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6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660"/>
  </p:normalViewPr>
  <p:slideViewPr>
    <p:cSldViewPr>
      <p:cViewPr varScale="1">
        <p:scale>
          <a:sx n="99" d="100"/>
          <a:sy n="99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810D1-1B32-4DE2-AAC5-ED9515953429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64DEF-6062-4F7D-917E-89C5CC18CA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4DEF-6062-4F7D-917E-89C5CC18CA94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4DEF-6062-4F7D-917E-89C5CC18CA94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4DEF-6062-4F7D-917E-89C5CC18CA94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4DEF-6062-4F7D-917E-89C5CC18CA94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4DEF-6062-4F7D-917E-89C5CC18CA94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64DEF-6062-4F7D-917E-89C5CC18CA94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Interní písemnosti a Písemnosti managementu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Směrnice-osnova–ZŽ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</a:t>
            </a:r>
            <a:r>
              <a:rPr lang="cs-CZ" b="1" dirty="0" smtClean="0"/>
              <a:t>vytvoření</a:t>
            </a:r>
            <a:r>
              <a:rPr lang="cs-CZ" b="1" smtClean="0"/>
              <a:t>: </a:t>
            </a:r>
            <a:r>
              <a:rPr lang="cs-CZ" smtClean="0"/>
              <a:t>02. </a:t>
            </a:r>
            <a:r>
              <a:rPr lang="cs-CZ" dirty="0" smtClean="0"/>
              <a:t>03. 2013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7448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SMĚRNICE - OSNOVA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84976" cy="46805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Směrnice ředitele, Směrnice vedoucího 				managementu, list bez předtisku, osnova, 				vedoucí pracovník, asistent/</a:t>
            </a:r>
            <a:r>
              <a:rPr lang="cs-CZ" dirty="0" err="1" smtClean="0"/>
              <a:t>ka</a:t>
            </a:r>
            <a:r>
              <a:rPr lang="cs-CZ" dirty="0" smtClean="0"/>
              <a:t>, místo konání, 			regionální pobočky.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směrnice 				ředitele. Materiál je připraven formou 				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myši   			a žáci přes projekci provedou 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82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SMĚRNICE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   </a:t>
            </a:r>
            <a:r>
              <a:rPr lang="cs-CZ" sz="2400" dirty="0" smtClean="0"/>
              <a:t>PŘÍKAZ  ŘEDITELE</a:t>
            </a:r>
          </a:p>
          <a:p>
            <a:pPr marL="45720" indent="0">
              <a:buNone/>
            </a:pP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cs-CZ" sz="2400" dirty="0" smtClean="0"/>
              <a:t>   </a:t>
            </a:r>
            <a:r>
              <a:rPr lang="cs-CZ" sz="2400" b="1" dirty="0" smtClean="0">
                <a:solidFill>
                  <a:srgbClr val="FF0000"/>
                </a:solidFill>
              </a:rPr>
              <a:t>SMĚRNICE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OBĚŽNÍK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sarka.schuplerova\AppData\Local\Microsoft\Windows\Temporary Internet Files\Content.IE5\4TN3ZWE5\MC900397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2524"/>
            <a:ext cx="229181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999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SMĚRNICE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268760"/>
            <a:ext cx="8640960" cy="4536504"/>
          </a:xfrm>
          <a:ln>
            <a:noFill/>
          </a:ln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     SMĚRNICE</a:t>
            </a:r>
          </a:p>
          <a:p>
            <a:pPr>
              <a:buFont typeface="Wingdings" pitchFamily="2" charset="2"/>
              <a:buNone/>
            </a:pPr>
            <a:r>
              <a:rPr lang="cs-CZ" sz="2400" dirty="0" smtClean="0"/>
              <a:t>Stanovuje </a:t>
            </a:r>
            <a:r>
              <a:rPr lang="cs-CZ" sz="2400" dirty="0"/>
              <a:t>se jimi </a:t>
            </a:r>
            <a:r>
              <a:rPr lang="cs-CZ" sz="2400" dirty="0">
                <a:solidFill>
                  <a:srgbClr val="FF0000"/>
                </a:solidFill>
              </a:rPr>
              <a:t>jednotný postup při důležitých organizačních </a:t>
            </a:r>
          </a:p>
          <a:p>
            <a:pPr>
              <a:buFont typeface="Wingdings" pitchFamily="2" charset="2"/>
              <a:buNone/>
            </a:pPr>
            <a:r>
              <a:rPr lang="cs-CZ" sz="2400" dirty="0">
                <a:solidFill>
                  <a:srgbClr val="FF0000"/>
                </a:solidFill>
              </a:rPr>
              <a:t>opatřeních</a:t>
            </a:r>
            <a:r>
              <a:rPr lang="cs-CZ" sz="2400" dirty="0">
                <a:solidFill>
                  <a:schemeClr val="hlink"/>
                </a:solidFill>
              </a:rPr>
              <a:t> </a:t>
            </a:r>
            <a:r>
              <a:rPr lang="cs-CZ" sz="2400" dirty="0"/>
              <a:t>(např. změna pracovní doby, povolování práce</a:t>
            </a:r>
          </a:p>
          <a:p>
            <a:pPr>
              <a:buFont typeface="Wingdings" pitchFamily="2" charset="2"/>
              <a:buNone/>
            </a:pPr>
            <a:r>
              <a:rPr lang="cs-CZ" sz="2400" dirty="0"/>
              <a:t>přesčas, zajištění bezpečnosti práce apod.).</a:t>
            </a:r>
          </a:p>
          <a:p>
            <a:pPr>
              <a:buFont typeface="Wingdings" pitchFamily="2" charset="2"/>
              <a:buNone/>
            </a:pPr>
            <a:r>
              <a:rPr lang="cs-CZ" sz="2400" dirty="0">
                <a:solidFill>
                  <a:srgbClr val="FF0000"/>
                </a:solidFill>
              </a:rPr>
              <a:t>Směrnice jsou určeny </a:t>
            </a:r>
            <a:r>
              <a:rPr lang="cs-CZ" sz="2400" dirty="0"/>
              <a:t>náměstkům, vedoucím odborů a </a:t>
            </a:r>
            <a:r>
              <a:rPr lang="cs-CZ" sz="2400" dirty="0" smtClean="0"/>
              <a:t>oddělení</a:t>
            </a:r>
            <a:r>
              <a:rPr lang="cs-CZ" sz="2400" dirty="0"/>
              <a:t>, kteří pak zajišťují jejich plnění.</a:t>
            </a:r>
          </a:p>
          <a:p>
            <a:pPr>
              <a:buFont typeface="Wingdings" pitchFamily="2" charset="2"/>
              <a:buNone/>
            </a:pPr>
            <a:r>
              <a:rPr lang="cs-CZ" sz="2400" dirty="0">
                <a:solidFill>
                  <a:srgbClr val="FF0000"/>
                </a:solidFill>
              </a:rPr>
              <a:t>Směrnice mají </a:t>
            </a:r>
            <a:r>
              <a:rPr lang="cs-CZ" sz="2400" dirty="0"/>
              <a:t>dlouhodobější působnost.</a:t>
            </a:r>
          </a:p>
          <a:p>
            <a:pPr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Směrnici </a:t>
            </a:r>
            <a:r>
              <a:rPr lang="cs-CZ" sz="2400" dirty="0">
                <a:solidFill>
                  <a:srgbClr val="FF0000"/>
                </a:solidFill>
              </a:rPr>
              <a:t>podepisuje </a:t>
            </a:r>
            <a:r>
              <a:rPr lang="cs-CZ" sz="2400" dirty="0"/>
              <a:t>představitel managementu </a:t>
            </a:r>
            <a:r>
              <a:rPr lang="cs-CZ" sz="2400" dirty="0" smtClean="0"/>
              <a:t>                     (</a:t>
            </a:r>
            <a:r>
              <a:rPr lang="cs-CZ" sz="2400" dirty="0"/>
              <a:t>ředitel, </a:t>
            </a:r>
            <a:r>
              <a:rPr lang="cs-CZ" sz="2400" dirty="0" smtClean="0"/>
              <a:t>náměstek</a:t>
            </a:r>
            <a:r>
              <a:rPr lang="cs-CZ" sz="2400" dirty="0"/>
              <a:t>).</a:t>
            </a:r>
            <a:endParaRPr lang="cs-CZ" sz="2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sarka.schuplerova\AppData\Local\Microsoft\Windows\Temporary Internet Files\Content.IE5\4TN3ZWE5\MC900406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77072"/>
            <a:ext cx="18034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754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SMĚRNICE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3200" b="1" dirty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</a:rPr>
              <a:t>   </a:t>
            </a:r>
            <a:r>
              <a:rPr lang="cs-CZ" sz="3800" dirty="0" smtClean="0">
                <a:solidFill>
                  <a:srgbClr val="FFC000"/>
                </a:solidFill>
              </a:rPr>
              <a:t>OSNOVA</a:t>
            </a:r>
            <a:endParaRPr lang="cs-CZ" sz="3800" dirty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</a:pPr>
            <a:endParaRPr lang="cs-CZ" sz="2600" dirty="0" smtClean="0"/>
          </a:p>
          <a:p>
            <a:pPr>
              <a:lnSpc>
                <a:spcPct val="80000"/>
              </a:lnSpc>
            </a:pPr>
            <a:r>
              <a:rPr lang="cs-CZ" sz="2600" dirty="0" smtClean="0"/>
              <a:t>   název </a:t>
            </a:r>
            <a:r>
              <a:rPr lang="cs-CZ" sz="2600" dirty="0"/>
              <a:t>firmy,</a:t>
            </a:r>
          </a:p>
          <a:p>
            <a:pPr>
              <a:lnSpc>
                <a:spcPct val="80000"/>
              </a:lnSpc>
            </a:pPr>
            <a:r>
              <a:rPr lang="cs-CZ" sz="2600" dirty="0" smtClean="0"/>
              <a:t>   číslo směrnice,</a:t>
            </a:r>
          </a:p>
          <a:p>
            <a:pPr>
              <a:lnSpc>
                <a:spcPct val="80000"/>
              </a:lnSpc>
            </a:pPr>
            <a:r>
              <a:rPr lang="cs-CZ" sz="2600" dirty="0" smtClean="0"/>
              <a:t>   čeho </a:t>
            </a:r>
            <a:r>
              <a:rPr lang="cs-CZ" sz="2600" dirty="0"/>
              <a:t>se týká</a:t>
            </a:r>
            <a:r>
              <a:rPr lang="cs-CZ" sz="2600" dirty="0" smtClean="0"/>
              <a:t>,</a:t>
            </a:r>
          </a:p>
          <a:p>
            <a:pPr>
              <a:lnSpc>
                <a:spcPct val="80000"/>
              </a:lnSpc>
            </a:pPr>
            <a:r>
              <a:rPr lang="cs-CZ" sz="2600" dirty="0" smtClean="0"/>
              <a:t>   zpracoval</a:t>
            </a:r>
            <a:r>
              <a:rPr lang="cs-CZ" sz="2600" dirty="0"/>
              <a:t>, schválil, účinnost</a:t>
            </a:r>
            <a:r>
              <a:rPr lang="cs-CZ" sz="2600" dirty="0" smtClean="0"/>
              <a:t>,</a:t>
            </a:r>
            <a:endParaRPr lang="cs-CZ" sz="2600" dirty="0"/>
          </a:p>
          <a:p>
            <a:pPr>
              <a:lnSpc>
                <a:spcPct val="80000"/>
              </a:lnSpc>
            </a:pPr>
            <a:r>
              <a:rPr lang="cs-CZ" sz="2600" dirty="0" smtClean="0"/>
              <a:t>   stručné </a:t>
            </a:r>
            <a:r>
              <a:rPr lang="cs-CZ" sz="2600" dirty="0"/>
              <a:t>zdůvodnění, proč se </a:t>
            </a:r>
            <a:r>
              <a:rPr lang="cs-CZ" sz="2600" dirty="0" smtClean="0"/>
              <a:t>směrnice </a:t>
            </a:r>
            <a:r>
              <a:rPr lang="cs-CZ" sz="2600" dirty="0"/>
              <a:t>vydává,</a:t>
            </a:r>
          </a:p>
          <a:p>
            <a:pPr>
              <a:lnSpc>
                <a:spcPct val="80000"/>
              </a:lnSpc>
            </a:pPr>
            <a:r>
              <a:rPr lang="cs-CZ" sz="2600" dirty="0" smtClean="0"/>
              <a:t>   jasný </a:t>
            </a:r>
            <a:r>
              <a:rPr lang="cs-CZ" sz="2600" dirty="0"/>
              <a:t>a jednoznačný popis </a:t>
            </a:r>
            <a:r>
              <a:rPr lang="cs-CZ" sz="2600" dirty="0" smtClean="0"/>
              <a:t>směrnice,</a:t>
            </a:r>
            <a:endParaRPr lang="cs-CZ" sz="2600" dirty="0"/>
          </a:p>
          <a:p>
            <a:pPr>
              <a:lnSpc>
                <a:spcPct val="80000"/>
              </a:lnSpc>
            </a:pPr>
            <a:r>
              <a:rPr lang="cs-CZ" sz="2600" dirty="0" smtClean="0"/>
              <a:t>   termíny </a:t>
            </a:r>
            <a:r>
              <a:rPr lang="cs-CZ" sz="2600" dirty="0"/>
              <a:t>splnění a jména odpovědných </a:t>
            </a:r>
            <a:r>
              <a:rPr lang="cs-CZ" sz="2600"/>
              <a:t>vedoucích</a:t>
            </a:r>
            <a:r>
              <a:rPr lang="cs-CZ" sz="2600" smtClean="0"/>
              <a:t>,</a:t>
            </a:r>
            <a:endParaRPr lang="cs-CZ" sz="2600" dirty="0"/>
          </a:p>
          <a:p>
            <a:pPr>
              <a:lnSpc>
                <a:spcPct val="80000"/>
              </a:lnSpc>
            </a:pPr>
            <a:r>
              <a:rPr lang="cs-CZ" sz="2600" dirty="0" smtClean="0"/>
              <a:t>   kdo </a:t>
            </a:r>
            <a:r>
              <a:rPr lang="cs-CZ" sz="2600" dirty="0"/>
              <a:t>je pověřen kontrolou plnění </a:t>
            </a:r>
            <a:r>
              <a:rPr lang="cs-CZ" sz="2600" dirty="0" smtClean="0"/>
              <a:t>směrnice,</a:t>
            </a:r>
            <a:endParaRPr lang="cs-CZ" sz="2600" dirty="0"/>
          </a:p>
          <a:p>
            <a:pPr>
              <a:lnSpc>
                <a:spcPct val="80000"/>
              </a:lnSpc>
            </a:pPr>
            <a:r>
              <a:rPr lang="cs-CZ" sz="2600" dirty="0" smtClean="0"/>
              <a:t>   místo </a:t>
            </a:r>
            <a:r>
              <a:rPr lang="cs-CZ" sz="2600" dirty="0"/>
              <a:t>a datum vyhotovení </a:t>
            </a:r>
            <a:r>
              <a:rPr lang="cs-CZ" sz="2600" dirty="0" smtClean="0"/>
              <a:t>směrnice,</a:t>
            </a:r>
            <a:endParaRPr lang="cs-CZ" sz="2600" dirty="0"/>
          </a:p>
          <a:p>
            <a:pPr>
              <a:lnSpc>
                <a:spcPct val="80000"/>
              </a:lnSpc>
            </a:pPr>
            <a:r>
              <a:rPr lang="cs-CZ" sz="2600" dirty="0" smtClean="0"/>
              <a:t>   jméno </a:t>
            </a:r>
            <a:r>
              <a:rPr lang="cs-CZ" sz="2600" dirty="0"/>
              <a:t>ředitele, který </a:t>
            </a:r>
            <a:r>
              <a:rPr lang="cs-CZ" sz="2600" dirty="0" smtClean="0"/>
              <a:t>směrnici </a:t>
            </a:r>
            <a:r>
              <a:rPr lang="cs-CZ" sz="2600" dirty="0"/>
              <a:t>vydává, se zkratkou </a:t>
            </a:r>
            <a:r>
              <a:rPr lang="cs-CZ" sz="2600" dirty="0">
                <a:solidFill>
                  <a:srgbClr val="FF0000"/>
                </a:solidFill>
              </a:rPr>
              <a:t>v. r</a:t>
            </a:r>
            <a:r>
              <a:rPr lang="cs-CZ" sz="2600" dirty="0" smtClean="0">
                <a:solidFill>
                  <a:srgbClr val="FF0000"/>
                </a:solidFill>
              </a:rPr>
              <a:t>.</a:t>
            </a:r>
            <a:r>
              <a:rPr lang="cs-CZ" sz="2600" dirty="0"/>
              <a:t>.</a:t>
            </a:r>
            <a:endParaRPr lang="cs-CZ" sz="28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sarka.schuplerova\AppData\Local\Microsoft\Windows\Temporary Internet Files\Content.IE5\4TN3ZWE5\MC900406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24744"/>
            <a:ext cx="18034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1672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74072"/>
            <a:ext cx="8928992" cy="519123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Rozhledy-časopis pro písemnou a elektronickou komunikaci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6296" y="5407398"/>
            <a:ext cx="1728192" cy="127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36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733</TotalTime>
  <Words>422</Words>
  <Application>Microsoft Office PowerPoint</Application>
  <PresentationFormat>Předvádění na obrazovce (4:3)</PresentationFormat>
  <Paragraphs>63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SMĚRNICE - OSNOVA</vt:lpstr>
      <vt:lpstr>SMĚRNICE - OSNOVA</vt:lpstr>
      <vt:lpstr>SMĚRNICE - OSNOVA</vt:lpstr>
      <vt:lpstr>SMĚRNICE - OSNOVA</vt:lpstr>
      <vt:lpstr>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stepan.bartos</cp:lastModifiedBy>
  <cp:revision>76</cp:revision>
  <dcterms:created xsi:type="dcterms:W3CDTF">2012-08-06T07:07:34Z</dcterms:created>
  <dcterms:modified xsi:type="dcterms:W3CDTF">2013-06-09T12:49:19Z</dcterms:modified>
</cp:coreProperties>
</file>