
<file path=[Content_Types].xml><?xml version="1.0" encoding="utf-8"?>
<Types xmlns="http://schemas.openxmlformats.org/package/2006/content-types">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9"/>
  </p:notesMasterIdLst>
  <p:sldIdLst>
    <p:sldId id="279" r:id="rId2"/>
    <p:sldId id="280" r:id="rId3"/>
    <p:sldId id="281" r:id="rId4"/>
    <p:sldId id="282" r:id="rId5"/>
    <p:sldId id="283" r:id="rId6"/>
    <p:sldId id="286" r:id="rId7"/>
    <p:sldId id="285"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00"/>
    <a:srgbClr val="FFCC66"/>
    <a:srgbClr val="FFCC99"/>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877" autoAdjust="0"/>
    <p:restoredTop sz="94660"/>
  </p:normalViewPr>
  <p:slideViewPr>
    <p:cSldViewPr>
      <p:cViewPr>
        <p:scale>
          <a:sx n="60" d="100"/>
          <a:sy n="60" d="100"/>
        </p:scale>
        <p:origin x="-912" y="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9B2F976-519F-4D0E-B46C-0B07FCA5E245}" type="datetimeFigureOut">
              <a:rPr lang="cs-CZ" smtClean="0"/>
              <a:pPr/>
              <a:t>6.4.2014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A6CD2C-34BF-4E16-87C2-976C631541F5}" type="slidenum">
              <a:rPr lang="cs-CZ" smtClean="0"/>
              <a:pPr/>
              <a:t>‹#›</a:t>
            </a:fld>
            <a:endParaRPr lang="cs-CZ"/>
          </a:p>
        </p:txBody>
      </p:sp>
    </p:spTree>
    <p:extLst>
      <p:ext uri="{BB962C8B-B14F-4D97-AF65-F5344CB8AC3E}">
        <p14:creationId xmlns:p14="http://schemas.microsoft.com/office/powerpoint/2010/main" val="39942920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FDA6CD2C-34BF-4E16-87C2-976C631541F5}" type="slidenum">
              <a:rPr lang="cs-CZ" smtClean="0"/>
              <a:pPr/>
              <a:t>1</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FDA6CD2C-34BF-4E16-87C2-976C631541F5}" type="slidenum">
              <a:rPr lang="cs-CZ" smtClean="0"/>
              <a:pPr/>
              <a:t>2</a:t>
            </a:fld>
            <a:endParaRPr lang="cs-CZ"/>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FDA6CD2C-34BF-4E16-87C2-976C631541F5}" type="slidenum">
              <a:rPr lang="cs-CZ" smtClean="0"/>
              <a:pPr/>
              <a:t>3</a:t>
            </a:fld>
            <a:endParaRPr lang="cs-CZ"/>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FDA6CD2C-34BF-4E16-87C2-976C631541F5}" type="slidenum">
              <a:rPr lang="cs-CZ" smtClean="0"/>
              <a:pPr/>
              <a:t>4</a:t>
            </a:fld>
            <a:endParaRPr lang="cs-CZ"/>
          </a:p>
        </p:txBody>
      </p:sp>
    </p:spTree>
    <p:extLst>
      <p:ext uri="{BB962C8B-B14F-4D97-AF65-F5344CB8AC3E}">
        <p14:creationId xmlns:p14="http://schemas.microsoft.com/office/powerpoint/2010/main" val="18310066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FDA6CD2C-34BF-4E16-87C2-976C631541F5}" type="slidenum">
              <a:rPr lang="cs-CZ" smtClean="0"/>
              <a:pPr/>
              <a:t>5</a:t>
            </a:fld>
            <a:endParaRPr lang="cs-CZ"/>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FDA6CD2C-34BF-4E16-87C2-976C631541F5}" type="slidenum">
              <a:rPr lang="cs-CZ" smtClean="0"/>
              <a:pPr/>
              <a:t>6</a:t>
            </a:fld>
            <a:endParaRPr lang="cs-CZ"/>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normAutofit/>
          </a:bodyPr>
          <a:lstStyle/>
          <a:p>
            <a:endParaRPr lang="cs-CZ"/>
          </a:p>
        </p:txBody>
      </p:sp>
      <p:sp>
        <p:nvSpPr>
          <p:cNvPr id="4" name="Zástupný symbol pro číslo snímku 3"/>
          <p:cNvSpPr>
            <a:spLocks noGrp="1"/>
          </p:cNvSpPr>
          <p:nvPr>
            <p:ph type="sldNum" sz="quarter" idx="10"/>
          </p:nvPr>
        </p:nvSpPr>
        <p:spPr/>
        <p:txBody>
          <a:bodyPr/>
          <a:lstStyle/>
          <a:p>
            <a:fld id="{FDA6CD2C-34BF-4E16-87C2-976C631541F5}" type="slidenum">
              <a:rPr lang="cs-CZ" smtClean="0"/>
              <a:pPr/>
              <a:t>7</a:t>
            </a:fld>
            <a:endParaRPr lang="cs-CZ"/>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cs-CZ" smtClean="0"/>
              <a:t>Kliknutím lze upravit styl.</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F3DB723-BB38-4D9D-9EB2-803592565F9B}" type="datetimeFigureOut">
              <a:rPr lang="cs-CZ" smtClean="0"/>
              <a:pPr/>
              <a:t>6.4.2014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B0D61F-16F9-46A2-971C-3E43EB3BA765}" type="slidenum">
              <a:rPr lang="cs-CZ" smtClean="0"/>
              <a:pPr/>
              <a:t>‹#›</a:t>
            </a:fld>
            <a:endParaRPr lang="cs-CZ"/>
          </a:p>
        </p:txBody>
      </p:sp>
      <p:sp>
        <p:nvSpPr>
          <p:cNvPr id="8" name="Title 7"/>
          <p:cNvSpPr>
            <a:spLocks noGrp="1"/>
          </p:cNvSpPr>
          <p:nvPr>
            <p:ph type="title"/>
          </p:nvPr>
        </p:nvSpPr>
        <p:spPr/>
        <p:txBody>
          <a:bodyPr/>
          <a:lstStyle/>
          <a:p>
            <a:r>
              <a:rPr lang="cs-CZ" smtClean="0"/>
              <a:t>Kliknutím lze upravit styl.</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cs-CZ" smtClean="0"/>
              <a:t>Kliknutím lze upravit styly předlohy textu.</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CF3DB723-BB38-4D9D-9EB2-803592565F9B}" type="datetimeFigureOut">
              <a:rPr lang="cs-CZ" smtClean="0"/>
              <a:pPr/>
              <a:t>6.4.2014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BB0D61F-16F9-46A2-971C-3E43EB3BA765}" type="slidenum">
              <a:rPr lang="cs-CZ" smtClean="0"/>
              <a:pPr/>
              <a:t>‹#›</a:t>
            </a:fld>
            <a:endParaRPr lang="cs-CZ"/>
          </a:p>
        </p:txBody>
      </p:sp>
      <p:sp>
        <p:nvSpPr>
          <p:cNvPr id="10" name="Title 9"/>
          <p:cNvSpPr>
            <a:spLocks noGrp="1"/>
          </p:cNvSpPr>
          <p:nvPr>
            <p:ph type="title"/>
          </p:nvPr>
        </p:nvSpPr>
        <p:spPr/>
        <p:txBody>
          <a:body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dirty="0"/>
          </a:p>
        </p:txBody>
      </p:sp>
      <p:sp>
        <p:nvSpPr>
          <p:cNvPr id="3" name="Date Placeholder 2"/>
          <p:cNvSpPr>
            <a:spLocks noGrp="1"/>
          </p:cNvSpPr>
          <p:nvPr>
            <p:ph type="dt" sz="half" idx="10"/>
          </p:nvPr>
        </p:nvSpPr>
        <p:spPr/>
        <p:txBody>
          <a:bodyPr/>
          <a:lstStyle/>
          <a:p>
            <a:fld id="{CF3DB723-BB38-4D9D-9EB2-803592565F9B}" type="datetimeFigureOut">
              <a:rPr lang="cs-CZ" smtClean="0"/>
              <a:pPr/>
              <a:t>6.4.2014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3DB723-BB38-4D9D-9EB2-803592565F9B}" type="datetimeFigureOut">
              <a:rPr lang="cs-CZ" smtClean="0"/>
              <a:pPr/>
              <a:t>6.4.2014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cs-CZ" smtClean="0"/>
              <a:t>Kliknutím lze upravit styl.</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F3DB723-BB38-4D9D-9EB2-803592565F9B}" type="datetimeFigureOut">
              <a:rPr lang="cs-CZ" smtClean="0"/>
              <a:pPr/>
              <a:t>6.4.2014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F3DB723-BB38-4D9D-9EB2-803592565F9B}" type="datetimeFigureOut">
              <a:rPr lang="cs-CZ" smtClean="0"/>
              <a:pPr/>
              <a:t>6.4.2014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BB0D61F-16F9-46A2-971C-3E43EB3BA765}" type="slidenum">
              <a:rPr lang="cs-CZ" smtClean="0"/>
              <a:pPr/>
              <a:t>‹#›</a:t>
            </a:fld>
            <a:endParaRPr lang="cs-CZ"/>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cs-CZ" smtClean="0"/>
              <a:t>Kliknutím lze upravit styl.</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cs-CZ" smtClean="0"/>
              <a:t>Kliknutím lze upravit styl.</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F3DB723-BB38-4D9D-9EB2-803592565F9B}" type="datetimeFigureOut">
              <a:rPr lang="cs-CZ" smtClean="0"/>
              <a:pPr/>
              <a:t>6.4.2014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BB0D61F-16F9-46A2-971C-3E43EB3BA765}" type="slidenum">
              <a:rPr lang="cs-CZ" smtClean="0"/>
              <a:pPr/>
              <a:t>‹#›</a:t>
            </a:fld>
            <a:endParaRPr lang="cs-CZ"/>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cs-CZ" smtClean="0"/>
              <a:t>Kliknutím lze upravit styl.</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CF3DB723-BB38-4D9D-9EB2-803592565F9B}" type="datetimeFigureOut">
              <a:rPr lang="cs-CZ" smtClean="0"/>
              <a:pPr/>
              <a:t>6.4.2014</a:t>
            </a:fld>
            <a:endParaRPr lang="cs-CZ"/>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cs-CZ"/>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BBB0D61F-16F9-46A2-971C-3E43EB3BA765}"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wmf"/></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3.wmf"/></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odnadpis 2"/>
          <p:cNvSpPr>
            <a:spLocks noGrp="1"/>
          </p:cNvSpPr>
          <p:nvPr>
            <p:ph type="subTitle" idx="1"/>
          </p:nvPr>
        </p:nvSpPr>
        <p:spPr>
          <a:xfrm>
            <a:off x="323528" y="2348880"/>
            <a:ext cx="8568952" cy="4509120"/>
          </a:xfrm>
        </p:spPr>
        <p:txBody>
          <a:bodyPr>
            <a:normAutofit lnSpcReduction="10000"/>
          </a:bodyPr>
          <a:lstStyle/>
          <a:p>
            <a:r>
              <a:rPr lang="cs-CZ" b="1" dirty="0" smtClean="0"/>
              <a:t>Šablona: </a:t>
            </a:r>
            <a:r>
              <a:rPr lang="cs-CZ" dirty="0" smtClean="0"/>
              <a:t>III/2 Inovace a zkvalitnění výuky prostřednictvím ICT</a:t>
            </a:r>
          </a:p>
          <a:p>
            <a:r>
              <a:rPr lang="cs-CZ" b="1" dirty="0" smtClean="0"/>
              <a:t>Vzdělávací materiál: </a:t>
            </a:r>
            <a:r>
              <a:rPr lang="cs-CZ" dirty="0" smtClean="0"/>
              <a:t>Prezentace – zápis pro žáky</a:t>
            </a:r>
          </a:p>
          <a:p>
            <a:r>
              <a:rPr lang="cs-CZ" b="1" dirty="0" smtClean="0"/>
              <a:t>Určen pro: </a:t>
            </a:r>
            <a:r>
              <a:rPr lang="cs-CZ" dirty="0" smtClean="0"/>
              <a:t>2. ročník oboru Ekonomika a podnikání</a:t>
            </a:r>
          </a:p>
          <a:p>
            <a:r>
              <a:rPr lang="cs-CZ" b="1" dirty="0" smtClean="0"/>
              <a:t>Vzdělávací oblast: </a:t>
            </a:r>
            <a:r>
              <a:rPr lang="cs-CZ" dirty="0" smtClean="0"/>
              <a:t>Obchodní korespondence – Interní písemnosti a Písemnosti managementu</a:t>
            </a:r>
          </a:p>
          <a:p>
            <a:r>
              <a:rPr lang="cs-CZ" b="1" dirty="0" smtClean="0"/>
              <a:t>Název učebního materiálu: </a:t>
            </a:r>
            <a:r>
              <a:rPr lang="cs-CZ" dirty="0" smtClean="0"/>
              <a:t>Písemnosti managementu-písemná práce–ZŽ</a:t>
            </a:r>
          </a:p>
          <a:p>
            <a:endParaRPr lang="cs-CZ" dirty="0" smtClean="0"/>
          </a:p>
          <a:p>
            <a:pPr algn="r"/>
            <a:r>
              <a:rPr lang="cs-CZ" b="1" dirty="0" smtClean="0"/>
              <a:t>Jméno autora: </a:t>
            </a:r>
            <a:r>
              <a:rPr lang="cs-CZ" dirty="0" smtClean="0"/>
              <a:t>Ing. Šárka </a:t>
            </a:r>
            <a:r>
              <a:rPr lang="cs-CZ" dirty="0" err="1" smtClean="0"/>
              <a:t>Schuplerová</a:t>
            </a:r>
            <a:endParaRPr lang="cs-CZ" dirty="0" smtClean="0"/>
          </a:p>
          <a:p>
            <a:pPr algn="r"/>
            <a:r>
              <a:rPr lang="cs-CZ" b="1" dirty="0" smtClean="0"/>
              <a:t>Datum vytvoření</a:t>
            </a:r>
            <a:r>
              <a:rPr lang="cs-CZ" b="1" smtClean="0"/>
              <a:t>: </a:t>
            </a:r>
            <a:r>
              <a:rPr lang="cs-CZ" smtClean="0"/>
              <a:t>09. </a:t>
            </a:r>
            <a:r>
              <a:rPr lang="cs-CZ" dirty="0" smtClean="0"/>
              <a:t>03. 2013</a:t>
            </a:r>
          </a:p>
          <a:p>
            <a:pPr algn="r"/>
            <a:r>
              <a:rPr lang="cs-CZ" b="1" dirty="0" err="1" smtClean="0"/>
              <a:t>Reg.č</a:t>
            </a:r>
            <a:r>
              <a:rPr lang="cs-CZ" b="1" dirty="0" smtClean="0"/>
              <a:t>. projektu: CZ.1.07/1.5.00/34.0627</a:t>
            </a:r>
          </a:p>
          <a:p>
            <a:endParaRPr lang="cs-CZ" b="1" dirty="0" smtClean="0"/>
          </a:p>
          <a:p>
            <a:endParaRPr lang="cs-CZ" dirty="0"/>
          </a:p>
        </p:txBody>
      </p:sp>
      <p:sp>
        <p:nvSpPr>
          <p:cNvPr id="2" name="Nadpis 1"/>
          <p:cNvSpPr>
            <a:spLocks noGrp="1"/>
          </p:cNvSpPr>
          <p:nvPr>
            <p:ph type="ctrTitle"/>
          </p:nvPr>
        </p:nvSpPr>
        <p:spPr>
          <a:xfrm>
            <a:off x="323528" y="980729"/>
            <a:ext cx="8424935" cy="1440160"/>
          </a:xfrm>
        </p:spPr>
        <p:txBody>
          <a:bodyPr/>
          <a:lstStyle/>
          <a:p>
            <a:pPr marL="182880" indent="0" algn="ctr">
              <a:buNone/>
            </a:pPr>
            <a:r>
              <a:rPr lang="cs-CZ" cap="all" dirty="0" smtClean="0"/>
              <a:t>průvodní list</a:t>
            </a:r>
            <a:endParaRPr lang="cs-CZ" sz="3200" cap="all" dirty="0"/>
          </a:p>
        </p:txBody>
      </p:sp>
      <p:pic>
        <p:nvPicPr>
          <p:cNvPr id="5"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6094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5877272"/>
            <a:ext cx="9144000" cy="973870"/>
          </a:xfrm>
        </p:spPr>
        <p:txBody>
          <a:bodyPr/>
          <a:lstStyle/>
          <a:p>
            <a:pPr marL="0" indent="0" algn="ctr">
              <a:buNone/>
            </a:pPr>
            <a:r>
              <a:rPr lang="cs-CZ" sz="3200" dirty="0" smtClean="0"/>
              <a:t>PÍSEMNOSTI MANAGEMENTU - PÍSEMNÉ  PRÁCE</a:t>
            </a:r>
            <a:endParaRPr lang="cs-CZ" sz="3200" dirty="0"/>
          </a:p>
        </p:txBody>
      </p:sp>
      <p:sp>
        <p:nvSpPr>
          <p:cNvPr id="3" name="Zástupný symbol pro obsah 2"/>
          <p:cNvSpPr>
            <a:spLocks noGrp="1"/>
          </p:cNvSpPr>
          <p:nvPr>
            <p:ph sz="quarter" idx="13"/>
          </p:nvPr>
        </p:nvSpPr>
        <p:spPr>
          <a:xfrm>
            <a:off x="179512" y="1124744"/>
            <a:ext cx="8964488" cy="4680520"/>
          </a:xfrm>
        </p:spPr>
        <p:txBody>
          <a:bodyPr>
            <a:normAutofit/>
          </a:bodyPr>
          <a:lstStyle/>
          <a:p>
            <a:pPr marL="45720" indent="0">
              <a:buNone/>
            </a:pPr>
            <a:endParaRPr lang="cs-CZ" b="1" dirty="0"/>
          </a:p>
          <a:p>
            <a:pPr marL="45720" indent="0">
              <a:buNone/>
            </a:pPr>
            <a:r>
              <a:rPr lang="cs-CZ" b="1" dirty="0" smtClean="0"/>
              <a:t>Klíčová slova:	</a:t>
            </a:r>
            <a:r>
              <a:rPr lang="cs-CZ" dirty="0" smtClean="0"/>
              <a:t>Písemnosti managementu, zadání písemné 				práce.</a:t>
            </a:r>
            <a:endParaRPr lang="cs-CZ" dirty="0"/>
          </a:p>
          <a:p>
            <a:pPr marL="45720" indent="0">
              <a:buNone/>
            </a:pPr>
            <a:endParaRPr lang="cs-CZ" dirty="0" smtClean="0"/>
          </a:p>
          <a:p>
            <a:pPr marL="45720" indent="0">
              <a:buNone/>
            </a:pPr>
            <a:r>
              <a:rPr lang="cs-CZ" b="1" dirty="0" smtClean="0"/>
              <a:t>Anotace: 		</a:t>
            </a:r>
            <a:r>
              <a:rPr lang="cs-CZ" dirty="0" smtClean="0"/>
              <a:t>Vzdělávací materiál obsahuje písemnosti 				managementu - zadání písemné práce. Materiál 			je připraven formou prezentace – zápis do 				sešitu.</a:t>
            </a:r>
          </a:p>
          <a:p>
            <a:pPr marL="45720" indent="0">
              <a:buNone/>
            </a:pPr>
            <a:endParaRPr lang="cs-CZ" dirty="0" smtClean="0"/>
          </a:p>
          <a:p>
            <a:pPr marL="45720" indent="0">
              <a:buNone/>
            </a:pPr>
            <a:r>
              <a:rPr lang="cs-CZ" b="1" dirty="0" smtClean="0"/>
              <a:t>Metodické pokyny: 	</a:t>
            </a:r>
            <a:r>
              <a:rPr lang="cs-CZ" dirty="0" smtClean="0"/>
              <a:t>Snímky prezentace najíždějí po kliknutí myši   			a žáci přes projekci provedou zápis do sešitu.</a:t>
            </a:r>
            <a:endParaRPr lang="cs-CZ" dirty="0"/>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85479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5805264"/>
            <a:ext cx="9144000" cy="864096"/>
          </a:xfrm>
        </p:spPr>
        <p:txBody>
          <a:bodyPr/>
          <a:lstStyle/>
          <a:p>
            <a:pPr marL="0" indent="0" algn="ctr">
              <a:buNone/>
            </a:pPr>
            <a:r>
              <a:rPr lang="cs-CZ" sz="3200" dirty="0"/>
              <a:t>PÍSEMNOSTI MANAGEMENTU - PÍSEMNÉ  PRÁCE</a:t>
            </a:r>
          </a:p>
        </p:txBody>
      </p:sp>
      <p:sp>
        <p:nvSpPr>
          <p:cNvPr id="3" name="Zástupný symbol pro obsah 2"/>
          <p:cNvSpPr>
            <a:spLocks noGrp="1"/>
          </p:cNvSpPr>
          <p:nvPr>
            <p:ph sz="quarter" idx="13"/>
          </p:nvPr>
        </p:nvSpPr>
        <p:spPr>
          <a:xfrm>
            <a:off x="971600" y="908720"/>
            <a:ext cx="7488832" cy="4896544"/>
          </a:xfrm>
        </p:spPr>
        <p:txBody>
          <a:bodyPr>
            <a:normAutofit/>
          </a:bodyPr>
          <a:lstStyle/>
          <a:p>
            <a:pPr marL="45720" indent="0">
              <a:lnSpc>
                <a:spcPct val="80000"/>
              </a:lnSpc>
              <a:buNone/>
            </a:pPr>
            <a:endParaRPr lang="cs-CZ" sz="2400" b="1" dirty="0" smtClean="0">
              <a:solidFill>
                <a:srgbClr val="FFC000"/>
              </a:solidFill>
            </a:endParaRPr>
          </a:p>
          <a:p>
            <a:pPr algn="ctr">
              <a:buFont typeface="Wingdings" pitchFamily="2" charset="2"/>
              <a:buNone/>
            </a:pPr>
            <a:r>
              <a:rPr lang="cs-CZ" sz="4000" b="1" dirty="0" smtClean="0">
                <a:solidFill>
                  <a:srgbClr val="FF0000"/>
                </a:solidFill>
              </a:rPr>
              <a:t>Umíš vypracovat???</a:t>
            </a:r>
          </a:p>
          <a:p>
            <a:endParaRPr lang="cs-CZ" sz="2400" dirty="0" smtClean="0"/>
          </a:p>
          <a:p>
            <a:r>
              <a:rPr lang="cs-CZ" sz="2400" b="1" dirty="0" smtClean="0">
                <a:solidFill>
                  <a:srgbClr val="FF0000"/>
                </a:solidFill>
              </a:rPr>
              <a:t>   </a:t>
            </a:r>
            <a:r>
              <a:rPr lang="cs-CZ" sz="2400" b="1" dirty="0" smtClean="0">
                <a:solidFill>
                  <a:srgbClr val="FFCC99"/>
                </a:solidFill>
              </a:rPr>
              <a:t>PŘÍKAZ  ŘEDITELE</a:t>
            </a:r>
          </a:p>
          <a:p>
            <a:pPr marL="45720" indent="0">
              <a:buNone/>
            </a:pPr>
            <a:endParaRPr lang="cs-CZ" sz="2400" b="1" dirty="0">
              <a:solidFill>
                <a:srgbClr val="FF0000"/>
              </a:solidFill>
            </a:endParaRPr>
          </a:p>
          <a:p>
            <a:r>
              <a:rPr lang="cs-CZ" sz="2400" b="1" dirty="0" smtClean="0">
                <a:solidFill>
                  <a:srgbClr val="FFCC66"/>
                </a:solidFill>
              </a:rPr>
              <a:t>   SMĚRNICE</a:t>
            </a:r>
          </a:p>
          <a:p>
            <a:pPr marL="45720" indent="0">
              <a:buNone/>
            </a:pPr>
            <a:endParaRPr lang="cs-CZ" sz="2400" b="1" dirty="0">
              <a:solidFill>
                <a:srgbClr val="FF0000"/>
              </a:solidFill>
            </a:endParaRPr>
          </a:p>
          <a:p>
            <a:r>
              <a:rPr lang="cs-CZ" sz="2400" b="1" dirty="0" smtClean="0">
                <a:solidFill>
                  <a:srgbClr val="FF0000"/>
                </a:solidFill>
              </a:rPr>
              <a:t>   </a:t>
            </a:r>
            <a:r>
              <a:rPr lang="cs-CZ" sz="2400" b="1" dirty="0" smtClean="0">
                <a:solidFill>
                  <a:srgbClr val="FF9900"/>
                </a:solidFill>
              </a:rPr>
              <a:t>OBĚŽNÍK</a:t>
            </a:r>
            <a:endParaRPr lang="cs-CZ" sz="2400" b="1" dirty="0">
              <a:solidFill>
                <a:srgbClr val="FF9900"/>
              </a:solidFill>
            </a:endParaRPr>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3" descr="C:\Users\sarka.schuplerova\AppData\Local\Microsoft\Windows\Temporary Internet Files\Content.IE5\4TN3ZWE5\MC90039747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08104" y="2942524"/>
            <a:ext cx="2291811" cy="180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406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circle(in)">
                                      <p:cBhvr>
                                        <p:cTn id="21" dur="20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45" presetClass="entr" presetSubtype="0"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2000"/>
                                        <p:tgtEl>
                                          <p:spTgt spid="3">
                                            <p:txEl>
                                              <p:pRg st="3" end="3"/>
                                            </p:txEl>
                                          </p:spTgt>
                                        </p:tgtEl>
                                      </p:cBhvr>
                                    </p:animEffect>
                                    <p:anim calcmode="lin" valueType="num">
                                      <p:cBhvr>
                                        <p:cTn id="27"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8" dur="2000" fill="hold"/>
                                        <p:tgtEl>
                                          <p:spTgt spid="3">
                                            <p:txEl>
                                              <p:pRg st="3" end="3"/>
                                            </p:txEl>
                                          </p:spTgt>
                                        </p:tgtEl>
                                        <p:attrNameLst>
                                          <p:attrName>ppt_h</p:attrName>
                                        </p:attrNameLst>
                                      </p:cBhvr>
                                      <p:tavLst>
                                        <p:tav tm="0">
                                          <p:val>
                                            <p:strVal val="#ppt_h"/>
                                          </p:val>
                                        </p:tav>
                                        <p:tav tm="100000">
                                          <p:val>
                                            <p:strVal val="#ppt_h"/>
                                          </p:val>
                                        </p:tav>
                                      </p:tavLst>
                                    </p:anim>
                                  </p:childTnLst>
                                </p:cTn>
                              </p:par>
                            </p:childTnLst>
                          </p:cTn>
                        </p:par>
                      </p:childTnLst>
                    </p:cTn>
                  </p:par>
                  <p:par>
                    <p:cTn id="29" fill="hold">
                      <p:stCondLst>
                        <p:cond delay="indefinite"/>
                      </p:stCondLst>
                      <p:childTnLst>
                        <p:par>
                          <p:cTn id="30" fill="hold">
                            <p:stCondLst>
                              <p:cond delay="0"/>
                            </p:stCondLst>
                            <p:childTnLst>
                              <p:par>
                                <p:cTn id="31" presetID="45" presetClass="entr" presetSubtype="0" fill="hold"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fade">
                                      <p:cBhvr>
                                        <p:cTn id="33" dur="2000"/>
                                        <p:tgtEl>
                                          <p:spTgt spid="3">
                                            <p:txEl>
                                              <p:pRg st="5" end="5"/>
                                            </p:txEl>
                                          </p:spTgt>
                                        </p:tgtEl>
                                      </p:cBhvr>
                                    </p:animEffect>
                                    <p:anim calcmode="lin" valueType="num">
                                      <p:cBhvr>
                                        <p:cTn id="34"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35" dur="2000" fill="hold"/>
                                        <p:tgtEl>
                                          <p:spTgt spid="3">
                                            <p:txEl>
                                              <p:pRg st="5" end="5"/>
                                            </p:txEl>
                                          </p:spTgt>
                                        </p:tgtEl>
                                        <p:attrNameLst>
                                          <p:attrName>ppt_h</p:attrName>
                                        </p:attrNameLst>
                                      </p:cBhvr>
                                      <p:tavLst>
                                        <p:tav tm="0">
                                          <p:val>
                                            <p:strVal val="#ppt_h"/>
                                          </p:val>
                                        </p:tav>
                                        <p:tav tm="100000">
                                          <p:val>
                                            <p:strVal val="#ppt_h"/>
                                          </p:val>
                                        </p:tav>
                                      </p:tavLst>
                                    </p:anim>
                                  </p:childTnLst>
                                </p:cTn>
                              </p:par>
                            </p:childTnLst>
                          </p:cTn>
                        </p:par>
                      </p:childTnLst>
                    </p:cTn>
                  </p:par>
                  <p:par>
                    <p:cTn id="36" fill="hold">
                      <p:stCondLst>
                        <p:cond delay="indefinite"/>
                      </p:stCondLst>
                      <p:childTnLst>
                        <p:par>
                          <p:cTn id="37" fill="hold">
                            <p:stCondLst>
                              <p:cond delay="0"/>
                            </p:stCondLst>
                            <p:childTnLst>
                              <p:par>
                                <p:cTn id="38" presetID="45" presetClass="entr" presetSubtype="0" fill="hold"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2000"/>
                                        <p:tgtEl>
                                          <p:spTgt spid="3">
                                            <p:txEl>
                                              <p:pRg st="7" end="7"/>
                                            </p:txEl>
                                          </p:spTgt>
                                        </p:tgtEl>
                                      </p:cBhvr>
                                    </p:animEffect>
                                    <p:anim calcmode="lin" valueType="num">
                                      <p:cBhvr>
                                        <p:cTn id="41"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42" dur="2000" fill="hold"/>
                                        <p:tgtEl>
                                          <p:spTgt spid="3">
                                            <p:txEl>
                                              <p:pRg st="7" end="7"/>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6077196"/>
            <a:ext cx="9144000" cy="780803"/>
          </a:xfrm>
        </p:spPr>
        <p:txBody>
          <a:bodyPr/>
          <a:lstStyle/>
          <a:p>
            <a:pPr marL="0" indent="0" algn="ctr">
              <a:buNone/>
            </a:pPr>
            <a:r>
              <a:rPr lang="cs-CZ" sz="3200" dirty="0"/>
              <a:t>PÍSEMNOSTI MANAGEMENTU - PÍSEMNÉ  PRÁCE</a:t>
            </a:r>
          </a:p>
        </p:txBody>
      </p:sp>
      <p:sp>
        <p:nvSpPr>
          <p:cNvPr id="3" name="Zástupný symbol pro obsah 2"/>
          <p:cNvSpPr>
            <a:spLocks noGrp="1"/>
          </p:cNvSpPr>
          <p:nvPr>
            <p:ph sz="quarter" idx="13"/>
          </p:nvPr>
        </p:nvSpPr>
        <p:spPr>
          <a:xfrm>
            <a:off x="323528" y="974072"/>
            <a:ext cx="8496944" cy="5407256"/>
          </a:xfrm>
        </p:spPr>
        <p:txBody>
          <a:bodyPr>
            <a:normAutofit fontScale="92500" lnSpcReduction="10000"/>
          </a:bodyPr>
          <a:lstStyle/>
          <a:p>
            <a:pPr marL="45720" indent="0" algn="ctr">
              <a:buNone/>
            </a:pPr>
            <a:r>
              <a:rPr lang="cs-CZ" sz="3200" b="1" dirty="0" smtClean="0">
                <a:solidFill>
                  <a:srgbClr val="FFC000"/>
                </a:solidFill>
              </a:rPr>
              <a:t>Vypracujte danou písemnost</a:t>
            </a:r>
          </a:p>
          <a:p>
            <a:pPr marL="502920" indent="-457200">
              <a:buFont typeface="+mj-lt"/>
              <a:buAutoNum type="arabicPeriod"/>
            </a:pPr>
            <a:r>
              <a:rPr lang="cs-CZ" sz="2000" dirty="0" smtClean="0"/>
              <a:t>Pracujete v Družstvu Nový styl, Kosmova 35, 342 01 Sušice 1, jako asistent/</a:t>
            </a:r>
            <a:r>
              <a:rPr lang="cs-CZ" sz="2000" dirty="0" err="1" smtClean="0"/>
              <a:t>ka</a:t>
            </a:r>
            <a:r>
              <a:rPr lang="cs-CZ" sz="2000" dirty="0" smtClean="0"/>
              <a:t> předsedy představenstva Jana Nohy. máte za úkol připravit čistopis Příkazu předsedy představenstva č. 3/2013, který je určen vedoucím provozoven. Jeho náplní je zabezpečení věcí zákazníků. V posledním týdnu došlo v provozovnách, v nichž poskytujete služby veřejnosti, k několika krádežím oděvů, aktovek, kabelek a jiných věcí, které čekající nebo obsluhovaní zákazníci v provozovně odložili. Nápisy, které odmítají odpovědnost za odložené věci zákazníků, odporují ustanovením § 433 odst. 1 a 2 zák. č. 40/1964 Sb., občanského zákoníku, v platném znění. Všem vedoucím holičských, kadeřnických, pedikérských, manikérských a kosmetických provozoven proto Jan Noha přikazuje v souladu s konkrétní prostorovou dispozicí provozovny vyhradit vhodné místo, kam by čekající nebo obsluhovaní zákazníci mohli své věci odložit, a toto místo event. vhodným způsobem označit. Odstranit nápisy, které odporují platné právní úpravě, popř. je upravit tak, aby bylo jasné, že provozovatel neodpovídá pouze za věci odložené mimo vyhrazené místo. termín plnění je 24. ledna 2013. Odpovídají vedoucí provozoven. Příkaz datujete Sušice 17. ledna 2013.</a:t>
            </a:r>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C:\Users\sarka.schuplerova\AppData\Local\Microsoft\Windows\Temporary Internet Files\Content.IE5\RU5964CQ\MC90044042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147887" y="91281"/>
            <a:ext cx="1827213" cy="1506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8974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2000"/>
                                        <p:tgtEl>
                                          <p:spTgt spid="5"/>
                                        </p:tgtEl>
                                      </p:cBhvr>
                                    </p:animEffect>
                                    <p:anim calcmode="lin" valueType="num">
                                      <p:cBhvr>
                                        <p:cTn id="29" dur="2000" fill="hold"/>
                                        <p:tgtEl>
                                          <p:spTgt spid="5"/>
                                        </p:tgtEl>
                                        <p:attrNameLst>
                                          <p:attrName>ppt_w</p:attrName>
                                        </p:attrNameLst>
                                      </p:cBhvr>
                                      <p:tavLst>
                                        <p:tav tm="0" fmla="#ppt_w*sin(2.5*pi*$)">
                                          <p:val>
                                            <p:fltVal val="0"/>
                                          </p:val>
                                        </p:tav>
                                        <p:tav tm="100000">
                                          <p:val>
                                            <p:fltVal val="1"/>
                                          </p:val>
                                        </p:tav>
                                      </p:tavLst>
                                    </p:anim>
                                    <p:anim calcmode="lin" valueType="num">
                                      <p:cBhvr>
                                        <p:cTn id="30"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5949280"/>
            <a:ext cx="9144000" cy="908720"/>
          </a:xfrm>
        </p:spPr>
        <p:txBody>
          <a:bodyPr/>
          <a:lstStyle/>
          <a:p>
            <a:pPr marL="0" indent="0" algn="ctr">
              <a:buNone/>
            </a:pPr>
            <a:r>
              <a:rPr lang="cs-CZ" sz="3200" dirty="0" smtClean="0"/>
              <a:t>  </a:t>
            </a:r>
            <a:r>
              <a:rPr lang="cs-CZ" sz="3200" dirty="0"/>
              <a:t>PÍSEMNOSTI MANAGEMENTU </a:t>
            </a:r>
            <a:r>
              <a:rPr lang="cs-CZ" sz="3200" dirty="0" smtClean="0"/>
              <a:t>– PÍSEMNÉ PRÁCE</a:t>
            </a:r>
            <a:endParaRPr lang="cs-CZ" sz="3200" dirty="0"/>
          </a:p>
        </p:txBody>
      </p:sp>
      <p:sp>
        <p:nvSpPr>
          <p:cNvPr id="3" name="Zástupný symbol pro obsah 2"/>
          <p:cNvSpPr>
            <a:spLocks noGrp="1"/>
          </p:cNvSpPr>
          <p:nvPr>
            <p:ph sz="quarter" idx="13"/>
          </p:nvPr>
        </p:nvSpPr>
        <p:spPr>
          <a:xfrm>
            <a:off x="0" y="764704"/>
            <a:ext cx="9144000" cy="5472608"/>
          </a:xfrm>
        </p:spPr>
        <p:txBody>
          <a:bodyPr>
            <a:normAutofit fontScale="85000" lnSpcReduction="10000"/>
          </a:bodyPr>
          <a:lstStyle/>
          <a:p>
            <a:pPr marL="45720" indent="0" algn="ctr">
              <a:buNone/>
            </a:pPr>
            <a:r>
              <a:rPr lang="cs-CZ" sz="3200" b="1" dirty="0" smtClean="0">
                <a:solidFill>
                  <a:srgbClr val="FFC000"/>
                </a:solidFill>
              </a:rPr>
              <a:t>Vypracujte danou písemnost</a:t>
            </a:r>
          </a:p>
          <a:p>
            <a:pPr marL="502920" indent="-457200">
              <a:buFont typeface="+mj-lt"/>
              <a:buAutoNum type="arabicPeriod" startAt="2"/>
            </a:pPr>
            <a:r>
              <a:rPr lang="cs-CZ" sz="2000" dirty="0" smtClean="0"/>
              <a:t>Mgr. Růžena Čápová-ředitelka vydává směrnici č. 1/2013 o organizování zájezdů žáků - Mendelovo gymnázium, Joštova 3, 664 91 </a:t>
            </a:r>
            <a:r>
              <a:rPr lang="cs-CZ" sz="2000" smtClean="0"/>
              <a:t>Ivančice s účinností od 10.1.2013</a:t>
            </a:r>
            <a:r>
              <a:rPr lang="cs-CZ" sz="2000" dirty="0" smtClean="0"/>
              <a:t>. Zahraniční jazykové a jiné zájezdy žáků jsou organickou složkou působení školy. K dosažení jejich optimálního účinku je nutno dodržovat následující zásady: </a:t>
            </a:r>
          </a:p>
          <a:p>
            <a:r>
              <a:rPr lang="cs-CZ" sz="2000" dirty="0" smtClean="0"/>
              <a:t>zájezdy lze realizovat pouze za konkrétně určeným účelem, kterého nelze dosáhnout jinou výchovnou nebo vzdělávací formou,</a:t>
            </a:r>
          </a:p>
          <a:p>
            <a:r>
              <a:rPr lang="cs-CZ" sz="2000" dirty="0" smtClean="0"/>
              <a:t>je nutno v dostatečném časovém předstihu zpracovat projekt zájezdu, který musí obsahovat všechny jeho relevantní stránky (např. vazbu na tematický celek a časové situování ve šk. roce, délku, finanční náročnost, dopravní, ubytovací, stravovací, bezpečnostní i zdravotní zabezpečení apod. Projekt posoudí zástupce ředitelky Mgr. Frant. Jílek a schválí ředitelka gymnázia</a:t>
            </a:r>
            <a:r>
              <a:rPr lang="cs-CZ" sz="2000" dirty="0"/>
              <a:t>,</a:t>
            </a:r>
            <a:endParaRPr lang="cs-CZ" sz="2000" dirty="0" smtClean="0"/>
          </a:p>
          <a:p>
            <a:r>
              <a:rPr lang="cs-CZ" sz="2000" dirty="0"/>
              <a:t>p</a:t>
            </a:r>
            <a:r>
              <a:rPr lang="cs-CZ" sz="2000" dirty="0" smtClean="0"/>
              <a:t>rojekt je nutno projednat také s rodiči žáků a s event. hostitelskými institucemi v zahraničí a připomínky po schválení vedením školy zapracovat do projektu,</a:t>
            </a:r>
          </a:p>
          <a:p>
            <a:r>
              <a:rPr lang="cs-CZ" sz="2000" dirty="0" smtClean="0"/>
              <a:t>rovněž je nutné vyřídit včas veškeré cestovní záležitosti,</a:t>
            </a:r>
          </a:p>
          <a:p>
            <a:r>
              <a:rPr lang="cs-CZ" sz="2000" dirty="0" smtClean="0"/>
              <a:t>v průběhu zájezdu třeba dbát na bezvadné chování žáků a vhodným                   způsobem kontrolovat realizaci účelu zájezdu,</a:t>
            </a:r>
          </a:p>
          <a:p>
            <a:r>
              <a:rPr lang="cs-CZ" sz="2000" dirty="0" smtClean="0"/>
              <a:t>obecně je třeba při realizaci zájezdů dodržovat příslušné směrnice MŠMT,                   které jsou k nahlédnutí u zástupce ředitelky.</a:t>
            </a:r>
            <a:endParaRPr lang="cs-CZ" sz="2000" dirty="0"/>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C:\Users\sarka.schuplerova\AppData\Local\Microsoft\Windows\Temporary Internet Files\Content.IE5\RU5964CQ\MC90044042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84589" y="4383398"/>
            <a:ext cx="1827213" cy="1506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08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5" presetClass="entr" presetSubtype="0" fill="hold" nodeType="clickEffect">
                                  <p:stCondLst>
                                    <p:cond delay="0"/>
                                  </p:stCondLst>
                                  <p:childTnLst>
                                    <p:set>
                                      <p:cBhvr>
                                        <p:cTn id="69" dur="1" fill="hold">
                                          <p:stCondLst>
                                            <p:cond delay="0"/>
                                          </p:stCondLst>
                                        </p:cTn>
                                        <p:tgtEl>
                                          <p:spTgt spid="5"/>
                                        </p:tgtEl>
                                        <p:attrNameLst>
                                          <p:attrName>style.visibility</p:attrName>
                                        </p:attrNameLst>
                                      </p:cBhvr>
                                      <p:to>
                                        <p:strVal val="visible"/>
                                      </p:to>
                                    </p:set>
                                    <p:animEffect transition="in" filter="fade">
                                      <p:cBhvr>
                                        <p:cTn id="70" dur="2000"/>
                                        <p:tgtEl>
                                          <p:spTgt spid="5"/>
                                        </p:tgtEl>
                                      </p:cBhvr>
                                    </p:animEffect>
                                    <p:anim calcmode="lin" valueType="num">
                                      <p:cBhvr>
                                        <p:cTn id="71" dur="2000" fill="hold"/>
                                        <p:tgtEl>
                                          <p:spTgt spid="5"/>
                                        </p:tgtEl>
                                        <p:attrNameLst>
                                          <p:attrName>ppt_w</p:attrName>
                                        </p:attrNameLst>
                                      </p:cBhvr>
                                      <p:tavLst>
                                        <p:tav tm="0" fmla="#ppt_w*sin(2.5*pi*$)">
                                          <p:val>
                                            <p:fltVal val="0"/>
                                          </p:val>
                                        </p:tav>
                                        <p:tav tm="100000">
                                          <p:val>
                                            <p:fltVal val="1"/>
                                          </p:val>
                                        </p:tav>
                                      </p:tavLst>
                                    </p:anim>
                                    <p:anim calcmode="lin" valueType="num">
                                      <p:cBhvr>
                                        <p:cTn id="72"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5949280"/>
            <a:ext cx="9144000" cy="908720"/>
          </a:xfrm>
        </p:spPr>
        <p:txBody>
          <a:bodyPr/>
          <a:lstStyle/>
          <a:p>
            <a:pPr marL="0" indent="0" algn="l">
              <a:buNone/>
            </a:pPr>
            <a:r>
              <a:rPr lang="cs-CZ" sz="3200" dirty="0" smtClean="0"/>
              <a:t>  </a:t>
            </a:r>
            <a:r>
              <a:rPr lang="cs-CZ" sz="3200" dirty="0"/>
              <a:t>PÍSEMNOSTI MANAGEMENTU - </a:t>
            </a:r>
            <a:r>
              <a:rPr lang="cs-CZ" sz="3200" dirty="0" smtClean="0"/>
              <a:t>PÍSEMNÉ </a:t>
            </a:r>
            <a:r>
              <a:rPr lang="cs-CZ" sz="3200" dirty="0"/>
              <a:t>PRÁCE</a:t>
            </a:r>
          </a:p>
        </p:txBody>
      </p:sp>
      <p:sp>
        <p:nvSpPr>
          <p:cNvPr id="3" name="Zástupný symbol pro obsah 2"/>
          <p:cNvSpPr>
            <a:spLocks noGrp="1"/>
          </p:cNvSpPr>
          <p:nvPr>
            <p:ph sz="quarter" idx="13"/>
          </p:nvPr>
        </p:nvSpPr>
        <p:spPr>
          <a:xfrm>
            <a:off x="0" y="974072"/>
            <a:ext cx="9144000" cy="5263240"/>
          </a:xfrm>
        </p:spPr>
        <p:txBody>
          <a:bodyPr>
            <a:normAutofit fontScale="92500" lnSpcReduction="20000"/>
          </a:bodyPr>
          <a:lstStyle/>
          <a:p>
            <a:pPr marL="45720" indent="0" algn="ctr">
              <a:buNone/>
            </a:pPr>
            <a:r>
              <a:rPr lang="cs-CZ" sz="3200" b="1" dirty="0" smtClean="0">
                <a:solidFill>
                  <a:srgbClr val="FFC000"/>
                </a:solidFill>
              </a:rPr>
              <a:t>Vypracujte danou písemnost</a:t>
            </a:r>
          </a:p>
          <a:p>
            <a:pPr marL="502920" indent="-457200">
              <a:buFont typeface="+mj-lt"/>
              <a:buAutoNum type="arabicPeriod" startAt="3"/>
            </a:pPr>
            <a:r>
              <a:rPr lang="cs-CZ" sz="2000" dirty="0" smtClean="0"/>
              <a:t>Ing.Tereza Macháčková-ředitelka-Pedagogický ústav, Melantrichova 25, 368 01 Strakonice, vydává oběžník č. 10/2013 dne 2. února 2013. Oběžník je určen ředitelům gymnázií, středních odborných škol. Ředitelka PÚ Strakonice informuje o přednášce PhDr. Antonína Píši (PeF UK, Praha) na téma Mezinárodní srovnávání středního vzdělání. Jde o průběžnou informaci o stavu prací na jednotné normě klasifikace vzdělávání ISCED 2000, jejíž zásady byly schváleny Generální konferencí UNESCO v listopadu 2010. V diskusi, k níž bude po přednášce příležitost, je Dr. Píša připraven zodpovědět i ty dotazy, které se mohou týkat zvláštností některých vzdělávacích zařízení v okrese. Ing. Tereza Macháčková žádá aby ředitelé škol s tímto oběžníkem seznámili všechny vyučující. Přednáška je totiž určena nejen ředitelům a jejich zástupcům na gymnáziích a odborných středních školách, nýbrž také vedoucím předmětových komisí i ostatním pedagogickým pracovníkům, kteří se o uvedenou problematiku zajímají. Beseda se bude konat ve středu 20.02.2013 od 14 h v budově gymnázia v Jungmannově ulici č. 3. Místnost bude upřesněna podle počtu účastníků před přednáškou. Počet zájemců ze svých škol sdělte prosím do týdne, tj. do 8.2.2013, telefonicky nebo fax: 342 255 739 sekretářce pí Kronbauerové.</a:t>
            </a:r>
            <a:endParaRPr lang="cs-CZ" sz="2000" dirty="0"/>
          </a:p>
        </p:txBody>
      </p:sp>
      <p:pic>
        <p:nvPicPr>
          <p:cNvPr id="6" name="Obrázek 3" descr="Logo EU penize.JPG"/>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5513" y="0"/>
            <a:ext cx="4932362"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2" descr="C:\Users\sarka.schuplerova\AppData\Local\Microsoft\Windows\Temporary Internet Files\Content.IE5\RU5964CQ\MC900440424[1].wm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87297" y="0"/>
            <a:ext cx="1827213" cy="1506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277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2000"/>
                                        <p:tgtEl>
                                          <p:spTgt spid="5"/>
                                        </p:tgtEl>
                                      </p:cBhvr>
                                    </p:animEffect>
                                    <p:anim calcmode="lin" valueType="num">
                                      <p:cBhvr>
                                        <p:cTn id="29" dur="2000" fill="hold"/>
                                        <p:tgtEl>
                                          <p:spTgt spid="5"/>
                                        </p:tgtEl>
                                        <p:attrNameLst>
                                          <p:attrName>ppt_w</p:attrName>
                                        </p:attrNameLst>
                                      </p:cBhvr>
                                      <p:tavLst>
                                        <p:tav tm="0" fmla="#ppt_w*sin(2.5*pi*$)">
                                          <p:val>
                                            <p:fltVal val="0"/>
                                          </p:val>
                                        </p:tav>
                                        <p:tav tm="100000">
                                          <p:val>
                                            <p:fltVal val="1"/>
                                          </p:val>
                                        </p:tav>
                                      </p:tavLst>
                                    </p:anim>
                                    <p:anim calcmode="lin" valueType="num">
                                      <p:cBhvr>
                                        <p:cTn id="30"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323528" y="5877272"/>
            <a:ext cx="8424936" cy="980728"/>
          </a:xfrm>
        </p:spPr>
        <p:txBody>
          <a:bodyPr/>
          <a:lstStyle/>
          <a:p>
            <a:pPr marL="0" indent="0" algn="ctr">
              <a:buNone/>
            </a:pPr>
            <a:r>
              <a:rPr lang="cs-CZ" sz="4000" dirty="0" smtClean="0"/>
              <a:t>POUŽITÉ  ZDROJE</a:t>
            </a:r>
            <a:endParaRPr lang="cs-CZ" sz="4000" dirty="0"/>
          </a:p>
        </p:txBody>
      </p:sp>
      <p:sp>
        <p:nvSpPr>
          <p:cNvPr id="3" name="Zástupný symbol pro obsah 2"/>
          <p:cNvSpPr>
            <a:spLocks noGrp="1"/>
          </p:cNvSpPr>
          <p:nvPr>
            <p:ph sz="quarter" idx="13"/>
          </p:nvPr>
        </p:nvSpPr>
        <p:spPr>
          <a:xfrm>
            <a:off x="107504" y="974072"/>
            <a:ext cx="8928992" cy="5191232"/>
          </a:xfrm>
        </p:spPr>
        <p:txBody>
          <a:bodyPr>
            <a:normAutofit fontScale="85000" lnSpcReduction="20000"/>
          </a:bodyPr>
          <a:lstStyle/>
          <a:p>
            <a:r>
              <a:rPr lang="cs-CZ" dirty="0" smtClean="0"/>
              <a:t>Fleischmannová, E., Jonáš, I., Kuldová, O.: Písemná a elektronická  komunikace pro střední školy a veřejnost 2. Praha: Fortuna, 2005. 151 s. ISBN 80-7168-924-6</a:t>
            </a:r>
          </a:p>
          <a:p>
            <a:r>
              <a:rPr lang="cs-CZ" dirty="0" smtClean="0"/>
              <a:t>Fleischmannová, E., Kuldová, O., Šedý, R.: Obchodní korespondence pro střední školy. Praha: Fortuna, 2000. 119 s. ISBN 80-7168-718-9</a:t>
            </a:r>
          </a:p>
          <a:p>
            <a:r>
              <a:rPr lang="cs-CZ" dirty="0" smtClean="0"/>
              <a:t>Kuldová, O., Fleischmannová, E.: Metodická příručka k technice administrativy a obchodní korespondenci. Praha: Fortuna, 1998. 112 s. ISBN 80-7168-574-7</a:t>
            </a:r>
          </a:p>
          <a:p>
            <a:r>
              <a:rPr lang="cs-CZ" dirty="0" smtClean="0"/>
              <a:t>Slavíčková, M., Valešová, I.: Obchodní dopisy nejen u státní zkoušky. Praha, NÚOV – STÚ 2008. 26 s. + CD ROM</a:t>
            </a:r>
          </a:p>
          <a:p>
            <a:r>
              <a:rPr lang="cs-CZ" dirty="0" smtClean="0"/>
              <a:t>Štiková, S.: Obchodní korespondence I. a II., Plzeň 2001</a:t>
            </a:r>
          </a:p>
          <a:p>
            <a:r>
              <a:rPr lang="cs-CZ" dirty="0" smtClean="0"/>
              <a:t>Kolektiv autorů. Výklad k ČSN 01 6910. Praha, NÚOV – STÚ 2008 na CD ROM.</a:t>
            </a:r>
          </a:p>
          <a:p>
            <a:r>
              <a:rPr lang="cs-CZ" dirty="0" smtClean="0"/>
              <a:t>Kolektiv autorů. Pojmy z oblasti PEK. Praha, NÚOV – STÚ 2008 na CD ROM.</a:t>
            </a:r>
          </a:p>
          <a:p>
            <a:r>
              <a:rPr lang="cs-CZ" dirty="0" err="1" smtClean="0"/>
              <a:t>Gafronová</a:t>
            </a:r>
            <a:r>
              <a:rPr lang="cs-CZ" dirty="0" smtClean="0"/>
              <a:t>, J., Bečka J.V.: Stylizace obchodních dopisů, SPN, 1993. ISBN 80-04-26379-8</a:t>
            </a:r>
          </a:p>
          <a:p>
            <a:r>
              <a:rPr lang="cs-CZ" dirty="0" smtClean="0"/>
              <a:t>Rozhledy-časopis pro písemnou a elektronickou </a:t>
            </a:r>
            <a:r>
              <a:rPr lang="cs-CZ" dirty="0" smtClean="0"/>
              <a:t>komunikaci</a:t>
            </a:r>
          </a:p>
          <a:p>
            <a:r>
              <a:rPr lang="cs-CZ" smtClean="0"/>
              <a:t>www.office.microsoft.com</a:t>
            </a:r>
            <a:endParaRPr lang="cs-CZ" dirty="0" smtClean="0"/>
          </a:p>
        </p:txBody>
      </p:sp>
      <p:pic>
        <p:nvPicPr>
          <p:cNvPr id="5" name="Obrázek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36296" y="5407398"/>
            <a:ext cx="1728192" cy="1279675"/>
          </a:xfrm>
          <a:prstGeom prst="rect">
            <a:avLst/>
          </a:prstGeom>
        </p:spPr>
      </p:pic>
    </p:spTree>
    <p:extLst>
      <p:ext uri="{BB962C8B-B14F-4D97-AF65-F5344CB8AC3E}">
        <p14:creationId xmlns:p14="http://schemas.microsoft.com/office/powerpoint/2010/main" val="362842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5" presetClass="entr" presetSubtype="0" fill="hold" nodeType="clickEffect">
                                  <p:stCondLst>
                                    <p:cond delay="0"/>
                                  </p:stCondLst>
                                  <p:childTnLst>
                                    <p:set>
                                      <p:cBhvr>
                                        <p:cTn id="83" dur="1" fill="hold">
                                          <p:stCondLst>
                                            <p:cond delay="0"/>
                                          </p:stCondLst>
                                        </p:cTn>
                                        <p:tgtEl>
                                          <p:spTgt spid="5"/>
                                        </p:tgtEl>
                                        <p:attrNameLst>
                                          <p:attrName>style.visibility</p:attrName>
                                        </p:attrNameLst>
                                      </p:cBhvr>
                                      <p:to>
                                        <p:strVal val="visible"/>
                                      </p:to>
                                    </p:set>
                                    <p:animEffect transition="in" filter="fade">
                                      <p:cBhvr>
                                        <p:cTn id="84" dur="2000"/>
                                        <p:tgtEl>
                                          <p:spTgt spid="5"/>
                                        </p:tgtEl>
                                      </p:cBhvr>
                                    </p:animEffect>
                                    <p:anim calcmode="lin" valueType="num">
                                      <p:cBhvr>
                                        <p:cTn id="85" dur="2000" fill="hold"/>
                                        <p:tgtEl>
                                          <p:spTgt spid="5"/>
                                        </p:tgtEl>
                                        <p:attrNameLst>
                                          <p:attrName>ppt_w</p:attrName>
                                        </p:attrNameLst>
                                      </p:cBhvr>
                                      <p:tavLst>
                                        <p:tav tm="0" fmla="#ppt_w*sin(2.5*pi*$)">
                                          <p:val>
                                            <p:fltVal val="0"/>
                                          </p:val>
                                        </p:tav>
                                        <p:tav tm="100000">
                                          <p:val>
                                            <p:fltVal val="1"/>
                                          </p:val>
                                        </p:tav>
                                      </p:tavLst>
                                    </p:anim>
                                    <p:anim calcmode="lin" valueType="num">
                                      <p:cBhvr>
                                        <p:cTn id="86"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Aerodynamika">
  <a:themeElements>
    <a:clrScheme name="Aerodynamika">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Aerodynamika">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erodynamika">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580</TotalTime>
  <Words>946</Words>
  <Application>Microsoft Office PowerPoint</Application>
  <PresentationFormat>Předvádění na obrazovce (4:3)</PresentationFormat>
  <Paragraphs>59</Paragraphs>
  <Slides>7</Slides>
  <Notes>7</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Aerodynamika</vt:lpstr>
      <vt:lpstr>průvodní list</vt:lpstr>
      <vt:lpstr>PÍSEMNOSTI MANAGEMENTU - PÍSEMNÉ  PRÁCE</vt:lpstr>
      <vt:lpstr>PÍSEMNOSTI MANAGEMENTU - PÍSEMNÉ  PRÁCE</vt:lpstr>
      <vt:lpstr>PÍSEMNOSTI MANAGEMENTU - PÍSEMNÉ  PRÁCE</vt:lpstr>
      <vt:lpstr>  PÍSEMNOSTI MANAGEMENTU – PÍSEMNÉ PRÁCE</vt:lpstr>
      <vt:lpstr>  PÍSEMNOSTI MANAGEMENTU - PÍSEMNÉ PRÁCE</vt:lpstr>
      <vt:lpstr>POUŽITÉ  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Šárka Schuplerová</dc:creator>
  <cp:lastModifiedBy>jitka</cp:lastModifiedBy>
  <cp:revision>65</cp:revision>
  <dcterms:created xsi:type="dcterms:W3CDTF">2012-08-06T07:07:34Z</dcterms:created>
  <dcterms:modified xsi:type="dcterms:W3CDTF">2014-04-06T12:53:28Z</dcterms:modified>
</cp:coreProperties>
</file>