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5"/>
  </p:notesMasterIdLst>
  <p:sldIdLst>
    <p:sldId id="340" r:id="rId2"/>
    <p:sldId id="257" r:id="rId3"/>
    <p:sldId id="258" r:id="rId4"/>
    <p:sldId id="341" r:id="rId5"/>
    <p:sldId id="358" r:id="rId6"/>
    <p:sldId id="359" r:id="rId7"/>
    <p:sldId id="266" r:id="rId8"/>
    <p:sldId id="267" r:id="rId9"/>
    <p:sldId id="351" r:id="rId10"/>
    <p:sldId id="354" r:id="rId11"/>
    <p:sldId id="268" r:id="rId12"/>
    <p:sldId id="269" r:id="rId13"/>
    <p:sldId id="37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425" autoAdjust="0"/>
    <p:restoredTop sz="94660"/>
  </p:normalViewPr>
  <p:slideViewPr>
    <p:cSldViewPr>
      <p:cViewPr>
        <p:scale>
          <a:sx n="110" d="100"/>
          <a:sy n="110" d="100"/>
        </p:scale>
        <p:origin x="-120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B03B18-B565-42F7-A86A-DA2447D03F25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88F933-66D7-496C-A566-0A5CE3A58AC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856788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275E1328-82B4-4BE1-AA7A-68A812489BCE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949FD73-08B8-4DA2-AA34-092B37EC1CA1}" type="datetimeFigureOut">
              <a:rPr lang="cs-CZ" smtClean="0"/>
              <a:pPr/>
              <a:t>17.10.2013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75406B4-6A10-47E5-BF20-A86FB22C146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9632" y="1926660"/>
          <a:ext cx="6697662" cy="476370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cs-CZ" sz="1200" b="0" i="0" u="none" strike="noStrike" smtClean="0">
                          <a:solidFill>
                            <a:srgbClr val="000000"/>
                          </a:solidFill>
                          <a:latin typeface="Calibri"/>
                        </a:rPr>
                        <a:t>  VY_32_INOVACE_08.02.15 </a:t>
                      </a:r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latin typeface="Calibri"/>
                        </a:rPr>
                        <a:t>FYZIKÁLNÍ</a:t>
                      </a:r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A CHEMICKÉ VLASTNOSTI      </a:t>
                      </a:r>
                    </a:p>
                    <a:p>
                      <a:pPr algn="l" fontAlgn="t"/>
                      <a:r>
                        <a:rPr lang="cs-CZ" sz="1200" b="0" i="0" u="none" strike="noStrike" baseline="0" dirty="0" smtClean="0">
                          <a:solidFill>
                            <a:srgbClr val="000000"/>
                          </a:solidFill>
                          <a:latin typeface="Calibri"/>
                        </a:rPr>
                        <a:t>  KOVŮ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Jana Černá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Anorganická chemie pro 2.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2.L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5.12.2012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Materiál je určen pro studenty 2. ročníku přírodovědného lycea, 4letých a odpovídajících ročníků víceletých gymnázií, do předmětu Chemie. Tento materiál slouží k výkladu učiva o fyzikálních a chemických vlastnostech kovů.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kern="1200" baseline="0" dirty="0" smtClean="0">
                          <a:solidFill>
                            <a:schemeClr val="tx1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Teoretická část je určena jako podpora výkladu učitele. Žáci mohou tuto část použít jako podklad pro zápis do sešitu. V textu jsou vloženy kontrolní otázky, které slouží k upevnění a aplikaci získaných znalostí. Žáci mohou odpovídat přímo nebo je řešit do sešitu</a:t>
                      </a:r>
                      <a:r>
                        <a:rPr kumimoji="0" lang="cs-CZ" sz="11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291264" cy="922114"/>
          </a:xfrm>
        </p:spPr>
        <p:txBody>
          <a:bodyPr>
            <a:normAutofit/>
          </a:bodyPr>
          <a:lstStyle/>
          <a:p>
            <a:r>
              <a:rPr lang="cs-CZ" sz="40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FYZIKÁLNÍ VLASTNOSTI KOVŮ</a:t>
            </a:r>
            <a:endParaRPr lang="cs-CZ" sz="4000" b="1" u="sng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12776"/>
            <a:ext cx="8496944" cy="504056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odvozeny ze struktury -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KOVOVÁ vazba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1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elektr. a tepelná vodivost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kovový lesk a tepelná vodivost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kujnost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různá pevnost, tvrdost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vlastnosti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ovlivňují příměsi 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čistý kov – lepší vodivost → el. kabely (čistá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 X topné spirály – z odporových slitin (Ni +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Cr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92696"/>
            <a:ext cx="8291264" cy="568863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SLITINY: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nerez ocel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80%, C 4%,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Cr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18%, Ni 1%) – potravin. chirurg. nástroje</a:t>
            </a:r>
          </a:p>
          <a:p>
            <a:pPr>
              <a:buNone/>
            </a:pPr>
            <a:r>
              <a:rPr lang="cs-CZ" sz="2800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zlato 18K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(Au 75%,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1%,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24%) – klenotnictví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bronz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)- tvrdý, pevný, slévatelný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alpaka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(Ni,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– jídelní, ozdobné předměty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8219256" cy="42484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mosaz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– odlévat, lisovat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dural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Mn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 Mg,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– konstrukční materiál – jízdní kola, letadla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pájky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– k pájení kovů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liteřina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 – tiskařství-odlévání písmen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620688"/>
            <a:ext cx="7467600" cy="4873752"/>
          </a:xfrm>
        </p:spPr>
        <p:txBody>
          <a:bodyPr/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Z uvedených možností vyberte vlastnosti kovů a ke každé napište příklad kovu.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PEVNÉ		MATNÉ		TVRDÉ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KAPALNÉ	 	VODIVÉ		KŘEHKÉ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PLYNNÉ		NEVODIVÉ		KUJNÉ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LESKLÉ		MĚKKÉ		TAŽNÉ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74638"/>
            <a:ext cx="7457256" cy="922114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ŘEŠENÍ:</a:t>
            </a:r>
            <a:endParaRPr lang="cs-CZ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484784"/>
            <a:ext cx="8496944" cy="4989168"/>
          </a:xfrm>
        </p:spPr>
        <p:txBody>
          <a:bodyPr/>
          <a:lstStyle/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PEVNÉ 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u="sng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MATNÉ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  	  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TVRDÉ (Ti, V)</a:t>
            </a:r>
          </a:p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KAPALNÉ 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Hg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VODIVÉ 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  KŘEHKÉ</a:t>
            </a:r>
          </a:p>
          <a:p>
            <a:pP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PLYNNÉ		NEVODIVÉ		  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KUJNÉ(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) </a:t>
            </a:r>
          </a:p>
          <a:p>
            <a:pPr>
              <a:buNone/>
            </a:pPr>
            <a:r>
              <a:rPr lang="cs-CZ" u="sng" dirty="0" smtClean="0">
                <a:latin typeface="Calibri" pitchFamily="34" charset="0"/>
                <a:cs typeface="Calibri" pitchFamily="34" charset="0"/>
              </a:rPr>
              <a:t>LESKLÉ(Au, Al)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MĚKKÉ 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Na,Cu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, 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 	  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TAŽNÉ (</a:t>
            </a:r>
            <a:r>
              <a:rPr lang="cs-CZ" u="sng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u="sng" dirty="0" smtClean="0">
                <a:latin typeface="Calibri" pitchFamily="34" charset="0"/>
                <a:cs typeface="Calibri" pitchFamily="34" charset="0"/>
              </a:rPr>
              <a:t>, Au)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183880" cy="576064"/>
          </a:xfrm>
        </p:spPr>
        <p:txBody>
          <a:bodyPr>
            <a:noAutofit/>
          </a:bodyPr>
          <a:lstStyle/>
          <a:p>
            <a:r>
              <a:rPr lang="cs-CZ" sz="40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Chemické vlastnosti kovů</a:t>
            </a:r>
            <a:endParaRPr lang="cs-CZ" sz="4000" b="1" u="sng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196752"/>
            <a:ext cx="8255888" cy="5124056"/>
          </a:xfrm>
        </p:spPr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uvolňují valenční el. → ochotně tvoří KATIONTY – dle této schopnosti řazeny: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do 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ŘADY REAKTIVITY KOVŮ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Beketova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řada  kovů) = elektrochemická řada napětí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  Ca  Na  Mg  Al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Hg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Au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kovy jsou řazeny od nejvíce reaktivních k nejméně reaktivním</a:t>
            </a: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kovy před H reagují se zředěnými K za vzniku H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(2Zn + 2HCl → H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+ 2ZnCl)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530352"/>
            <a:ext cx="8291264" cy="5706960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Kovy za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reagují většinou s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konc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K s oxidačními vlastnostmi</a:t>
            </a:r>
          </a:p>
          <a:p>
            <a:pPr>
              <a:buNone/>
            </a:pP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Před 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H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= kovy neušlechtilé, za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H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= kovy ušlechtilé</a:t>
            </a:r>
          </a:p>
          <a:p>
            <a:pPr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Kov působí jako redukční činidlo vůči všem kationtům kovu, které jsou v řadě za ním: 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př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CuSO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→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FeSO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FeSO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4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  X 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je  za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FontTx/>
              <a:buChar char="-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v řadě jsou kovy řazeny dle </a:t>
            </a: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STANDARDNÍCH 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REDUKČNÍCH ELKTROD.  POTENCIÁLŮ (E°)</a:t>
            </a:r>
            <a:endParaRPr lang="cs-CZ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764704"/>
            <a:ext cx="7467600" cy="487375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U následujících rovnic doplňte směr průběhu reakcí a vyčíslete.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FeSO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....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CuSO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ZnCl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....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 SnCl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AgNO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.... 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Ag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....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Pb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Al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řešení</a:t>
            </a:r>
            <a:endParaRPr lang="cs-CZ" sz="3200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FeSO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←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	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CuSO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4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ZnCl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←	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+   SnCl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+ 2AgNO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→ 	2Ag + 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2Al + 3Pb(NO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→</a:t>
            </a:r>
            <a:r>
              <a:rPr lang="cs-CZ" sz="2800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    3Pb  +  2Al(NO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)</a:t>
            </a:r>
            <a:r>
              <a:rPr lang="cs-CZ" sz="2800" baseline="-25000" dirty="0" smtClean="0">
                <a:latin typeface="Calibri" pitchFamily="34" charset="0"/>
                <a:cs typeface="Calibri" pitchFamily="34" charset="0"/>
              </a:rPr>
              <a:t>3</a:t>
            </a: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7967856" cy="691520"/>
          </a:xfrm>
        </p:spPr>
        <p:txBody>
          <a:bodyPr>
            <a:noAutofit/>
          </a:bodyPr>
          <a:lstStyle/>
          <a:p>
            <a:r>
              <a:rPr lang="cs-CZ" sz="44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koroze</a:t>
            </a:r>
            <a:endParaRPr lang="cs-CZ" sz="4400" b="1" u="sng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8183880" cy="51845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= samovolně probíhající proces znehodnocování materiálů vlivem vnějších podmínek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( u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koroze – rez = oxid-hydroxid železitý –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FeO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(OH))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Cíl metalurgie: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přivést kovy vázané ve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slouč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do oxid. stavu – 0</a:t>
            </a:r>
          </a:p>
          <a:p>
            <a:r>
              <a:rPr lang="cs-CZ" sz="2800" dirty="0" smtClean="0">
                <a:latin typeface="Calibri" pitchFamily="34" charset="0"/>
                <a:cs typeface="Calibri" pitchFamily="34" charset="0"/>
              </a:rPr>
              <a:t>Kovy mají tendenci nabývat kladného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ox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.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č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ísla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slučováním např. s 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= 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KOROZE KOVŮ (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ve vodném prostředí)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Př.: železná ruda → </a:t>
            </a:r>
            <a:r>
              <a:rPr lang="cs-CZ" sz="2800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Fe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, ocel → rez. </a:t>
            </a:r>
            <a:r>
              <a:rPr lang="cs-CZ" sz="2800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FeO</a:t>
            </a:r>
            <a:r>
              <a:rPr lang="cs-CZ" sz="28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(OH) (oxid-hydroxid železitý) –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netvoří souvislou vrstvičku – nechrání proti KOROZI</a:t>
            </a:r>
          </a:p>
          <a:p>
            <a:endParaRPr lang="cs-CZ" sz="2400" dirty="0">
              <a:solidFill>
                <a:schemeClr val="accent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Cu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rez – zelená měděnka (prospívá)</a:t>
            </a:r>
          </a:p>
          <a:p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Al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souvislá vrstva Al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proti další korozi odolný</a:t>
            </a:r>
          </a:p>
          <a:p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Cr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Cr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– ochranná vrstvička (rez)</a:t>
            </a:r>
          </a:p>
          <a:p>
            <a:r>
              <a:rPr lang="cs-CZ" sz="2800" b="1" dirty="0" err="1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Zn</a:t>
            </a:r>
            <a:r>
              <a:rPr lang="cs-CZ" sz="28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ZnO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= ----------------------</a:t>
            </a:r>
          </a:p>
          <a:p>
            <a:pPr>
              <a:buNone/>
            </a:pPr>
            <a:endParaRPr lang="cs-CZ" sz="28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800" b="1" u="sng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Ochrana proti korozi: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- olejové nátěry, laky, barvy, pokovování (pozinkování, pochromování, pocínování)</a:t>
            </a:r>
          </a:p>
          <a:p>
            <a:pPr>
              <a:buNone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sz="2800" dirty="0" err="1" smtClean="0">
                <a:latin typeface="Calibri" pitchFamily="34" charset="0"/>
                <a:cs typeface="Calibri" pitchFamily="34" charset="0"/>
              </a:rPr>
              <a:t>poplastování</a:t>
            </a:r>
            <a:endParaRPr lang="cs-CZ" sz="28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Vratislav Šrámek, Ludvík Kosina: Obecná a anorganická chemie, nakl. FIN, Olomouc 1996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Marika Benešová, Hana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Satrapová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Odmaturuj z chemie,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DIDAKTIS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spol.s.r.o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2002</a:t>
            </a:r>
          </a:p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Hana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Čtrnáctová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 Věra Vaňková: Znáte anorganickou chemii? (pracovní sešit),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nakl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 PROSPEKTRU., spol. s. r. o., Praha1996</a:t>
            </a:r>
          </a:p>
          <a:p>
            <a:pPr>
              <a:buNone/>
            </a:pP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zdroje</a:t>
            </a:r>
            <a:endParaRPr lang="cs-CZ" sz="3200" b="1" dirty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1757</TotalTime>
  <Words>532</Words>
  <Application>Microsoft Office PowerPoint</Application>
  <PresentationFormat>Předvádění na obrazovce (4:3)</PresentationFormat>
  <Paragraphs>114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Arkýř</vt:lpstr>
      <vt:lpstr>Prezentace aplikace PowerPoint</vt:lpstr>
      <vt:lpstr>FYZIKÁLNÍ VLASTNOSTI KOVŮ</vt:lpstr>
      <vt:lpstr>Prezentace aplikace PowerPoint</vt:lpstr>
      <vt:lpstr>Prezentace aplikace PowerPoint</vt:lpstr>
      <vt:lpstr>Prezentace aplikace PowerPoint</vt:lpstr>
      <vt:lpstr>ŘEŠENÍ:</vt:lpstr>
      <vt:lpstr>Chemické vlastnosti kovů</vt:lpstr>
      <vt:lpstr>Prezentace aplikace PowerPoint</vt:lpstr>
      <vt:lpstr>Prezentace aplikace PowerPoint</vt:lpstr>
      <vt:lpstr>řešení</vt:lpstr>
      <vt:lpstr>koroze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KOVY</dc:title>
  <dc:creator>Mates</dc:creator>
  <cp:lastModifiedBy>cernaxj</cp:lastModifiedBy>
  <cp:revision>205</cp:revision>
  <dcterms:created xsi:type="dcterms:W3CDTF">2011-12-05T15:37:22Z</dcterms:created>
  <dcterms:modified xsi:type="dcterms:W3CDTF">2013-10-17T11:45:50Z</dcterms:modified>
</cp:coreProperties>
</file>