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1" r:id="rId13"/>
    <p:sldId id="274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E6D1C-8273-41EE-A039-0A375C7C4C9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92A14-3557-4DE1-BE12-72A51136C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8416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08F367-D545-42B1-A2C5-F121FD9525C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F55D8D7-71BA-426E-9640-ACBC81B62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lin%C3%ADk" TargetMode="External"/><Relationship Id="rId2" Type="http://schemas.openxmlformats.org/officeDocument/2006/relationships/hyperlink" Target="http://cs.wikipedia.org/wiki/Berylliu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ysl%C3%ADk" TargetMode="External"/><Relationship Id="rId4" Type="http://schemas.openxmlformats.org/officeDocument/2006/relationships/hyperlink" Target="http://cs.wikipedia.org/wiki/K%C5%99em%C3%AD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z2tGOOhmu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rdalkali.jpg" TargetMode="External"/><Relationship Id="rId2" Type="http://schemas.openxmlformats.org/officeDocument/2006/relationships/hyperlink" Target="http://upload.wikimedia.org/wikipedia/commons/6/6c/Flame_colour_in_alcalic_metals.pn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Geschliffener_Smarag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72816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VY_32_INOVACE_08.02.18 KOVY ALKALICKÝCH ZEMIN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výskytu, vlastnostech, výrobě a sloučeninách kovů alkalických zemin.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názornými obrázky a hypertextovým odkazem na video demonstrující vlastnosti hořčíku.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55888" cy="576064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Kovy alkalických zemin – II.A</a:t>
            </a:r>
            <a:endParaRPr lang="cs-CZ" sz="4400" b="1" u="sng" dirty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268760"/>
            <a:ext cx="8327896" cy="505204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Be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 Mg  Ca  </a:t>
            </a:r>
            <a:r>
              <a:rPr lang="cs-CZ" sz="3200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Sr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 Ba  </a:t>
            </a:r>
            <a:r>
              <a:rPr lang="cs-CZ" sz="3200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Ra</a:t>
            </a:r>
            <a:endParaRPr lang="cs-CZ" sz="3200" dirty="0" smtClean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800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Be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, Mg 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odlišné vlastnosti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2 val.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el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elektronová konfigurace: ns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FontTx/>
              <a:buChar char="-"/>
            </a:pP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Ox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. číslo: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II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silná redukční činidla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Důkaz plamenem: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Ca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2+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cihlově červená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Sr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2+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karmínově červená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Ba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2+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světle zelená</a:t>
            </a:r>
          </a:p>
          <a:p>
            <a:pPr>
              <a:buFontTx/>
              <a:buChar char="-"/>
            </a:pP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Be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Mg – nezbarvují plamen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039864" cy="7920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Výroba</a:t>
            </a:r>
            <a:r>
              <a:rPr lang="cs-CZ" sz="3600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8183880" cy="5052048"/>
          </a:xfrm>
        </p:spPr>
        <p:txBody>
          <a:bodyPr/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elektrolýzou chloridů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(taveniny)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Anoda +: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2Cl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-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- 2e → Cl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(oxidace)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Katoda -: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Mg</a:t>
            </a:r>
            <a:r>
              <a:rPr lang="cs-CZ" sz="2800" baseline="30000" dirty="0" smtClean="0">
                <a:latin typeface="Calibri" pitchFamily="34" charset="0"/>
                <a:cs typeface="Calibri" pitchFamily="34" charset="0"/>
              </a:rPr>
              <a:t>2+ 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+ 2e → Mg (redukce)</a:t>
            </a:r>
          </a:p>
          <a:p>
            <a:pPr>
              <a:buNone/>
            </a:pPr>
            <a:endParaRPr lang="cs-CZ" dirty="0" smtClean="0">
              <a:latin typeface="Arial"/>
              <a:cs typeface="Arial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sah 3" descr="350px-Erdalkal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3068960"/>
            <a:ext cx="5328592" cy="34864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616530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BERYLLIUM</a:t>
            </a:r>
            <a:endParaRPr lang="cs-CZ" b="1" u="sng" dirty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19256" cy="49868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Be</a:t>
            </a:r>
            <a:endParaRPr lang="cs-CZ" sz="3600" b="1" u="sng" dirty="0" smtClean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výskyt: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minerál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beryl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  <a:hlinkClick r:id="rId2" action="ppaction://hlinkfile" tooltip="Beryllium"/>
              </a:rPr>
              <a:t>Be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  <a:hlinkClick r:id="rId3" action="ppaction://hlinkfile" tooltip="Hliník"/>
              </a:rPr>
              <a:t>Al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  <a:hlinkClick r:id="rId4" action="ppaction://hlinkfile" tooltip="Křemík"/>
              </a:rPr>
              <a:t>Si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6</a:t>
            </a:r>
            <a:r>
              <a:rPr lang="cs-CZ" sz="2800" dirty="0" smtClean="0">
                <a:latin typeface="Calibri" pitchFamily="34" charset="0"/>
                <a:cs typeface="Calibri" pitchFamily="34" charset="0"/>
                <a:hlinkClick r:id="rId5" action="ppaction://hlinkfile" tooltip="Kyslík"/>
              </a:rPr>
              <a:t>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18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vytváří drahokamy: zelený smaragd, modrozelený akvamarín</a:t>
            </a:r>
          </a:p>
          <a:p>
            <a:pPr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Vlastnosti: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jedovatý,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lehký, tvrdý, nereaktivní - stálý na vzduchu (nekoroduje)</a:t>
            </a:r>
          </a:p>
          <a:p>
            <a:pPr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použití: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slitin – pevné, tvrdé – ložiska, chirurgické nástroje, pérka v hodinkách</a:t>
            </a: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Sloučeniny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jsou jedovaté !!!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467600" cy="1143000"/>
          </a:xfrm>
        </p:spPr>
        <p:txBody>
          <a:bodyPr/>
          <a:lstStyle/>
          <a:p>
            <a:r>
              <a:rPr lang="cs-CZ" dirty="0" smtClean="0"/>
              <a:t>			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Smaragd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/>
              <a:t>			</a:t>
            </a:r>
            <a:endParaRPr lang="cs-CZ" dirty="0"/>
          </a:p>
        </p:txBody>
      </p:sp>
      <p:pic>
        <p:nvPicPr>
          <p:cNvPr id="4" name="Zástupný symbol pro obsah 3" descr="Geschliffener_Smaragd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130448"/>
            <a:ext cx="3096344" cy="4521888"/>
          </a:xfrm>
        </p:spPr>
      </p:pic>
      <p:sp>
        <p:nvSpPr>
          <p:cNvPr id="5" name="TextovéPole 4"/>
          <p:cNvSpPr txBox="1"/>
          <p:nvPr/>
        </p:nvSpPr>
        <p:spPr>
          <a:xfrm>
            <a:off x="2483768" y="530120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530352"/>
            <a:ext cx="8219256" cy="56349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HOŘČÍK – Mg</a:t>
            </a:r>
            <a:endParaRPr lang="cs-CZ" sz="1600" b="1" u="sng" dirty="0" smtClean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Výskyt: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magnezit (MgCO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 dolomit (CaCO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. MgCO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), mořská voda, minerální vody, biogenní prvek (chlorofyl)</a:t>
            </a:r>
          </a:p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Vlastnosti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lehký, koroduje, na vzduchu hoří jasným plamenem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	2Mg + O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→ 2MgO (bílý)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Video: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youtube.com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watch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?v=8z2tGOOhmus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Reakcí s vodou vzniká zásada: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	Mg + 2H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→ Mg(OH)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použití: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redukční činidlo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slitiny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–odolávají korozi, lehké – automobilový průmysl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530352"/>
            <a:ext cx="8496944" cy="56349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Sloučeniny Mg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:</a:t>
            </a:r>
          </a:p>
          <a:p>
            <a:pPr>
              <a:buNone/>
            </a:pPr>
            <a:endParaRPr lang="cs-CZ" sz="1100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MgO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bílý prášek, vysoká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Tt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součást žáruvzdorných materiálů, hnojivo, potravinářství – kakao (X hrudkám)</a:t>
            </a: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Mg(OH)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lékařství – projímadlo, gel, krémy, pěna spáleniny,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antacidum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(překyselení žaludku)</a:t>
            </a: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MgSO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.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heptahydrát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síranu hořečnatého)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= hořká sůl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- šaratice – minerální voda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- zpracování kůží, žáruvzdorné materiály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530352"/>
            <a:ext cx="8363272" cy="5706960"/>
          </a:xfrm>
        </p:spPr>
        <p:txBody>
          <a:bodyPr/>
          <a:lstStyle/>
          <a:p>
            <a:pPr>
              <a:buNone/>
            </a:pPr>
            <a:r>
              <a:rPr lang="cs-CZ" sz="36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VÁPNÍK  - Ca</a:t>
            </a:r>
          </a:p>
          <a:p>
            <a:pPr>
              <a:buNone/>
            </a:pPr>
            <a:endParaRPr lang="cs-CZ" sz="2400" b="1" dirty="0" smtClean="0">
              <a:solidFill>
                <a:schemeClr val="accent1"/>
              </a:solidFill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Výskyt: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vápenec CaCO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3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čistý – mramor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     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dolomit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CaCO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MgCO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 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    sádrovec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CaSO4 . 2H2O – čistý – alabastr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      biogenní prvek – kosti, skořápky, ulity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Vlastnosti: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měkký, reaktivní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Použití:  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redukční činidlo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    	přídavek do slitin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60648"/>
            <a:ext cx="8640960" cy="60486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SLOUČENINY:</a:t>
            </a:r>
          </a:p>
          <a:p>
            <a:endParaRPr lang="cs-CZ" b="1" dirty="0" smtClean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b="1" u="sng" dirty="0" err="1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CaO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– pálené vápno</a:t>
            </a:r>
          </a:p>
          <a:p>
            <a:pPr>
              <a:buFontTx/>
              <a:buChar char="-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vyrábí se v pálenkách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pálením vápence: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			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CaCO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→ </a:t>
            </a:r>
            <a:r>
              <a:rPr lang="cs-CZ" sz="3000" dirty="0" err="1" smtClean="0">
                <a:latin typeface="Calibri" pitchFamily="34" charset="0"/>
                <a:cs typeface="Calibri" pitchFamily="34" charset="0"/>
              </a:rPr>
              <a:t>CaO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+ 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ve stavebnictví, vápnění rostlin</a:t>
            </a:r>
          </a:p>
          <a:p>
            <a:pPr>
              <a:buFontTx/>
              <a:buChar char="-"/>
            </a:pP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Ca(OH)2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– hašené vápno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Výroba: </a:t>
            </a:r>
            <a:r>
              <a:rPr lang="cs-CZ" sz="3000" dirty="0" err="1" smtClean="0">
                <a:latin typeface="Calibri" pitchFamily="34" charset="0"/>
                <a:cs typeface="Calibri" pitchFamily="34" charset="0"/>
              </a:rPr>
              <a:t>CaO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O → Ca(OH)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+ E = hašení vápna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Použití: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Stavebnictví: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3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malta = voda + písek + Ca(OH)</a:t>
            </a:r>
            <a:r>
              <a:rPr lang="cs-CZ" sz="26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2</a:t>
            </a:r>
            <a:endParaRPr lang="cs-CZ" sz="30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Ca(OH)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 + CO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→ CaCO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O (tvrdnutí malty) </a:t>
            </a:r>
          </a:p>
          <a:p>
            <a:pPr>
              <a:buNone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dezinfekční účinky – bělení stěn</a:t>
            </a:r>
          </a:p>
          <a:p>
            <a:pPr>
              <a:buFontTx/>
              <a:buChar char="-"/>
            </a:pPr>
            <a:endParaRPr lang="cs-CZ" sz="2800" dirty="0" smtClean="0">
              <a:latin typeface="Arial"/>
              <a:cs typeface="Arial"/>
            </a:endParaRPr>
          </a:p>
          <a:p>
            <a:pPr>
              <a:buFontTx/>
              <a:buChar char="-"/>
            </a:pPr>
            <a:endParaRPr lang="cs-CZ" sz="2800" dirty="0" smtClean="0">
              <a:latin typeface="Arial"/>
              <a:cs typeface="Arial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04664"/>
            <a:ext cx="8208912" cy="5616624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Ca(HCO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)</a:t>
            </a:r>
            <a:r>
              <a:rPr lang="cs-CZ" sz="20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2</a:t>
            </a:r>
            <a:endParaRPr lang="cs-CZ" sz="3200" b="1" u="sng" dirty="0" smtClean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-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způsobuje přechodnou tvrdost vody</a:t>
            </a:r>
          </a:p>
          <a:p>
            <a:pPr>
              <a:buNone/>
            </a:pPr>
            <a:r>
              <a:rPr lang="cs-CZ" sz="3000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Vznik krápníků: 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CaCO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+ 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+ H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O  →   Ca(HCO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3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průběh: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v protékající H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O se rozpustí 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→ H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CO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3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rozpouští vápenec → nestálý Ca(HCO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→ v jeskyni vlivem změny p se přemění na nerozpustný CaCO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3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KRÁPNÍKY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) </a:t>
            </a:r>
          </a:p>
          <a:p>
            <a:pPr>
              <a:buNone/>
            </a:pP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  -</a:t>
            </a:r>
            <a:r>
              <a:rPr lang="cs-CZ" sz="3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stalaktity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(od stropu), </a:t>
            </a:r>
            <a:r>
              <a:rPr lang="cs-CZ" sz="3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stalagmity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(od země), </a:t>
            </a:r>
            <a:r>
              <a:rPr lang="cs-CZ" sz="3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stalagnáty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(spojené)</a:t>
            </a:r>
          </a:p>
          <a:p>
            <a:pPr>
              <a:buNone/>
            </a:pPr>
            <a:r>
              <a:rPr lang="cs-CZ" sz="2400" dirty="0" smtClean="0">
                <a:latin typeface="Arial"/>
                <a:cs typeface="Arial"/>
              </a:rPr>
              <a:t>	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1328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H</a:t>
            </a:r>
            <a:r>
              <a:rPr lang="cs-CZ" dirty="0" smtClean="0">
                <a:solidFill>
                  <a:schemeClr val="accent1"/>
                </a:solidFill>
              </a:rPr>
              <a:t>2</a:t>
            </a:r>
            <a:r>
              <a:rPr lang="cs-CZ" sz="2400" dirty="0" smtClean="0">
                <a:solidFill>
                  <a:schemeClr val="accent1"/>
                </a:solidFill>
              </a:rPr>
              <a:t>CO</a:t>
            </a:r>
            <a:r>
              <a:rPr lang="cs-CZ" dirty="0" smtClean="0">
                <a:solidFill>
                  <a:schemeClr val="accent1"/>
                </a:solidFill>
              </a:rPr>
              <a:t>3</a:t>
            </a:r>
            <a:endParaRPr lang="cs-CZ" sz="2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530352"/>
            <a:ext cx="8352928" cy="5706960"/>
          </a:xfrm>
        </p:spPr>
        <p:txBody>
          <a:bodyPr/>
          <a:lstStyle/>
          <a:p>
            <a:pPr>
              <a:buNone/>
            </a:pP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CaSO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. 2H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sádrovec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CaSO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. 2H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 → CaSO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. 1/2H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hemihydrát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síranu vápenatého) =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SÁDRA</a:t>
            </a:r>
          </a:p>
          <a:p>
            <a:pPr>
              <a:buNone/>
            </a:pPr>
            <a:endParaRPr lang="cs-CZ" sz="28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800" b="1" u="sng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Baryum  - Ba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měkký, reaktivní kov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-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baryt: BaSO4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nerozpustný, nejedovatý – při rentgenu žaludku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X rozpustné sloučeniny Ba</a:t>
            </a:r>
          </a:p>
          <a:p>
            <a:pPr>
              <a:buNone/>
            </a:pPr>
            <a:endParaRPr lang="cs-CZ" sz="20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94122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Opakování</a:t>
            </a:r>
            <a:endParaRPr lang="cs-CZ" sz="4000" b="1" u="sng" dirty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7776864" cy="4752528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1) Jaké je mají kovy alkalických zemin ve sloučeninách oxidační číslo?</a:t>
            </a:r>
          </a:p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2) Který kov II.A skupiny je nereaktivní a jedovatý?</a:t>
            </a:r>
          </a:p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3) Jak se kovy II.A skupiny získávají?</a:t>
            </a:r>
          </a:p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4) Které prvky II.A skupiny jsou biogenní?</a:t>
            </a:r>
          </a:p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5) Napište rovnici pálení vápence.</a:t>
            </a:r>
          </a:p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6) Vypište složky malty.</a:t>
            </a:r>
          </a:p>
          <a:p>
            <a:pPr>
              <a:lnSpc>
                <a:spcPct val="200000"/>
              </a:lnSpc>
            </a:pPr>
            <a:r>
              <a:rPr lang="cs-CZ" sz="5000" dirty="0" smtClean="0">
                <a:latin typeface="Calibri" pitchFamily="34" charset="0"/>
                <a:cs typeface="Calibri" pitchFamily="34" charset="0"/>
              </a:rPr>
              <a:t>7) Která látka způsobí tvrdnutí malty?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dirty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1) II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2) beryllium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 3) Elektrolýzou tavenin chloridů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4) Mg, Ca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5) CaCO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CaO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CO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6)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malta = voda + písek + hašené vápno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7) CaCO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Zdroje </a:t>
            </a:r>
            <a:endParaRPr lang="cs-CZ" sz="6000" dirty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8363272" cy="4713387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Vratislav Šrámek, Ludvík Kosina: Obecná a anorganická chemie,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FIN, Olomouc 1996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Marika Benešová, Hana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Satrapová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 Odmaturuj z chemie,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DIDAKTIS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spol.s.r.o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2002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Hana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Čtrnáctová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Věra Vaňková: Znáte anorganickou chemii? (pracovní sešit),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PROSPEKTRU., spol. s. r. o., Praha1996</a:t>
            </a:r>
            <a:endParaRPr lang="cs-CZ" sz="2000" dirty="0" smtClean="0">
              <a:latin typeface="Calibri" pitchFamily="34" charset="0"/>
              <a:cs typeface="Calibri" pitchFamily="34" charset="0"/>
              <a:hlinkClick r:id="rId2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  <a:hlinkClick r:id="rId2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Obr. 1.: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Tomihahndorf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[cit. 4.1.2013]. Dostupný pod licencí 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 na WWW: </a:t>
            </a:r>
            <a:r>
              <a:rPr lang="cs-CZ" sz="1800" i="1" dirty="0" smtClean="0">
                <a:latin typeface="Calibri" pitchFamily="34" charset="0"/>
                <a:cs typeface="Calibri" pitchFamily="34" charset="0"/>
                <a:hlinkClick r:id="rId3"/>
              </a:rPr>
              <a:t>http://cs.wikipedia.org/wiki/Soubor:Erdalkali.jpg</a:t>
            </a:r>
            <a:endParaRPr lang="cs-CZ" sz="1800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Obr. 2.: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LesFacettes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[cit.4.1.2013]. Dostupný pod licencí 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 na WWW: </a:t>
            </a:r>
            <a:r>
              <a:rPr lang="cs-CZ" sz="1800" i="1" dirty="0" smtClean="0">
                <a:latin typeface="Calibri" pitchFamily="34" charset="0"/>
                <a:cs typeface="Calibri" pitchFamily="34" charset="0"/>
                <a:hlinkClick r:id="rId4"/>
              </a:rPr>
              <a:t>http://commons.wikimedia.org/wiki/File:Geschliffener_Smaragd.jpg</a:t>
            </a:r>
            <a:endParaRPr lang="cs-CZ" sz="1800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>
              <a:hlinkClick r:id="rId2"/>
            </a:endParaRPr>
          </a:p>
          <a:p>
            <a:endParaRPr lang="cs-CZ" sz="1800" dirty="0" smtClean="0"/>
          </a:p>
          <a:p>
            <a:pPr>
              <a:buNone/>
            </a:pPr>
            <a:endParaRPr lang="pl-PL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297</TotalTime>
  <Words>718</Words>
  <Application>Microsoft Office PowerPoint</Application>
  <PresentationFormat>Předvádění na obrazovce (4:3)</PresentationFormat>
  <Paragraphs>147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Kovy alkalických zemin – II.A</vt:lpstr>
      <vt:lpstr>Výroba </vt:lpstr>
      <vt:lpstr>BERYLLIUM</vt:lpstr>
      <vt:lpstr>   Smaragd    </vt:lpstr>
      <vt:lpstr>Snímek 6</vt:lpstr>
      <vt:lpstr>Snímek 7</vt:lpstr>
      <vt:lpstr>Snímek 8</vt:lpstr>
      <vt:lpstr>Snímek 9</vt:lpstr>
      <vt:lpstr>Snímek 10</vt:lpstr>
      <vt:lpstr>Snímek 11</vt:lpstr>
      <vt:lpstr>Opakování</vt:lpstr>
      <vt:lpstr>řešení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Mates</cp:lastModifiedBy>
  <cp:revision>36</cp:revision>
  <dcterms:created xsi:type="dcterms:W3CDTF">2013-08-29T15:27:07Z</dcterms:created>
  <dcterms:modified xsi:type="dcterms:W3CDTF">2013-10-01T17:00:25Z</dcterms:modified>
</cp:coreProperties>
</file>