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6" r:id="rId3"/>
    <p:sldId id="258" r:id="rId4"/>
    <p:sldId id="270" r:id="rId5"/>
    <p:sldId id="273" r:id="rId6"/>
    <p:sldId id="274" r:id="rId7"/>
    <p:sldId id="271" r:id="rId8"/>
    <p:sldId id="275" r:id="rId9"/>
    <p:sldId id="264" r:id="rId10"/>
    <p:sldId id="265" r:id="rId11"/>
    <p:sldId id="266" r:id="rId12"/>
    <p:sldId id="267" r:id="rId13"/>
    <p:sldId id="269" r:id="rId14"/>
    <p:sldId id="277" r:id="rId15"/>
    <p:sldId id="276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9E360-A12A-4264-A58A-1EBFCA394D7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603ACA-7B1D-4330-9A53-ACD7AA2DEF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722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F4FFEF2-8671-47D1-8331-E120FD3372B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72F3809-5F26-40FB-95CD-47AD34040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zurit_Bayldonit.jpg" TargetMode="External"/><Relationship Id="rId2" Type="http://schemas.openxmlformats.org/officeDocument/2006/relationships/hyperlink" Target="http://cs.wikipedia.org/wiki/Soubor:Anticlastic-Copper-Cuff-Bracele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ilver_crystal.jpg" TargetMode="External"/><Relationship Id="rId4" Type="http://schemas.openxmlformats.org/officeDocument/2006/relationships/hyperlink" Target="http://commons.wikimedia.org/wiki/File:Chalkopyrit_mineralogisches_museum_bonn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0808"/>
          <a:ext cx="6697662" cy="476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VY_32_INOVACE_08.02.20 PRVKY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SKUPINY MĚDI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25.1.2013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výskytu, vlastnostech a sloučeninách mědi, stříbra a zlata.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 názornými obrázky kovů a minerálů mědi. Žáci mohou tuto část použít jako podklad pro zápis do sešitu. V závěru prezentace si žáci mohou při opakování ověřit 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znalost vzorců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sloučenin mědi 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 stříbra.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I.B – prky skupiny </a:t>
            </a:r>
            <a:r>
              <a:rPr lang="cs-CZ" sz="4800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endParaRPr lang="cs-CZ" sz="4800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111872" cy="54726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r>
              <a:rPr lang="cs-CZ" sz="4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cs-CZ" sz="40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Ag</a:t>
            </a:r>
            <a:r>
              <a:rPr lang="cs-CZ" sz="4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, Au</a:t>
            </a:r>
          </a:p>
          <a:p>
            <a:pPr>
              <a:buNone/>
            </a:pPr>
            <a:endParaRPr lang="cs-CZ" sz="2800" b="1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málo reaktivní = ušlechtilé kovy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(z kyselin nevytěsňují 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tažné, kujné</a:t>
            </a: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- výborné vodiče tepla a el. proudu</a:t>
            </a:r>
          </a:p>
          <a:p>
            <a:pPr>
              <a:buNone/>
            </a:pPr>
            <a:endParaRPr lang="cs-CZ" sz="2800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32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el. konfigurace: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ns</a:t>
            </a:r>
            <a:r>
              <a:rPr lang="cs-CZ" sz="3200" baseline="30000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(n-1)d</a:t>
            </a:r>
            <a:r>
              <a:rPr lang="cs-CZ" sz="3200" baseline="30000" dirty="0" smtClean="0">
                <a:latin typeface="Calibri" pitchFamily="34" charset="0"/>
                <a:cs typeface="Calibri" pitchFamily="34" charset="0"/>
              </a:rPr>
              <a:t>10</a:t>
            </a:r>
            <a:endParaRPr lang="cs-CZ" sz="3200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oxidační čísla: 	</a:t>
            </a:r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3200" baseline="30000" dirty="0" err="1" smtClean="0"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a </a:t>
            </a:r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3200" baseline="30000" dirty="0" err="1" smtClean="0">
                <a:latin typeface="Calibri" pitchFamily="34" charset="0"/>
                <a:cs typeface="Calibri" pitchFamily="34" charset="0"/>
              </a:rPr>
              <a:t>II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				</a:t>
            </a:r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3200" baseline="30000" dirty="0" err="1" smtClean="0">
                <a:latin typeface="Calibri" pitchFamily="34" charset="0"/>
                <a:cs typeface="Calibri" pitchFamily="34" charset="0"/>
              </a:rPr>
              <a:t>I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				</a:t>
            </a:r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Au</a:t>
            </a:r>
            <a:r>
              <a:rPr lang="cs-CZ" sz="3200" baseline="30000" dirty="0" err="1" smtClean="0"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baseline="300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a  </a:t>
            </a:r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Au</a:t>
            </a:r>
            <a:r>
              <a:rPr lang="cs-CZ" sz="3200" baseline="30000" dirty="0" err="1" smtClean="0">
                <a:latin typeface="Calibri" pitchFamily="34" charset="0"/>
                <a:cs typeface="Calibri" pitchFamily="34" charset="0"/>
              </a:rPr>
              <a:t>III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endParaRPr lang="cs-CZ" sz="2800" baseline="300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882352"/>
          </a:xfrm>
        </p:spPr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r>
              <a:rPr lang="cs-CZ" sz="36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(</a:t>
            </a:r>
            <a:r>
              <a:rPr lang="cs-CZ" sz="3600" b="1" u="sng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cuprum</a:t>
            </a:r>
            <a:r>
              <a:rPr lang="cs-CZ" sz="36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)</a:t>
            </a:r>
            <a:endParaRPr lang="cs-CZ" sz="3600" u="sng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7601272" cy="506117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Výskyt: 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 ryzí- vzácně (Sicílie, Itálie)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vázaný ve </a:t>
            </a:r>
            <a:r>
              <a:rPr lang="cs-CZ" sz="2800" b="1" u="sng" dirty="0" smtClean="0">
                <a:latin typeface="Calibri" pitchFamily="34" charset="0"/>
                <a:cs typeface="Calibri" pitchFamily="34" charset="0"/>
              </a:rPr>
              <a:t>sloučeninách: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Cu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 (kuprit), CuCO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.Cu(OH)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(malachit)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CuFeS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(chalkopyrit), 2CuCO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.Cu(OH)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(azurit)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součást: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hemocyaninu (hlavonožci),cytochromu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31431"/>
            <a:ext cx="3376598" cy="28655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76256" y="30689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26876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Cuprum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na Kypru 1. doly na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Cu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Azurit_Bayldoni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692696"/>
            <a:ext cx="6313555" cy="4286904"/>
          </a:xfrm>
        </p:spPr>
      </p:pic>
      <p:sp>
        <p:nvSpPr>
          <p:cNvPr id="5" name="TextovéPole 4"/>
          <p:cNvSpPr txBox="1"/>
          <p:nvPr/>
        </p:nvSpPr>
        <p:spPr>
          <a:xfrm>
            <a:off x="1763688" y="522920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Chalkopyrit_mineralogisches_museum_bonn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692696"/>
            <a:ext cx="6297004" cy="4196953"/>
          </a:xfrm>
        </p:spPr>
      </p:pic>
      <p:sp>
        <p:nvSpPr>
          <p:cNvPr id="5" name="TextovéPole 4"/>
          <p:cNvSpPr txBox="1"/>
          <p:nvPr/>
        </p:nvSpPr>
        <p:spPr>
          <a:xfrm>
            <a:off x="1691680" y="501317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404664"/>
            <a:ext cx="7529264" cy="606928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VLASTNOSTI: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červenohnědý, měkký kov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výborný vodič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-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na suchu: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černá (Cu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-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ve vlhku: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zelená –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měděnka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CuCO</a:t>
            </a:r>
            <a:r>
              <a:rPr lang="cs-CZ" sz="2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. </a:t>
            </a:r>
            <a:r>
              <a:rPr lang="cs-CZ" sz="28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(OH)</a:t>
            </a:r>
            <a:r>
              <a:rPr lang="cs-CZ" sz="2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= malachit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nereaguje s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HCl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rozpustná v HNO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a 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endParaRPr lang="cs-CZ" u="sng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POUŽITÍ: </a:t>
            </a:r>
            <a:endParaRPr lang="cs-CZ" b="1" u="sng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dráty (vodič)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okapy, parapety</a:t>
            </a:r>
          </a:p>
          <a:p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do slitin: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bronz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), mosaz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alpaka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,Ni,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), mince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,Au)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- v pivovarnictví – kotle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128792" cy="85496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SLOUČENINY </a:t>
            </a:r>
            <a:r>
              <a:rPr lang="cs-CZ" sz="36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endParaRPr lang="cs-CZ" sz="3600" b="1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měďné, měďnaté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r>
              <a:rPr lang="cs-CZ" sz="2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červený prášek, barvení keramiky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skla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hubení škůdců</a:t>
            </a:r>
          </a:p>
          <a:p>
            <a:pPr>
              <a:buNone/>
            </a:pPr>
            <a:endParaRPr lang="cs-CZ" sz="1900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černý prášek, k barvení skla</a:t>
            </a:r>
          </a:p>
          <a:p>
            <a:pPr>
              <a:buNone/>
            </a:pPr>
            <a:endParaRPr lang="cs-CZ" sz="1700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CuSO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4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. 5H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 = modrá skalice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- indikátor vlhkosti, ke galvanickému pokovování, ničí bakterie, plísně - dezinfekce bazénů, insekticid (kuprikol)</a:t>
            </a:r>
          </a:p>
          <a:p>
            <a:pPr>
              <a:buNone/>
            </a:pPr>
            <a:endParaRPr lang="cs-CZ" sz="1900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CuCl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.2H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- modrozelený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5688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900" b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Ag</a:t>
            </a:r>
            <a:r>
              <a:rPr lang="cs-CZ" sz="39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(</a:t>
            </a:r>
            <a:r>
              <a:rPr lang="cs-CZ" sz="3900" b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argentum</a:t>
            </a:r>
            <a:r>
              <a:rPr lang="cs-CZ" sz="39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endParaRPr lang="cs-CZ" sz="2800" b="1" dirty="0" smtClean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VÝSKYT: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ryzí vzácně (u nás dříve Kutná Hora, Příbram)  vázaný: argentit (Ag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S), doprovází rudy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Ni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VÝROBA: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KIANIDOVÉ LOUŽENÍ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(hornina + roztok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NaCN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Na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[Ag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(CN)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]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Na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[Ag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(CN)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]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Vlastnosti: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bílý, lesklý kov, vynikající vodič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	- ušlechtilý – nereaguje s 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konc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HCl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- černání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vlivem 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 v potu → Ag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- bakteriocidní účinky – jednorázové čištění 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 descr="Silver_crysta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826828"/>
            <a:ext cx="3960440" cy="31062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483768" y="40770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563495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Použití: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vodič v jemné elektrotechnice, 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výroba zrcadel, mincí, šperků, vánoční ozdoby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amalgámové plomby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Sloučeniny: 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stříbrné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AgNO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„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lapis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“ – k přípravě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slouč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			- bradavice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AgCl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AgBr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AgI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citlivé na světlo – rozklad vlivem záření za uvolnění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černobílá fotografie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AgCl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30352"/>
            <a:ext cx="7848872" cy="549093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3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Au (</a:t>
            </a:r>
            <a:r>
              <a:rPr lang="cs-CZ" sz="4300" b="1" u="sng" dirty="0" err="1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aurum</a:t>
            </a:r>
            <a:r>
              <a:rPr lang="cs-CZ" sz="43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endParaRPr lang="cs-CZ" sz="1900" b="1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Výskyt: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ryzí – zarostlé v horninách – jejich rozpadem do řek – zisk </a:t>
            </a: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rýžováním</a:t>
            </a:r>
          </a:p>
          <a:p>
            <a:pPr>
              <a:buNone/>
            </a:pPr>
            <a:endParaRPr lang="cs-CZ" sz="1700" b="1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Výroba: </a:t>
            </a:r>
          </a:p>
          <a:p>
            <a:pPr>
              <a:buNone/>
            </a:pPr>
            <a:r>
              <a:rPr lang="cs-CZ" sz="30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-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amalgámový způsob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(Au + </a:t>
            </a:r>
            <a:r>
              <a:rPr lang="cs-CZ" sz="3000" dirty="0" err="1" smtClean="0">
                <a:latin typeface="Calibri" pitchFamily="34" charset="0"/>
                <a:cs typeface="Calibri" pitchFamily="34" charset="0"/>
              </a:rPr>
              <a:t>Hg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 → amalgam)</a:t>
            </a:r>
          </a:p>
          <a:p>
            <a:pPr>
              <a:buNone/>
            </a:pPr>
            <a:r>
              <a:rPr lang="cs-CZ" sz="30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-  </a:t>
            </a: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kyanidový </a:t>
            </a:r>
            <a:r>
              <a:rPr lang="cs-CZ" sz="3000" b="1" dirty="0" err="1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zp</a:t>
            </a: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(+ KCN) </a:t>
            </a:r>
          </a:p>
          <a:p>
            <a:pPr>
              <a:buNone/>
            </a:pP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0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Vlastnosti: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	měkký, žlutý, lesklý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		výborný vodič, na vzduchu stálý</a:t>
            </a:r>
          </a:p>
          <a:p>
            <a:pPr>
              <a:buNone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			rozpustný jen v lučavce královské</a:t>
            </a:r>
          </a:p>
          <a:p>
            <a:pPr>
              <a:buNone/>
            </a:pPr>
            <a:endParaRPr lang="cs-CZ" sz="2600" dirty="0" smtClean="0">
              <a:latin typeface="Arial"/>
              <a:cs typeface="Arial"/>
            </a:endParaRPr>
          </a:p>
          <a:p>
            <a:pPr>
              <a:buNone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7632848" cy="504056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POUŽITÍ: 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šperkařství, elektrotechnika</a:t>
            </a:r>
          </a:p>
          <a:p>
            <a:r>
              <a:rPr lang="cs-CZ" sz="2800" b="1" dirty="0" smtClean="0">
                <a:solidFill>
                  <a:schemeClr val="accent4"/>
                </a:solidFill>
                <a:latin typeface="Calibri" pitchFamily="34" charset="0"/>
                <a:cs typeface="Calibri" pitchFamily="34" charset="0"/>
              </a:rPr>
              <a:t>zlatnictví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(24K –nejvíc) = čisté Au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14 karátové zlato obsahuje 14 hm. dílů Au + 10 hm. dílů jiného kovu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nově se čistota Au uvádí v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tisícinách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(14K Au = 585/1 000) – slitina obsahující 58,5% Au</a:t>
            </a:r>
          </a:p>
          <a:p>
            <a:pPr>
              <a:buNone/>
            </a:pPr>
            <a:endParaRPr lang="cs-CZ" sz="1600" b="1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Sloučeniny: 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zlatné, zlatité</a:t>
            </a:r>
          </a:p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AuCl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příprava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Cassiova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purpuru – k barvení skla, zlaté ornamenty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395592" cy="88235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OPAKOVÁNÍ</a:t>
            </a:r>
            <a:endParaRPr lang="cs-CZ" sz="4000" b="1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715200" cy="498916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Spojte čarou jednotlivé vzorce a názvy sloučenin.</a:t>
            </a:r>
          </a:p>
          <a:p>
            <a:pPr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				argentit	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CuFeS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		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modrá skalice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CuCO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(OH)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	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kuprit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				chalkopyrit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CuSO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5H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		měděnka</a:t>
            </a:r>
          </a:p>
          <a:p>
            <a:pPr>
              <a:buNone/>
            </a:pPr>
            <a:r>
              <a:rPr lang="cs-CZ" sz="1800" dirty="0" smtClean="0"/>
              <a:t>		</a:t>
            </a: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ŘEŠENÍ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Spojte čarou jednotlivé vzorce a názvy sloučenin.</a:t>
            </a:r>
          </a:p>
          <a:p>
            <a:pPr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					argentit	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CuFeS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			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modrá skalice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CuCO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(OH)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		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kuprit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					chalkopyrit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CuSO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5H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				měděnka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1403648" y="2492896"/>
            <a:ext cx="3744416" cy="20882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403648" y="2420888"/>
            <a:ext cx="3600400" cy="14401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763688" y="3140968"/>
            <a:ext cx="3240360" cy="13681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2627784" y="3284984"/>
            <a:ext cx="2376264" cy="20162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 flipV="1">
            <a:off x="2915816" y="4149080"/>
            <a:ext cx="2160240" cy="115212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85496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Zdroje:</a:t>
            </a:r>
            <a:endParaRPr lang="cs-CZ" sz="4000" b="1" dirty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216" cy="4873752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Vratislav Šrámek, Ludvík Kosina: Obecná a anorganická chemie,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FIN, Olomouc 1996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Marika Benešová, Hana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Satrapová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: Odmaturuj z chemie,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DIDAKTIS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spol.s.r.o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2002</a:t>
            </a: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  <a:cs typeface="Calibri" pitchFamily="34" charset="0"/>
              </a:rPr>
              <a:t>obr. 1: BRANA, John. 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 [online]. [cit. 25.1.2013]. Dostupný na WWW: </a:t>
            </a:r>
            <a:r>
              <a:rPr lang="cs-CZ" sz="1600" dirty="0" smtClean="0">
                <a:latin typeface="Calibri" pitchFamily="34" charset="0"/>
                <a:cs typeface="Calibri" pitchFamily="34" charset="0"/>
                <a:hlinkClick r:id="rId2"/>
              </a:rPr>
              <a:t>http://cs.wikipedia.org/wiki/Soubor:Anticlastic-Copper-Cuff-Bracelet.jpg</a:t>
            </a: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  <a:cs typeface="Calibri" pitchFamily="34" charset="0"/>
              </a:rPr>
              <a:t>obr. 2: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Elke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Wetzig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 [cit. 25.1.2013]. Dostupný pod licencí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na WWW: </a:t>
            </a:r>
            <a:r>
              <a:rPr lang="cs-CZ" sz="1600" dirty="0" smtClean="0">
                <a:latin typeface="Calibri" pitchFamily="34" charset="0"/>
                <a:cs typeface="Calibri" pitchFamily="34" charset="0"/>
                <a:hlinkClick r:id="rId3"/>
              </a:rPr>
              <a:t>http://commons.wikimedia.org/wiki/File:Azurit_Bayldonit.jpg</a:t>
            </a: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  <a:cs typeface="Calibri" pitchFamily="34" charset="0"/>
              </a:rPr>
              <a:t>obr. 3: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Elke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Wetzig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 [cit. 25.1.2013]. Dostupný pod licencí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 na WWW: </a:t>
            </a:r>
            <a:r>
              <a:rPr lang="cs-CZ" sz="1600" dirty="0" smtClean="0">
                <a:latin typeface="Calibri" pitchFamily="34" charset="0"/>
                <a:cs typeface="Calibri" pitchFamily="34" charset="0"/>
                <a:hlinkClick r:id="rId4"/>
              </a:rPr>
              <a:t>http://commons.wikimedia.org/wiki/File:Chalkopyrit_mineralogisches_museum_bonn.jpg?uselang=cs</a:t>
            </a: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600" dirty="0" smtClean="0">
                <a:latin typeface="Calibri" pitchFamily="34" charset="0"/>
                <a:cs typeface="Calibri" pitchFamily="34" charset="0"/>
              </a:rPr>
              <a:t>obr. 4: ALCHEMIST-HP. </a:t>
            </a:r>
            <a:r>
              <a:rPr lang="cs-CZ" sz="1600" i="1" dirty="0" err="1" smtClean="0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1600" dirty="0" smtClean="0">
                <a:latin typeface="Calibri" pitchFamily="34" charset="0"/>
                <a:cs typeface="Calibri" pitchFamily="34" charset="0"/>
              </a:rPr>
              <a:t> [online]. [cit. 25.1.2013]. Dostupný na WWW: </a:t>
            </a:r>
            <a:r>
              <a:rPr lang="cs-CZ" sz="1600" dirty="0" smtClean="0">
                <a:latin typeface="Calibri" pitchFamily="34" charset="0"/>
                <a:cs typeface="Calibri" pitchFamily="34" charset="0"/>
                <a:hlinkClick r:id="rId5"/>
              </a:rPr>
              <a:t>http://cs.wikipedia.org/wiki/Soubor:Silver_crystal.jpg</a:t>
            </a: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245</TotalTime>
  <Words>451</Words>
  <Application>Microsoft Office PowerPoint</Application>
  <PresentationFormat>Předvádění na obrazovce (4:3)</PresentationFormat>
  <Paragraphs>153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I.B – prky skupiny Cu</vt:lpstr>
      <vt:lpstr>Prezentace aplikace PowerPoint</vt:lpstr>
      <vt:lpstr>Cu (cuprum)</vt:lpstr>
      <vt:lpstr>Prezentace aplikace PowerPoint</vt:lpstr>
      <vt:lpstr>Prezentace aplikace PowerPoint</vt:lpstr>
      <vt:lpstr>Prezentace aplikace PowerPoint</vt:lpstr>
      <vt:lpstr>SLOUČENINY Cu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51</cp:revision>
  <dcterms:created xsi:type="dcterms:W3CDTF">2013-09-24T18:05:29Z</dcterms:created>
  <dcterms:modified xsi:type="dcterms:W3CDTF">2013-10-17T11:59:24Z</dcterms:modified>
</cp:coreProperties>
</file>