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78" r:id="rId2"/>
    <p:sldId id="297" r:id="rId3"/>
    <p:sldId id="281" r:id="rId4"/>
    <p:sldId id="305" r:id="rId5"/>
    <p:sldId id="298" r:id="rId6"/>
    <p:sldId id="306" r:id="rId7"/>
    <p:sldId id="299" r:id="rId8"/>
    <p:sldId id="307" r:id="rId9"/>
    <p:sldId id="300" r:id="rId10"/>
    <p:sldId id="308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03" autoAdjust="0"/>
    <p:restoredTop sz="94660"/>
  </p:normalViewPr>
  <p:slideViewPr>
    <p:cSldViewPr>
      <p:cViewPr>
        <p:scale>
          <a:sx n="100" d="100"/>
          <a:sy n="100" d="100"/>
        </p:scale>
        <p:origin x="-492" y="12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31.3.2014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31.3.2014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31.3.2014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88598923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27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Opakování učiva cihelné zdivo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Pilíř, zdivo,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voda, trhliny, statik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Přestavby</a:t>
                      </a:r>
                      <a:r>
                        <a:rPr lang="cs-CZ" sz="1200" baseline="0" dirty="0" smtClean="0">
                          <a:effectLst/>
                        </a:rPr>
                        <a:t> budov</a:t>
                      </a:r>
                      <a:r>
                        <a:rPr lang="cs-CZ" sz="1200" dirty="0" smtClean="0">
                          <a:effectLst/>
                        </a:rPr>
                        <a:t> 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Ivana Businská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Pracovní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list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Doplňování  pracovních listů</a:t>
                      </a:r>
                      <a:endParaRPr lang="cs-CZ" sz="105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 obor Zedník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2. ročník, žáci 16 – 17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VY_32_INOVACE_27_548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2411760" y="1052736"/>
            <a:ext cx="41764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Cihelné zdivo - opakování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155817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547664" y="2636912"/>
            <a:ext cx="583243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>
                <a:solidFill>
                  <a:srgbClr val="FF0000"/>
                </a:solidFill>
              </a:rPr>
              <a:t>Cihelné zdivo - opakování</a:t>
            </a:r>
          </a:p>
          <a:p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576314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043608" y="1988840"/>
            <a:ext cx="727280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Velkým </a:t>
            </a:r>
            <a:r>
              <a:rPr lang="cs-CZ" b="1" dirty="0"/>
              <a:t>zatížením </a:t>
            </a:r>
            <a:r>
              <a:rPr lang="cs-CZ" b="1" dirty="0" smtClean="0"/>
              <a:t>pilířů</a:t>
            </a:r>
            <a:r>
              <a:rPr lang="cs-CZ" b="1" dirty="0"/>
              <a:t> většinou </a:t>
            </a:r>
            <a:r>
              <a:rPr lang="cs-CZ" b="1" dirty="0" smtClean="0"/>
              <a:t>vznikají </a:t>
            </a:r>
            <a:r>
              <a:rPr lang="cs-CZ" b="1" dirty="0" smtClean="0">
                <a:solidFill>
                  <a:srgbClr val="FF0000"/>
                </a:solidFill>
              </a:rPr>
              <a:t>..............</a:t>
            </a:r>
            <a:r>
              <a:rPr lang="cs-CZ" b="1" dirty="0" smtClean="0"/>
              <a:t>.</a:t>
            </a:r>
            <a:endParaRPr lang="cs-CZ" b="1" dirty="0"/>
          </a:p>
          <a:p>
            <a:endParaRPr lang="cs-CZ" b="1" dirty="0"/>
          </a:p>
          <a:p>
            <a:r>
              <a:rPr lang="cs-CZ" b="1" dirty="0"/>
              <a:t>Opravu pilíře provedeme jeho </a:t>
            </a:r>
            <a:r>
              <a:rPr lang="cs-CZ" b="1" dirty="0" smtClean="0">
                <a:solidFill>
                  <a:srgbClr val="FF0000"/>
                </a:solidFill>
              </a:rPr>
              <a:t>……………….</a:t>
            </a:r>
            <a:r>
              <a:rPr lang="cs-CZ" b="1" dirty="0" smtClean="0"/>
              <a:t>.</a:t>
            </a:r>
            <a:endParaRPr lang="cs-CZ" b="1" dirty="0"/>
          </a:p>
          <a:p>
            <a:endParaRPr lang="cs-CZ" b="1" dirty="0">
              <a:solidFill>
                <a:srgbClr val="FF0000"/>
              </a:solidFill>
            </a:endParaRPr>
          </a:p>
          <a:p>
            <a:r>
              <a:rPr lang="cs-CZ" b="1" dirty="0"/>
              <a:t>Nevyhovující</a:t>
            </a: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/>
              <a:t>pilíř </a:t>
            </a:r>
            <a:r>
              <a:rPr lang="cs-CZ" b="1" dirty="0" smtClean="0">
                <a:solidFill>
                  <a:srgbClr val="FF0000"/>
                </a:solidFill>
              </a:rPr>
              <a:t>…………….</a:t>
            </a:r>
            <a:r>
              <a:rPr lang="cs-CZ" b="1" dirty="0" smtClean="0"/>
              <a:t> </a:t>
            </a:r>
            <a:r>
              <a:rPr lang="cs-CZ" b="1" dirty="0"/>
              <a:t>a postavíme </a:t>
            </a:r>
            <a:r>
              <a:rPr lang="cs-CZ" b="1" dirty="0" smtClean="0">
                <a:solidFill>
                  <a:srgbClr val="FF0000"/>
                </a:solidFill>
              </a:rPr>
              <a:t>……………..</a:t>
            </a:r>
            <a:r>
              <a:rPr lang="cs-CZ" b="1" dirty="0" smtClean="0"/>
              <a:t>.</a:t>
            </a:r>
            <a:endParaRPr lang="cs-CZ" b="1" dirty="0"/>
          </a:p>
          <a:p>
            <a:endParaRPr lang="cs-CZ" b="1" dirty="0"/>
          </a:p>
          <a:p>
            <a:r>
              <a:rPr lang="cs-CZ" b="1" dirty="0"/>
              <a:t>Výměnu nebo opravu</a:t>
            </a: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/>
              <a:t>pilíře</a:t>
            </a: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/>
              <a:t>určí </a:t>
            </a:r>
            <a:r>
              <a:rPr lang="cs-CZ" b="1" dirty="0" smtClean="0">
                <a:solidFill>
                  <a:srgbClr val="C00000"/>
                </a:solidFill>
              </a:rPr>
              <a:t>………………</a:t>
            </a:r>
            <a:r>
              <a:rPr lang="cs-CZ" b="1" dirty="0" smtClean="0"/>
              <a:t>.</a:t>
            </a:r>
            <a:endParaRPr lang="cs-CZ" b="1" dirty="0">
              <a:solidFill>
                <a:srgbClr val="FF0000"/>
              </a:solidFill>
            </a:endParaRP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1268760"/>
            <a:ext cx="5256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1) DOPLŇ CHYBĚJÍCÍ ÚDAJE: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714585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038622" y="1988840"/>
            <a:ext cx="727280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Velkým </a:t>
            </a:r>
            <a:r>
              <a:rPr lang="cs-CZ" b="1" dirty="0"/>
              <a:t>zatížením </a:t>
            </a:r>
            <a:r>
              <a:rPr lang="cs-CZ" b="1" dirty="0" smtClean="0"/>
              <a:t>pilířů</a:t>
            </a:r>
            <a:r>
              <a:rPr lang="cs-CZ" b="1" dirty="0"/>
              <a:t> většinou </a:t>
            </a:r>
            <a:r>
              <a:rPr lang="cs-CZ" b="1" dirty="0" smtClean="0"/>
              <a:t>vznikají </a:t>
            </a:r>
            <a:r>
              <a:rPr lang="cs-CZ" b="1" dirty="0" smtClean="0">
                <a:solidFill>
                  <a:srgbClr val="FF0000"/>
                </a:solidFill>
              </a:rPr>
              <a:t>trhliny.</a:t>
            </a:r>
            <a:endParaRPr lang="cs-CZ" b="1" dirty="0"/>
          </a:p>
          <a:p>
            <a:endParaRPr lang="cs-CZ" b="1" dirty="0"/>
          </a:p>
          <a:p>
            <a:r>
              <a:rPr lang="cs-CZ" b="1" dirty="0"/>
              <a:t>Opravu pilíře provedeme jeho </a:t>
            </a:r>
            <a:r>
              <a:rPr lang="cs-CZ" b="1" dirty="0">
                <a:solidFill>
                  <a:srgbClr val="FF0000"/>
                </a:solidFill>
              </a:rPr>
              <a:t>zpevněním</a:t>
            </a:r>
            <a:r>
              <a:rPr lang="cs-CZ" b="1" dirty="0"/>
              <a:t>.</a:t>
            </a:r>
          </a:p>
          <a:p>
            <a:endParaRPr lang="cs-CZ" b="1" dirty="0">
              <a:solidFill>
                <a:srgbClr val="FF0000"/>
              </a:solidFill>
            </a:endParaRPr>
          </a:p>
          <a:p>
            <a:r>
              <a:rPr lang="cs-CZ" b="1" dirty="0"/>
              <a:t>Nevyhovující</a:t>
            </a: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/>
              <a:t>pilíř </a:t>
            </a:r>
            <a:r>
              <a:rPr lang="cs-CZ" b="1" dirty="0">
                <a:solidFill>
                  <a:srgbClr val="FF0000"/>
                </a:solidFill>
              </a:rPr>
              <a:t>zbouráme</a:t>
            </a:r>
            <a:r>
              <a:rPr lang="cs-CZ" b="1" dirty="0"/>
              <a:t> a postavíme </a:t>
            </a:r>
            <a:r>
              <a:rPr lang="cs-CZ" b="1" dirty="0">
                <a:solidFill>
                  <a:srgbClr val="FF0000"/>
                </a:solidFill>
              </a:rPr>
              <a:t>nový</a:t>
            </a:r>
            <a:r>
              <a:rPr lang="cs-CZ" b="1" dirty="0"/>
              <a:t>.</a:t>
            </a:r>
          </a:p>
          <a:p>
            <a:endParaRPr lang="cs-CZ" b="1" dirty="0"/>
          </a:p>
          <a:p>
            <a:r>
              <a:rPr lang="cs-CZ" b="1" dirty="0"/>
              <a:t>Výměnu nebo opravu</a:t>
            </a: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/>
              <a:t>pilíře</a:t>
            </a: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/>
              <a:t>určí </a:t>
            </a:r>
            <a:r>
              <a:rPr lang="cs-CZ" b="1" dirty="0">
                <a:solidFill>
                  <a:srgbClr val="FF0000"/>
                </a:solidFill>
              </a:rPr>
              <a:t>statik</a:t>
            </a:r>
            <a:r>
              <a:rPr lang="cs-CZ" b="1" dirty="0"/>
              <a:t>.</a:t>
            </a:r>
            <a:endParaRPr lang="cs-CZ" b="1" dirty="0">
              <a:solidFill>
                <a:srgbClr val="FF0000"/>
              </a:solidFill>
            </a:endParaRP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1268760"/>
            <a:ext cx="5256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1) DOPLŇ CHYBĚJÍCÍ ÚDAJE: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162924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3568" y="1556793"/>
            <a:ext cx="5406838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2) Zpevnění pilířů se provádí:</a:t>
            </a:r>
          </a:p>
          <a:p>
            <a:endParaRPr lang="cs-CZ" sz="2400" b="1" dirty="0" smtClean="0"/>
          </a:p>
          <a:p>
            <a:r>
              <a:rPr lang="cs-CZ" sz="2400" dirty="0" smtClean="0"/>
              <a:t>a)</a:t>
            </a:r>
          </a:p>
          <a:p>
            <a:r>
              <a:rPr lang="cs-CZ" sz="2400" dirty="0" smtClean="0"/>
              <a:t>b)</a:t>
            </a:r>
          </a:p>
          <a:p>
            <a:r>
              <a:rPr lang="cs-CZ" sz="2400" dirty="0" smtClean="0"/>
              <a:t>c)</a:t>
            </a:r>
            <a:endParaRPr lang="cs-CZ" sz="2400" dirty="0"/>
          </a:p>
          <a:p>
            <a:r>
              <a:rPr lang="cs-CZ" dirty="0" smtClean="0"/>
              <a:t> </a:t>
            </a:r>
            <a:endParaRPr lang="cs-CZ" dirty="0"/>
          </a:p>
          <a:p>
            <a:endParaRPr lang="cs-CZ" b="1" u="sng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8876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3568" y="1556793"/>
            <a:ext cx="540683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2) Zpevnění pilířů se provádí:</a:t>
            </a:r>
          </a:p>
          <a:p>
            <a:endParaRPr lang="cs-CZ" sz="2400" b="1" dirty="0" smtClean="0"/>
          </a:p>
          <a:p>
            <a:pPr marL="457200" indent="-457200">
              <a:buAutoNum type="alphaLcParenR"/>
            </a:pPr>
            <a:r>
              <a:rPr lang="cs-CZ" sz="2400" dirty="0">
                <a:solidFill>
                  <a:srgbClr val="C00000"/>
                </a:solidFill>
              </a:rPr>
              <a:t>o</a:t>
            </a:r>
            <a:r>
              <a:rPr lang="cs-CZ" sz="2400" dirty="0" smtClean="0">
                <a:solidFill>
                  <a:srgbClr val="C00000"/>
                </a:solidFill>
              </a:rPr>
              <a:t>bezděním</a:t>
            </a:r>
          </a:p>
          <a:p>
            <a:pPr marL="457200" indent="-457200">
              <a:buAutoNum type="alphaLcParenR"/>
            </a:pPr>
            <a:r>
              <a:rPr lang="cs-CZ" sz="2400" dirty="0" smtClean="0">
                <a:solidFill>
                  <a:srgbClr val="C00000"/>
                </a:solidFill>
              </a:rPr>
              <a:t>přizděním </a:t>
            </a:r>
            <a:r>
              <a:rPr lang="cs-CZ" sz="2400" dirty="0">
                <a:solidFill>
                  <a:srgbClr val="C00000"/>
                </a:solidFill>
              </a:rPr>
              <a:t>cihelných </a:t>
            </a:r>
            <a:r>
              <a:rPr lang="cs-CZ" sz="2400" dirty="0" smtClean="0">
                <a:solidFill>
                  <a:srgbClr val="C00000"/>
                </a:solidFill>
              </a:rPr>
              <a:t>příložek</a:t>
            </a:r>
          </a:p>
          <a:p>
            <a:pPr marL="457200" indent="-457200">
              <a:buAutoNum type="alphaLcParenR"/>
            </a:pPr>
            <a:r>
              <a:rPr lang="cs-CZ" sz="2400" dirty="0" smtClean="0">
                <a:solidFill>
                  <a:srgbClr val="C00000"/>
                </a:solidFill>
              </a:rPr>
              <a:t>železobetonem</a:t>
            </a:r>
          </a:p>
          <a:p>
            <a:endParaRPr lang="cs-CZ" dirty="0"/>
          </a:p>
          <a:p>
            <a:r>
              <a:rPr lang="cs-CZ" dirty="0" smtClean="0"/>
              <a:t> </a:t>
            </a:r>
            <a:endParaRPr lang="cs-CZ" dirty="0"/>
          </a:p>
          <a:p>
            <a:endParaRPr lang="cs-CZ" b="1" u="sng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2343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39552" y="1988840"/>
            <a:ext cx="8352928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1) </a:t>
            </a:r>
            <a:r>
              <a:rPr lang="cs-CZ" sz="2400" dirty="0" smtClean="0">
                <a:solidFill>
                  <a:srgbClr val="FF0000"/>
                </a:solidFill>
              </a:rPr>
              <a:t>………..</a:t>
            </a:r>
            <a:r>
              <a:rPr lang="cs-CZ" sz="2400" dirty="0" smtClean="0"/>
              <a:t> </a:t>
            </a:r>
            <a:r>
              <a:rPr lang="cs-CZ" sz="2400" dirty="0"/>
              <a:t>rozvody </a:t>
            </a:r>
            <a:r>
              <a:rPr lang="cs-CZ" sz="2400" dirty="0" smtClean="0">
                <a:solidFill>
                  <a:srgbClr val="FF0000"/>
                </a:solidFill>
              </a:rPr>
              <a:t>………….. </a:t>
            </a:r>
            <a:r>
              <a:rPr lang="cs-CZ" sz="2400" dirty="0"/>
              <a:t>energie</a:t>
            </a: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/>
              <a:t>umístěné v </a:t>
            </a:r>
            <a:r>
              <a:rPr lang="cs-CZ" sz="2400" dirty="0" smtClean="0"/>
              <a:t>bourané příčce</a:t>
            </a:r>
            <a:endParaRPr lang="cs-CZ" sz="2400" dirty="0"/>
          </a:p>
          <a:p>
            <a:r>
              <a:rPr lang="cs-CZ" sz="2400" dirty="0"/>
              <a:t>2)</a:t>
            </a: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/>
              <a:t>Zavřeme</a:t>
            </a: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/>
              <a:t>přívod </a:t>
            </a:r>
            <a:r>
              <a:rPr lang="cs-CZ" sz="2400" dirty="0" smtClean="0">
                <a:solidFill>
                  <a:srgbClr val="FF0000"/>
                </a:solidFill>
              </a:rPr>
              <a:t>………..</a:t>
            </a:r>
            <a:r>
              <a:rPr lang="cs-CZ" sz="2400" dirty="0" smtClean="0"/>
              <a:t> </a:t>
            </a:r>
            <a:r>
              <a:rPr lang="cs-CZ" sz="2400" dirty="0"/>
              <a:t>jsou-li rozvody </a:t>
            </a:r>
            <a:r>
              <a:rPr lang="cs-CZ" sz="2400" dirty="0" smtClean="0">
                <a:solidFill>
                  <a:srgbClr val="FF0000"/>
                </a:solidFill>
              </a:rPr>
              <a:t>............. </a:t>
            </a:r>
            <a:r>
              <a:rPr lang="cs-CZ" sz="2400" dirty="0" smtClean="0"/>
              <a:t>vedené </a:t>
            </a:r>
            <a:endParaRPr lang="cs-CZ" sz="2400" dirty="0"/>
          </a:p>
          <a:p>
            <a:r>
              <a:rPr lang="cs-CZ" sz="2400" dirty="0"/>
              <a:t>v bourané příčce</a:t>
            </a:r>
          </a:p>
          <a:p>
            <a:r>
              <a:rPr lang="cs-CZ" sz="2400" dirty="0"/>
              <a:t>3) </a:t>
            </a:r>
            <a:r>
              <a:rPr lang="cs-CZ" sz="2400" dirty="0" smtClean="0">
                <a:solidFill>
                  <a:srgbClr val="FF0000"/>
                </a:solidFill>
              </a:rPr>
              <a:t>.............</a:t>
            </a:r>
            <a:r>
              <a:rPr lang="cs-CZ" sz="2400" dirty="0" smtClean="0"/>
              <a:t> </a:t>
            </a:r>
            <a:r>
              <a:rPr lang="cs-CZ" sz="2400" dirty="0"/>
              <a:t>přívod plynu</a:t>
            </a:r>
          </a:p>
          <a:p>
            <a:r>
              <a:rPr lang="cs-CZ" sz="2400" dirty="0"/>
              <a:t>4) Příčku začneme </a:t>
            </a:r>
            <a:r>
              <a:rPr lang="cs-CZ" sz="2400" dirty="0" smtClean="0">
                <a:solidFill>
                  <a:srgbClr val="FF0000"/>
                </a:solidFill>
              </a:rPr>
              <a:t>…………….</a:t>
            </a:r>
            <a:r>
              <a:rPr lang="cs-CZ" sz="2400" dirty="0" smtClean="0"/>
              <a:t>v </a:t>
            </a:r>
            <a:r>
              <a:rPr lang="cs-CZ" sz="2400" dirty="0"/>
              <a:t>horní části – </a:t>
            </a:r>
            <a:r>
              <a:rPr lang="cs-CZ" sz="2400" dirty="0" smtClean="0">
                <a:solidFill>
                  <a:srgbClr val="FF0000"/>
                </a:solidFill>
              </a:rPr>
              <a:t>……………….</a:t>
            </a:r>
            <a:endParaRPr lang="cs-CZ" sz="2400" dirty="0">
              <a:solidFill>
                <a:srgbClr val="FF0000"/>
              </a:solidFill>
            </a:endParaRPr>
          </a:p>
          <a:p>
            <a:r>
              <a:rPr lang="cs-CZ" sz="2400" dirty="0"/>
              <a:t>5)</a:t>
            </a: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/>
              <a:t>Nikdy nezačínáme </a:t>
            </a:r>
            <a:r>
              <a:rPr lang="cs-CZ" sz="2400" dirty="0" smtClean="0">
                <a:solidFill>
                  <a:srgbClr val="FF0000"/>
                </a:solidFill>
              </a:rPr>
              <a:t>…………..</a:t>
            </a:r>
            <a:r>
              <a:rPr lang="cs-CZ" sz="2400" dirty="0" smtClean="0"/>
              <a:t> </a:t>
            </a:r>
            <a:r>
              <a:rPr lang="cs-CZ" sz="2400" dirty="0"/>
              <a:t>příčku </a:t>
            </a:r>
            <a:r>
              <a:rPr lang="cs-CZ" sz="2400" dirty="0" smtClean="0">
                <a:solidFill>
                  <a:srgbClr val="FF0000"/>
                </a:solidFill>
              </a:rPr>
              <a:t>……………. </a:t>
            </a:r>
            <a:r>
              <a:rPr lang="cs-CZ" sz="2400" dirty="0"/>
              <a:t>– riziko zřícení příčky</a:t>
            </a:r>
          </a:p>
          <a:p>
            <a:r>
              <a:rPr lang="cs-CZ" sz="2400" dirty="0"/>
              <a:t>6) Průběžně odstraňujeme vybouraný </a:t>
            </a:r>
            <a:r>
              <a:rPr lang="cs-CZ" sz="2400" dirty="0" smtClean="0">
                <a:solidFill>
                  <a:srgbClr val="FF0000"/>
                </a:solidFill>
              </a:rPr>
              <a:t>……………………..</a:t>
            </a:r>
            <a:endParaRPr lang="cs-CZ" sz="2400" dirty="0">
              <a:solidFill>
                <a:srgbClr val="FF0000"/>
              </a:solidFill>
            </a:endParaRP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340768"/>
            <a:ext cx="78488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3) Jaký je postup práce při bourání příčky tloušťky 100 mm?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857712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39552" y="1988840"/>
            <a:ext cx="8352928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1) </a:t>
            </a:r>
            <a:r>
              <a:rPr lang="cs-CZ" sz="2400" dirty="0" smtClean="0">
                <a:solidFill>
                  <a:srgbClr val="FF0000"/>
                </a:solidFill>
              </a:rPr>
              <a:t>Zavřeme</a:t>
            </a:r>
            <a:r>
              <a:rPr lang="cs-CZ" sz="2400" dirty="0" smtClean="0"/>
              <a:t> </a:t>
            </a:r>
            <a:r>
              <a:rPr lang="cs-CZ" sz="2400" dirty="0"/>
              <a:t>rozvody </a:t>
            </a:r>
            <a:r>
              <a:rPr lang="cs-CZ" sz="2400" dirty="0" smtClean="0">
                <a:solidFill>
                  <a:srgbClr val="FF0000"/>
                </a:solidFill>
              </a:rPr>
              <a:t>elektrické </a:t>
            </a:r>
            <a:r>
              <a:rPr lang="cs-CZ" sz="2400" dirty="0"/>
              <a:t>energie</a:t>
            </a: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/>
              <a:t>umístěné v </a:t>
            </a:r>
            <a:r>
              <a:rPr lang="cs-CZ" sz="2400" dirty="0" smtClean="0"/>
              <a:t>bourané příčce</a:t>
            </a:r>
            <a:endParaRPr lang="cs-CZ" sz="2400" dirty="0"/>
          </a:p>
          <a:p>
            <a:r>
              <a:rPr lang="cs-CZ" sz="2400" dirty="0"/>
              <a:t>2)</a:t>
            </a: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/>
              <a:t>Zavřeme</a:t>
            </a: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/>
              <a:t>přívod </a:t>
            </a:r>
            <a:r>
              <a:rPr lang="cs-CZ" sz="2400" dirty="0" smtClean="0">
                <a:solidFill>
                  <a:srgbClr val="FF0000"/>
                </a:solidFill>
              </a:rPr>
              <a:t>vody,</a:t>
            </a:r>
            <a:r>
              <a:rPr lang="cs-CZ" sz="2400" dirty="0" smtClean="0"/>
              <a:t> </a:t>
            </a:r>
            <a:r>
              <a:rPr lang="cs-CZ" sz="2400" dirty="0"/>
              <a:t>jsou-li rozvody </a:t>
            </a:r>
            <a:r>
              <a:rPr lang="cs-CZ" sz="2400" dirty="0" smtClean="0">
                <a:solidFill>
                  <a:srgbClr val="FF0000"/>
                </a:solidFill>
              </a:rPr>
              <a:t>vody </a:t>
            </a:r>
            <a:r>
              <a:rPr lang="cs-CZ" sz="2400" dirty="0" smtClean="0"/>
              <a:t>vedené </a:t>
            </a:r>
            <a:endParaRPr lang="cs-CZ" sz="2400" dirty="0"/>
          </a:p>
          <a:p>
            <a:r>
              <a:rPr lang="cs-CZ" sz="2400" dirty="0"/>
              <a:t>v bourané příčce</a:t>
            </a:r>
          </a:p>
          <a:p>
            <a:r>
              <a:rPr lang="cs-CZ" sz="2400" dirty="0"/>
              <a:t>3) </a:t>
            </a:r>
            <a:r>
              <a:rPr lang="cs-CZ" sz="2400" dirty="0" smtClean="0">
                <a:solidFill>
                  <a:srgbClr val="FF0000"/>
                </a:solidFill>
              </a:rPr>
              <a:t>Zavřeme</a:t>
            </a:r>
            <a:r>
              <a:rPr lang="cs-CZ" sz="2400" dirty="0" smtClean="0"/>
              <a:t> </a:t>
            </a:r>
            <a:r>
              <a:rPr lang="cs-CZ" sz="2400" dirty="0"/>
              <a:t>přívod </a:t>
            </a:r>
            <a:r>
              <a:rPr lang="cs-CZ" sz="2400" dirty="0">
                <a:solidFill>
                  <a:srgbClr val="FF0000"/>
                </a:solidFill>
              </a:rPr>
              <a:t>plynu</a:t>
            </a:r>
          </a:p>
          <a:p>
            <a:r>
              <a:rPr lang="cs-CZ" sz="2400" dirty="0"/>
              <a:t>4) Příčku začneme </a:t>
            </a:r>
            <a:r>
              <a:rPr lang="cs-CZ" sz="2400" dirty="0">
                <a:solidFill>
                  <a:srgbClr val="FF0000"/>
                </a:solidFill>
              </a:rPr>
              <a:t>rozebírat</a:t>
            </a:r>
            <a:r>
              <a:rPr lang="cs-CZ" sz="2400" dirty="0"/>
              <a:t> v horní části – </a:t>
            </a:r>
            <a:r>
              <a:rPr lang="cs-CZ" sz="2400" dirty="0">
                <a:solidFill>
                  <a:srgbClr val="FF0000"/>
                </a:solidFill>
              </a:rPr>
              <a:t>od stropu</a:t>
            </a:r>
          </a:p>
          <a:p>
            <a:r>
              <a:rPr lang="cs-CZ" sz="2400" dirty="0"/>
              <a:t>5)</a:t>
            </a:r>
            <a:r>
              <a:rPr lang="cs-CZ" sz="2400" dirty="0">
                <a:solidFill>
                  <a:srgbClr val="FF0000"/>
                </a:solidFill>
              </a:rPr>
              <a:t> Nikdy </a:t>
            </a:r>
            <a:r>
              <a:rPr lang="cs-CZ" sz="2400" dirty="0"/>
              <a:t>nezačínáme </a:t>
            </a:r>
            <a:r>
              <a:rPr lang="cs-CZ" sz="2400" dirty="0">
                <a:solidFill>
                  <a:srgbClr val="FF0000"/>
                </a:solidFill>
              </a:rPr>
              <a:t>bourat</a:t>
            </a:r>
            <a:r>
              <a:rPr lang="cs-CZ" sz="2400" dirty="0"/>
              <a:t> příčku </a:t>
            </a:r>
            <a:r>
              <a:rPr lang="cs-CZ" sz="2400" dirty="0">
                <a:solidFill>
                  <a:srgbClr val="FF0000"/>
                </a:solidFill>
              </a:rPr>
              <a:t>od spodu </a:t>
            </a:r>
            <a:r>
              <a:rPr lang="cs-CZ" sz="2400" dirty="0"/>
              <a:t>– riziko zřícení příčky</a:t>
            </a:r>
          </a:p>
          <a:p>
            <a:r>
              <a:rPr lang="cs-CZ" sz="2400" dirty="0"/>
              <a:t>6) Průběžně </a:t>
            </a:r>
            <a:r>
              <a:rPr lang="cs-CZ" sz="2400" dirty="0">
                <a:solidFill>
                  <a:srgbClr val="FF0000"/>
                </a:solidFill>
              </a:rPr>
              <a:t>odstraňujeme</a:t>
            </a:r>
            <a:r>
              <a:rPr lang="cs-CZ" sz="2400" dirty="0"/>
              <a:t> vybouraný </a:t>
            </a:r>
            <a:r>
              <a:rPr lang="cs-CZ" sz="2400" dirty="0">
                <a:solidFill>
                  <a:srgbClr val="FF0000"/>
                </a:solidFill>
              </a:rPr>
              <a:t>materiál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340768"/>
            <a:ext cx="78488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3) Jaký je postup práce při bourání příčky tloušťky 100 mm?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052477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393622" y="1124744"/>
            <a:ext cx="6778778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4) Mezi svislé nosné konstrukce patří:</a:t>
            </a:r>
          </a:p>
          <a:p>
            <a:r>
              <a:rPr lang="cs-CZ" dirty="0" smtClean="0"/>
              <a:t> </a:t>
            </a:r>
          </a:p>
          <a:p>
            <a:endParaRPr lang="cs-CZ" dirty="0"/>
          </a:p>
          <a:p>
            <a:endParaRPr lang="cs-CZ" dirty="0" smtClean="0"/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400" b="1" dirty="0"/>
              <a:t>s</a:t>
            </a:r>
            <a:r>
              <a:rPr lang="cs-CZ" sz="2400" b="1" dirty="0" smtClean="0"/>
              <a:t>těny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400" b="1" dirty="0" smtClean="0"/>
              <a:t>stropy</a:t>
            </a:r>
            <a:endParaRPr lang="cs-CZ" sz="2400" b="1" dirty="0"/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400" b="1" dirty="0"/>
              <a:t>s</a:t>
            </a:r>
            <a:r>
              <a:rPr lang="cs-CZ" sz="2400" b="1" dirty="0" smtClean="0"/>
              <a:t>loupy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400" b="1" dirty="0" smtClean="0"/>
              <a:t>komíny</a:t>
            </a:r>
            <a:endParaRPr lang="cs-CZ" sz="2400" b="1" dirty="0"/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400" b="1" dirty="0" smtClean="0"/>
              <a:t>pilíře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400" b="1" dirty="0" smtClean="0"/>
              <a:t>základy 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400" b="1" dirty="0"/>
              <a:t>k</a:t>
            </a:r>
            <a:r>
              <a:rPr lang="cs-CZ" sz="2400" b="1" dirty="0" smtClean="0"/>
              <a:t>lenby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endParaRPr lang="cs-CZ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0262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393622" y="1124744"/>
            <a:ext cx="6778778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4) Mezi svislé nosné konstrukce patří:</a:t>
            </a:r>
          </a:p>
          <a:p>
            <a:r>
              <a:rPr lang="cs-CZ" dirty="0" smtClean="0"/>
              <a:t> </a:t>
            </a:r>
          </a:p>
          <a:p>
            <a:endParaRPr lang="cs-CZ" dirty="0"/>
          </a:p>
          <a:p>
            <a:endParaRPr lang="cs-CZ" dirty="0" smtClean="0"/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400" b="1" dirty="0">
                <a:solidFill>
                  <a:srgbClr val="C00000"/>
                </a:solidFill>
              </a:rPr>
              <a:t>s</a:t>
            </a:r>
            <a:r>
              <a:rPr lang="cs-CZ" sz="2400" b="1" dirty="0" smtClean="0">
                <a:solidFill>
                  <a:srgbClr val="C00000"/>
                </a:solidFill>
              </a:rPr>
              <a:t>těny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400" b="1" dirty="0" smtClean="0"/>
              <a:t>stropy</a:t>
            </a:r>
            <a:endParaRPr lang="cs-CZ" sz="2400" b="1" dirty="0"/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400" b="1" dirty="0">
                <a:solidFill>
                  <a:srgbClr val="C00000"/>
                </a:solidFill>
              </a:rPr>
              <a:t>s</a:t>
            </a:r>
            <a:r>
              <a:rPr lang="cs-CZ" sz="2400" b="1" dirty="0" smtClean="0">
                <a:solidFill>
                  <a:srgbClr val="C00000"/>
                </a:solidFill>
              </a:rPr>
              <a:t>loupy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400" b="1" dirty="0" smtClean="0"/>
              <a:t>komíny</a:t>
            </a:r>
            <a:endParaRPr lang="cs-CZ" sz="2400" b="1" dirty="0"/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400" b="1" dirty="0" smtClean="0">
                <a:solidFill>
                  <a:srgbClr val="C00000"/>
                </a:solidFill>
              </a:rPr>
              <a:t>pilíře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400" b="1" dirty="0" smtClean="0"/>
              <a:t>základy 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s-CZ" sz="2400" b="1" dirty="0"/>
              <a:t>k</a:t>
            </a:r>
            <a:r>
              <a:rPr lang="cs-CZ" sz="2400" b="1" dirty="0" smtClean="0"/>
              <a:t>lenby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endParaRPr lang="cs-CZ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8475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47339" y="1340768"/>
            <a:ext cx="7609484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Použité zdroje</a:t>
            </a:r>
            <a:r>
              <a:rPr lang="cs-CZ" sz="2400" b="1" dirty="0" smtClean="0"/>
              <a:t>:</a:t>
            </a:r>
          </a:p>
          <a:p>
            <a:endParaRPr lang="cs-CZ" sz="2400" b="1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Vlastní dílo autora</a:t>
            </a:r>
            <a:endParaRPr lang="cs-CZ" dirty="0" smtClean="0"/>
          </a:p>
          <a:p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7993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2950</TotalTime>
  <Words>430</Words>
  <Application>Microsoft Office PowerPoint</Application>
  <PresentationFormat>Předvádění na obrazovce (4:3)</PresentationFormat>
  <Paragraphs>132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Ivana Businská</cp:lastModifiedBy>
  <cp:revision>325</cp:revision>
  <dcterms:created xsi:type="dcterms:W3CDTF">2010-11-01T23:40:31Z</dcterms:created>
  <dcterms:modified xsi:type="dcterms:W3CDTF">2014-03-31T15:32:55Z</dcterms:modified>
</cp:coreProperties>
</file>