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5"/>
  </p:notesMasterIdLst>
  <p:sldIdLst>
    <p:sldId id="278" r:id="rId2"/>
    <p:sldId id="297" r:id="rId3"/>
    <p:sldId id="281" r:id="rId4"/>
    <p:sldId id="298" r:id="rId5"/>
    <p:sldId id="299" r:id="rId6"/>
    <p:sldId id="302" r:id="rId7"/>
    <p:sldId id="300" r:id="rId8"/>
    <p:sldId id="305" r:id="rId9"/>
    <p:sldId id="303" r:id="rId10"/>
    <p:sldId id="301" r:id="rId11"/>
    <p:sldId id="306" r:id="rId12"/>
    <p:sldId id="304" r:id="rId13"/>
    <p:sldId id="269" r:id="rId1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clrMru>
    <a:srgbClr val="02283F"/>
    <a:srgbClr val="EA851B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5940675A-B579-460E-94D1-54222C63F5DA}" styleName="Bez stylu, mřížka tabulky">
    <a:wholeTbl>
      <a:tcTxStyle>
        <a:fontRef idx="minor">
          <a:scrgbClr r="0" g="0" b="0"/>
        </a:fontRef>
        <a:schemeClr val="tx1"/>
      </a:tcTxStyle>
      <a:tcStyle>
        <a:tcBdr>
          <a:left>
            <a:ln w="12700" cmpd="sng">
              <a:solidFill>
                <a:schemeClr val="tx1"/>
              </a:solidFill>
            </a:ln>
          </a:left>
          <a:right>
            <a:ln w="12700" cmpd="sng">
              <a:solidFill>
                <a:schemeClr val="tx1"/>
              </a:solidFill>
            </a:ln>
          </a:right>
          <a:top>
            <a:ln w="12700" cmpd="sng">
              <a:solidFill>
                <a:schemeClr val="tx1"/>
              </a:solidFill>
            </a:ln>
          </a:top>
          <a:bottom>
            <a:ln w="12700" cmpd="sng">
              <a:solidFill>
                <a:schemeClr val="tx1"/>
              </a:solidFill>
            </a:ln>
          </a:bottom>
          <a:insideH>
            <a:ln w="12700" cmpd="sng">
              <a:solidFill>
                <a:schemeClr val="tx1"/>
              </a:solidFill>
            </a:ln>
          </a:insideH>
          <a:insideV>
            <a:ln w="12700" cmpd="sng">
              <a:solidFill>
                <a:schemeClr val="tx1"/>
              </a:solidFill>
            </a:ln>
          </a:insideV>
        </a:tcBdr>
        <a:fill>
          <a:noFill/>
        </a:fill>
      </a:tcStyle>
    </a:wholeTbl>
  </a:tblStyle>
  <a:tblStyle styleId="{2D5ABB26-0587-4C30-8999-92F81FD0307C}" styleName="Bez stylu, bez mřížky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  <a:tblStyle styleId="{073A0DAA-6AF3-43AB-8588-CEC1D06C72B9}" styleName="Styl Středně sytá 2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dk1">
              <a:tint val="20000"/>
            </a:schemeClr>
          </a:solidFill>
        </a:fill>
      </a:tcStyle>
    </a:wholeTbl>
    <a:band1H>
      <a:tcStyle>
        <a:tcBdr/>
        <a:fill>
          <a:solidFill>
            <a:schemeClr val="dk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dk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dk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dk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dk1"/>
          </a:solidFill>
        </a:fill>
      </a:tcStyle>
    </a:firstRow>
  </a:tblStyle>
  <a:tblStyle styleId="{5A111915-BE36-4E01-A7E5-04B1672EAD32}" styleName="Světlý styl 2 – zvýraznění 5">
    <a:wholeTbl>
      <a:tcTxStyle>
        <a:fontRef idx="minor">
          <a:scrgbClr r="0" g="0" b="0"/>
        </a:fontRef>
        <a:schemeClr val="tx1"/>
      </a:tcTxStyle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  <a:band1H>
      <a:tcStyle>
        <a:tcBdr>
          <a:top>
            <a:lnRef idx="1">
              <a:schemeClr val="accent5"/>
            </a:lnRef>
          </a:top>
          <a:bottom>
            <a:lnRef idx="1">
              <a:schemeClr val="accent5"/>
            </a:lnRef>
          </a:bottom>
        </a:tcBdr>
      </a:tcStyle>
    </a:band1H>
    <a:band1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1V>
    <a:band2V>
      <a:tcStyle>
        <a:tcBdr>
          <a:left>
            <a:lnRef idx="1">
              <a:schemeClr val="accent5"/>
            </a:lnRef>
          </a:left>
          <a:right>
            <a:lnRef idx="1">
              <a:schemeClr val="accent5"/>
            </a:lnRef>
          </a:right>
        </a:tcBdr>
      </a:tcStyle>
    </a:band2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5"/>
              </a:solidFill>
            </a:ln>
          </a:top>
        </a:tcBdr>
      </a:tcStyle>
    </a:lastRow>
    <a:firstRow>
      <a:tcTxStyle b="on">
        <a:fontRef idx="minor">
          <a:scrgbClr r="0" g="0" b="0"/>
        </a:fontRef>
        <a:schemeClr val="bg1"/>
      </a:tcTxStyle>
      <a:tcStyle>
        <a:tcBdr/>
        <a:fillRef idx="1">
          <a:schemeClr val="accent5"/>
        </a:fillRef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103" autoAdjust="0"/>
    <p:restoredTop sz="94671" autoAdjust="0"/>
  </p:normalViewPr>
  <p:slideViewPr>
    <p:cSldViewPr>
      <p:cViewPr>
        <p:scale>
          <a:sx n="100" d="100"/>
          <a:sy n="100" d="100"/>
        </p:scale>
        <p:origin x="-492" y="618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ECC77FF6-BE34-4616-A6AC-04790C72BA55}" type="datetimeFigureOut">
              <a:rPr lang="cs-CZ" smtClean="0"/>
              <a:t>31.3.2014</a:t>
            </a:fld>
            <a:endParaRPr lang="cs-CZ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EA309221-53B4-4C78-8437-2D67F0AF5D87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244913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9490689-CF09-4902-8DB1-BE59CDEB0BCF}" type="datetime1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18075643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18829C7-C893-4455-97F9-064253577D9E}" type="datetime1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472553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66FF5AD-2834-4197-94AC-35D8D0D2F4AA}" type="datetime1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4016719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31C0DC7C-A254-4740-9452-EA9A265CF0B8}" type="datetime1">
              <a:rPr lang="cs-CZ" smtClean="0"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7035380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AAF8617-25EB-4DB5-A6E8-C2EBB6309069}" type="datetime1">
              <a:rPr lang="cs-CZ" smtClean="0"/>
              <a:t>31.3.2014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63321601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EC44E1F-623C-4116-98A7-9EC4EA9A9B43}" type="datetime1">
              <a:rPr lang="cs-CZ" smtClean="0"/>
              <a:t>31.3.2014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7062799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4829E47-9658-4065-B1DD-A57D0062FA34}" type="datetime1">
              <a:rPr lang="cs-CZ" smtClean="0"/>
              <a:t>31.3.2014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8866865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E234B09-2342-433A-9F0F-90F0843D41D5}" type="datetime1">
              <a:rPr lang="cs-CZ" smtClean="0"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1395948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855F017-90D5-4FC0-81D9-1400499421AC}" type="datetime1">
              <a:rPr lang="cs-CZ" smtClean="0"/>
              <a:t>31.3.2014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93704869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33A03-1903-45C3-AC89-579B912B978A}" type="datetime1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33839912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9F08615-0C60-48DF-B65E-F29E35342FE3}" type="datetime1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330983345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D8BDAD6-5673-445B-A6CE-60BC8E952B1C}" type="datetime1">
              <a:rPr lang="cs-CZ" smtClean="0"/>
              <a:t>31.3.2014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85D957D-D829-4070-AC89-93F188FE283C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27662347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hf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3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5.png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6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graphicFrame>
        <p:nvGraphicFramePr>
          <p:cNvPr id="3" name="Tabulka 2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440706791"/>
              </p:ext>
            </p:extLst>
          </p:nvPr>
        </p:nvGraphicFramePr>
        <p:xfrm>
          <a:off x="750311" y="2060848"/>
          <a:ext cx="7560000" cy="3672000"/>
        </p:xfrm>
        <a:graphic>
          <a:graphicData uri="http://schemas.openxmlformats.org/drawingml/2006/table">
            <a:tbl>
              <a:tblPr firstRow="1" firstCol="1" bandRow="1">
                <a:tableStyleId>{5940675A-B579-460E-94D1-54222C63F5DA}</a:tableStyleId>
              </a:tblPr>
              <a:tblGrid>
                <a:gridCol w="2269199"/>
                <a:gridCol w="5290801"/>
              </a:tblGrid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Projekt MŠMT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EU peníze středním školám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Název projektu školy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ICT do života školy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Registrační číslo projektu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>
                          <a:effectLst/>
                        </a:rPr>
                        <a:t>CZ.1.07/1.5.00/34.0771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Šablona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effectLst/>
                        </a:rPr>
                        <a:t>III/2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algn="l" defTabSz="914400" rtl="0" eaLnBrk="1" latinLnBrk="0" hangingPunct="1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 smtClean="0">
                          <a:solidFill>
                            <a:schemeClr val="tx1"/>
                          </a:solidFill>
                          <a:effectLst/>
                          <a:latin typeface="+mn-lt"/>
                          <a:ea typeface="+mn-ea"/>
                          <a:cs typeface="+mn-cs"/>
                        </a:rPr>
                        <a:t>Sada</a:t>
                      </a:r>
                      <a:endParaRPr lang="cs-CZ" sz="1200" b="1" kern="1200" dirty="0">
                        <a:solidFill>
                          <a:schemeClr val="tx1"/>
                        </a:solidFill>
                        <a:effectLst/>
                        <a:latin typeface="+mn-lt"/>
                        <a:ea typeface="+mn-ea"/>
                        <a:cs typeface="+mn-cs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27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Anotace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Seznámení s poruchami kleneb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Klíčová slova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100" dirty="0" smtClean="0">
                          <a:effectLst/>
                          <a:latin typeface="+mn-lt"/>
                          <a:ea typeface="Calibri"/>
                          <a:cs typeface="Times New Roman"/>
                        </a:rPr>
                        <a:t>Klenba, statik, trhliny, táhlo, cihly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b="1" kern="1200" dirty="0" smtClean="0">
                          <a:effectLst/>
                        </a:rPr>
                        <a:t>Předmět</a:t>
                      </a:r>
                      <a:endParaRPr lang="cs-CZ" sz="1200" b="1" dirty="0" smtClean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Přestavby</a:t>
                      </a:r>
                      <a:r>
                        <a:rPr lang="cs-CZ" sz="1200" baseline="0" dirty="0" smtClean="0">
                          <a:effectLst/>
                        </a:rPr>
                        <a:t> budov</a:t>
                      </a:r>
                      <a:r>
                        <a:rPr lang="cs-CZ" sz="1200" dirty="0" smtClean="0">
                          <a:effectLst/>
                        </a:rPr>
                        <a:t> 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effectLst/>
                        </a:rPr>
                        <a:t>Autor, spoluautor  </a:t>
                      </a:r>
                      <a:endParaRPr lang="cs-CZ" sz="1200" b="1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algn="l"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dirty="0" smtClean="0">
                          <a:effectLst/>
                        </a:rPr>
                        <a:t>Ivana Businská</a:t>
                      </a:r>
                      <a:endParaRPr lang="cs-CZ" sz="1200" dirty="0">
                        <a:effectLst/>
                        <a:latin typeface="+mn-lt"/>
                        <a:ea typeface="Verdana" pitchFamily="34" charset="0"/>
                        <a:cs typeface="Verdana" pitchFamily="34" charset="0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Jazyk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Čeština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učebního materiálu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 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Potřebné pomůcky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PC, </a:t>
                      </a: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dataprojektor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Druh interaktivity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1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Calibri"/>
                          <a:cs typeface="Times New Roman"/>
                        </a:rPr>
                        <a:t>Výklad pomocí prezentace</a:t>
                      </a:r>
                      <a:endParaRPr lang="cs-CZ" sz="1050" dirty="0" smtClean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Stupeň a typ vzdělávání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Střední škola obor Zedník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Cílová skupina</a:t>
                      </a:r>
                      <a:endParaRPr lang="cs-CZ" sz="110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ts val="15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2. ročník, žáci 16 – 17 let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Speciální vzdělávací potřeby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 </a:t>
                      </a:r>
                      <a:r>
                        <a:rPr lang="cs-CZ" sz="1200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ne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  <a:tr h="216000"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b="1" kern="1200" dirty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Zdroje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  <a:tc>
                  <a:txBody>
                    <a:bodyPr/>
                    <a:lstStyle/>
                    <a:p>
                      <a:pPr>
                        <a:lnSpc>
                          <a:spcPts val="1500"/>
                        </a:lnSpc>
                        <a:spcAft>
                          <a:spcPts val="0"/>
                        </a:spcAft>
                      </a:pPr>
                      <a:r>
                        <a:rPr lang="cs-CZ" sz="1200" kern="1200" dirty="0" smtClean="0">
                          <a:solidFill>
                            <a:srgbClr val="000000"/>
                          </a:solidFill>
                          <a:effectLst/>
                          <a:latin typeface="+mn-lt"/>
                          <a:ea typeface="Times New Roman"/>
                          <a:cs typeface="Times New Roman"/>
                        </a:rPr>
                        <a:t>Seznam viz poslední strana</a:t>
                      </a:r>
                      <a:endParaRPr lang="cs-CZ" sz="1100" dirty="0">
                        <a:effectLst/>
                        <a:latin typeface="+mn-lt"/>
                        <a:ea typeface="Calibri"/>
                        <a:cs typeface="Times New Roman"/>
                      </a:endParaRPr>
                    </a:p>
                  </a:txBody>
                  <a:tcPr marL="68580" marR="68580" marT="0" marB="0" anchor="ctr"/>
                </a:tc>
              </a:tr>
            </a:tbl>
          </a:graphicData>
        </a:graphic>
      </p:graphicFrame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sp>
        <p:nvSpPr>
          <p:cNvPr id="13" name="TextovéPole 12"/>
          <p:cNvSpPr txBox="1"/>
          <p:nvPr/>
        </p:nvSpPr>
        <p:spPr>
          <a:xfrm>
            <a:off x="787660" y="1452881"/>
            <a:ext cx="7560840" cy="461665"/>
          </a:xfrm>
          <a:prstGeom prst="rect">
            <a:avLst/>
          </a:prstGeom>
          <a:noFill/>
        </p:spPr>
        <p:txBody>
          <a:bodyPr wrap="square" rtlCol="0" anchor="ctr">
            <a:spAutoFit/>
          </a:bodyPr>
          <a:lstStyle/>
          <a:p>
            <a:pPr algn="ctr"/>
            <a:r>
              <a:rPr lang="cs-CZ" sz="2400" b="1" dirty="0" smtClean="0"/>
              <a:t>VY_32_INOVACE_27_549</a:t>
            </a:r>
            <a:endParaRPr lang="cs-CZ" sz="2400" b="1" dirty="0"/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835696" y="965919"/>
            <a:ext cx="5616624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2400" b="1" dirty="0" smtClean="0"/>
              <a:t>Poruchy kleneb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15581718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39552" y="2636912"/>
            <a:ext cx="8064896" cy="110799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6600" b="1" dirty="0" smtClean="0">
                <a:solidFill>
                  <a:srgbClr val="FF0000"/>
                </a:solidFill>
              </a:rPr>
              <a:t>Poruchy kleneb</a:t>
            </a:r>
            <a:endParaRPr lang="cs-CZ" sz="66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763147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99592" y="1700808"/>
            <a:ext cx="7848872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Klenby jsou vodorovné nosné konstrukce.</a:t>
            </a:r>
          </a:p>
          <a:p>
            <a:r>
              <a:rPr lang="cs-CZ" sz="2400" b="1" dirty="0" smtClean="0"/>
              <a:t>Jejich poruchy a opravy je vhodné konzultovat se statikem.</a:t>
            </a:r>
            <a:endParaRPr lang="cs-CZ" sz="2400" b="1" dirty="0"/>
          </a:p>
          <a:p>
            <a:r>
              <a:rPr lang="cs-CZ" sz="2400" b="1" dirty="0" smtClean="0"/>
              <a:t>K závadám kleneb dochází z různých příčin.</a:t>
            </a:r>
          </a:p>
          <a:p>
            <a:endParaRPr lang="cs-CZ" sz="2400" b="1" dirty="0" smtClean="0"/>
          </a:p>
          <a:p>
            <a:endParaRPr lang="cs-CZ" sz="2400" b="1" dirty="0">
              <a:solidFill>
                <a:srgbClr val="FF0000"/>
              </a:solidFill>
            </a:endParaRPr>
          </a:p>
          <a:p>
            <a:r>
              <a:rPr lang="cs-CZ" sz="2400" b="1" u="sng" dirty="0" smtClean="0">
                <a:solidFill>
                  <a:srgbClr val="FF0000"/>
                </a:solidFill>
              </a:rPr>
              <a:t>Opravy kleneb lze rozdělit na:                                      </a:t>
            </a:r>
          </a:p>
          <a:p>
            <a:r>
              <a:rPr lang="cs-CZ" sz="2400" b="1" dirty="0" smtClean="0"/>
              <a:t>                                         - opravu trhlin</a:t>
            </a:r>
          </a:p>
          <a:p>
            <a:r>
              <a:rPr lang="cs-CZ" sz="2400" b="1" dirty="0" smtClean="0"/>
              <a:t>                                         - opravu proražené klenby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                              - opravu rozestouplé klenby</a:t>
            </a:r>
          </a:p>
          <a:p>
            <a:r>
              <a:rPr lang="cs-CZ" sz="2400" b="1" dirty="0"/>
              <a:t> </a:t>
            </a:r>
            <a:r>
              <a:rPr lang="cs-CZ" sz="2400" b="1" dirty="0" smtClean="0"/>
              <a:t>                                        - opravu klenby porušené stářím  </a:t>
            </a:r>
            <a:r>
              <a:rPr lang="cs-CZ" sz="2400" b="1" u="sng" dirty="0" smtClean="0"/>
              <a:t> </a:t>
            </a:r>
          </a:p>
          <a:p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171458594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4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1835696" y="1484784"/>
            <a:ext cx="561662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Trhliny v klenbách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71600" y="2564904"/>
            <a:ext cx="7272808" cy="304698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V cihelných klenbách se opravují trhliny stejným způsobem jako trhliny ve zdivu.</a:t>
            </a:r>
          </a:p>
          <a:p>
            <a:r>
              <a:rPr lang="cs-CZ" sz="2400" b="1" dirty="0" smtClean="0"/>
              <a:t>Z rubu klenby se odstraní vyrovnávací násyp.</a:t>
            </a:r>
          </a:p>
          <a:p>
            <a:r>
              <a:rPr lang="cs-CZ" sz="2400" b="1" dirty="0" smtClean="0"/>
              <a:t>Narušené spáry se řádně vyčistí od uvolněné malty a vyklínují  dubovými klínky.</a:t>
            </a:r>
          </a:p>
          <a:p>
            <a:r>
              <a:rPr lang="cs-CZ" sz="2400" b="1" dirty="0" smtClean="0"/>
              <a:t>Je-li to možné vystříkají se tlakovou vodou popřípadě stlačeným vzduchem.</a:t>
            </a:r>
          </a:p>
          <a:p>
            <a:r>
              <a:rPr lang="cs-CZ" sz="2400" b="1" dirty="0" smtClean="0"/>
              <a:t>Spáry zalijeme řídkou </a:t>
            </a:r>
            <a:r>
              <a:rPr lang="cs-CZ" sz="2400" b="1" dirty="0"/>
              <a:t>c</a:t>
            </a:r>
            <a:r>
              <a:rPr lang="cs-CZ" sz="2400" b="1" dirty="0" smtClean="0"/>
              <a:t>ementovou maltou. 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94887680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5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827584" y="1161618"/>
            <a:ext cx="7560840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Opravy proražené klenby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934691" y="2132856"/>
            <a:ext cx="7488832" cy="415498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Porušená část klenby se podloží a porušené cihly se odstraní.</a:t>
            </a:r>
          </a:p>
          <a:p>
            <a:r>
              <a:rPr lang="cs-CZ" sz="2400" b="1" dirty="0" smtClean="0"/>
              <a:t>Je-li porušena jen </a:t>
            </a:r>
            <a:r>
              <a:rPr lang="cs-CZ" sz="2400" b="1" dirty="0" smtClean="0">
                <a:solidFill>
                  <a:srgbClr val="FF0000"/>
                </a:solidFill>
              </a:rPr>
              <a:t>jedna cihla</a:t>
            </a:r>
            <a:r>
              <a:rPr lang="cs-CZ" sz="2400" b="1" dirty="0" smtClean="0"/>
              <a:t>, odstraní se a vloží se nová. </a:t>
            </a:r>
          </a:p>
          <a:p>
            <a:r>
              <a:rPr lang="cs-CZ" sz="2400" b="1" dirty="0" smtClean="0"/>
              <a:t>Potom se uklínuje dřevěnými klíny a zalije řídkou cementovou maltou.</a:t>
            </a:r>
          </a:p>
          <a:p>
            <a:r>
              <a:rPr lang="cs-CZ" sz="2400" b="1" dirty="0" smtClean="0">
                <a:solidFill>
                  <a:srgbClr val="FF0000"/>
                </a:solidFill>
              </a:rPr>
              <a:t>Větší</a:t>
            </a:r>
            <a:r>
              <a:rPr lang="cs-CZ" sz="2400" b="1" dirty="0" smtClean="0"/>
              <a:t> porušený </a:t>
            </a:r>
            <a:r>
              <a:rPr lang="cs-CZ" sz="2400" b="1" dirty="0" smtClean="0">
                <a:solidFill>
                  <a:srgbClr val="FF0000"/>
                </a:solidFill>
              </a:rPr>
              <a:t>otvor</a:t>
            </a:r>
            <a:r>
              <a:rPr lang="cs-CZ" sz="2400" b="1" dirty="0" smtClean="0"/>
              <a:t> se doklene novými pevnými cihlami do cementové malty.</a:t>
            </a:r>
          </a:p>
          <a:p>
            <a:r>
              <a:rPr lang="cs-CZ" sz="2400" b="1" dirty="0" smtClean="0"/>
              <a:t>Okraje se řádně zaklínují ke staré klenbě.</a:t>
            </a:r>
          </a:p>
          <a:p>
            <a:r>
              <a:rPr lang="cs-CZ" sz="2400" b="1" dirty="0" smtClean="0"/>
              <a:t>Rubová strana nově opravené části klenby se zalije řídkou cementovou maltou.</a:t>
            </a:r>
          </a:p>
          <a:p>
            <a:r>
              <a:rPr lang="cs-CZ" sz="2400" b="1" dirty="0" smtClean="0"/>
              <a:t> 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85771245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6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1026" name="Picture 2" descr="E:\DUMY\Bus\oblouk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26722" y="1844824"/>
            <a:ext cx="8490560" cy="316835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4894903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7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615777" y="1340768"/>
            <a:ext cx="7848872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Oprava rozestouplé klenby 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899592" y="2262348"/>
            <a:ext cx="7632848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Nutnost opravy rozestouplé klenby vzniká při jejím přetížení</a:t>
            </a:r>
            <a:r>
              <a:rPr lang="cs-CZ" sz="2400" b="1" dirty="0"/>
              <a:t> </a:t>
            </a:r>
            <a:r>
              <a:rPr lang="cs-CZ" sz="2400" b="1" dirty="0" smtClean="0"/>
              <a:t>– klenba se poruší a opěrné zdi se rozestoupí.</a:t>
            </a:r>
          </a:p>
          <a:p>
            <a:r>
              <a:rPr lang="cs-CZ" sz="2400" b="1" dirty="0" smtClean="0"/>
              <a:t>Nejjednodušší způsob opravy je stažení klenby </a:t>
            </a:r>
            <a:r>
              <a:rPr lang="cs-CZ" sz="2400" b="1" dirty="0" smtClean="0">
                <a:solidFill>
                  <a:srgbClr val="FF0000"/>
                </a:solidFill>
              </a:rPr>
              <a:t>zedními</a:t>
            </a:r>
            <a:r>
              <a:rPr lang="cs-CZ" sz="2400" b="1" dirty="0" smtClean="0"/>
              <a:t> </a:t>
            </a:r>
            <a:r>
              <a:rPr lang="cs-CZ" sz="2400" b="1" dirty="0" smtClean="0">
                <a:solidFill>
                  <a:srgbClr val="FF0000"/>
                </a:solidFill>
              </a:rPr>
              <a:t>kleštěmi</a:t>
            </a:r>
            <a:r>
              <a:rPr lang="cs-CZ" sz="2400" b="1" dirty="0" smtClean="0"/>
              <a:t> kruhového průřezu s rektifikačním šroubem, kterým lze regulovat délku táhel.</a:t>
            </a:r>
          </a:p>
          <a:p>
            <a:r>
              <a:rPr lang="cs-CZ" sz="2400" b="1" dirty="0" smtClean="0"/>
              <a:t>Jsou-li nosné zdi klenby z vnější strany volné, lze použít nově přizděné </a:t>
            </a:r>
            <a:r>
              <a:rPr lang="cs-CZ" sz="2400" b="1" dirty="0" smtClean="0">
                <a:solidFill>
                  <a:srgbClr val="FF0000"/>
                </a:solidFill>
              </a:rPr>
              <a:t>opěrné pilíře</a:t>
            </a:r>
            <a:r>
              <a:rPr lang="cs-CZ" sz="2400" b="1" dirty="0" smtClean="0"/>
              <a:t>.</a:t>
            </a:r>
          </a:p>
          <a:p>
            <a:r>
              <a:rPr lang="cs-CZ" sz="2400" b="1" dirty="0" smtClean="0"/>
              <a:t>Tlaky, které vznikají od klenby se přenesou do nově rozšířeného opěrného pilíře.</a:t>
            </a:r>
          </a:p>
          <a:p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232026272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8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4098" name="Picture 2" descr="E:\DUMY\Bus\táhla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0735" y="2276872"/>
            <a:ext cx="8789792" cy="230425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906559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9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2050" name="Picture 2" descr="E:\DUMY\Bus\opěrné pilíře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315116"/>
            <a:ext cx="7128792" cy="435988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81431474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10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500386" y="1340768"/>
            <a:ext cx="8064896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3600" b="1" dirty="0" smtClean="0">
                <a:solidFill>
                  <a:srgbClr val="FF0000"/>
                </a:solidFill>
              </a:rPr>
              <a:t>Oprava klenby porušené stářím</a:t>
            </a:r>
            <a:endParaRPr lang="cs-CZ" sz="3600" b="1" dirty="0">
              <a:solidFill>
                <a:srgbClr val="FF0000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971600" y="2262348"/>
            <a:ext cx="7200800" cy="378565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Klenba může být porušena stářím - trhliny, vypadávání malty, porušení zdících prvků. </a:t>
            </a:r>
            <a:endParaRPr lang="cs-CZ" sz="2400" b="1" dirty="0"/>
          </a:p>
          <a:p>
            <a:r>
              <a:rPr lang="cs-CZ" sz="2400" b="1" dirty="0" smtClean="0"/>
              <a:t>Nejsou-li porušeny opěrné zdi provádí se oprava tak, že se vytvoří nová klenba na rubové straně klenby.</a:t>
            </a:r>
          </a:p>
          <a:p>
            <a:r>
              <a:rPr lang="cs-CZ" sz="2400" b="1" dirty="0" smtClean="0"/>
              <a:t>Odstraní se podlaha a násyp nad klenbou.</a:t>
            </a:r>
          </a:p>
          <a:p>
            <a:r>
              <a:rPr lang="cs-CZ" sz="2400" b="1" dirty="0" smtClean="0"/>
              <a:t>Na stávající klenbu se vybetonuje železobetonová skořepina.</a:t>
            </a:r>
          </a:p>
          <a:p>
            <a:r>
              <a:rPr lang="cs-CZ" sz="2400" b="1" dirty="0" smtClean="0"/>
              <a:t>Skořepina se sepne se stávající klenbou a ukotví se do opěrných zdí formou věnce.</a:t>
            </a:r>
          </a:p>
          <a:p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88969984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11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pic>
        <p:nvPicPr>
          <p:cNvPr id="3074" name="Picture 2" descr="E:\DUMY\Bus\rubová skořepina.png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220145" y="1266026"/>
            <a:ext cx="6703709" cy="468325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3981291202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12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4" name="TextovéPole 3"/>
          <p:cNvSpPr txBox="1"/>
          <p:nvPr/>
        </p:nvSpPr>
        <p:spPr>
          <a:xfrm>
            <a:off x="1259632" y="1916832"/>
            <a:ext cx="4248472" cy="46166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u="sng" dirty="0" smtClean="0"/>
              <a:t>Opakování:</a:t>
            </a:r>
            <a:endParaRPr lang="cs-CZ" sz="2400" b="1" u="sng" dirty="0"/>
          </a:p>
        </p:txBody>
      </p:sp>
      <p:sp>
        <p:nvSpPr>
          <p:cNvPr id="3" name="TextovéPole 2"/>
          <p:cNvSpPr txBox="1"/>
          <p:nvPr/>
        </p:nvSpPr>
        <p:spPr>
          <a:xfrm>
            <a:off x="1259632" y="2924944"/>
            <a:ext cx="6840760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457200" indent="-457200">
              <a:buAutoNum type="arabicParenR"/>
            </a:pPr>
            <a:r>
              <a:rPr lang="cs-CZ" sz="2400" b="1" dirty="0" smtClean="0"/>
              <a:t>Jak opravujeme trhliny v klenbách?</a:t>
            </a:r>
          </a:p>
          <a:p>
            <a:pPr marL="457200" indent="-457200">
              <a:buAutoNum type="arabicParenR"/>
            </a:pPr>
            <a:endParaRPr lang="cs-CZ" sz="2400" b="1" dirty="0" smtClean="0"/>
          </a:p>
          <a:p>
            <a:pPr marL="457200" indent="-457200">
              <a:buAutoNum type="arabicParenR"/>
            </a:pPr>
            <a:r>
              <a:rPr lang="cs-CZ" sz="2400" b="1" dirty="0" smtClean="0"/>
              <a:t>Jak opravujeme proraženou klenbu?</a:t>
            </a:r>
          </a:p>
          <a:p>
            <a:pPr marL="457200" indent="-457200">
              <a:buAutoNum type="arabicParenR"/>
            </a:pPr>
            <a:endParaRPr lang="cs-CZ" sz="2400" b="1" dirty="0" smtClean="0"/>
          </a:p>
          <a:p>
            <a:pPr marL="457200" indent="-457200">
              <a:buAutoNum type="arabicParenR"/>
            </a:pPr>
            <a:r>
              <a:rPr lang="cs-CZ" sz="2400" b="1" dirty="0" smtClean="0"/>
              <a:t>Jaké jsou možnosti oprav u rozestouplé klenby?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42185660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cxnSp>
        <p:nvCxnSpPr>
          <p:cNvPr id="7" name="Přímá spojnice 6"/>
          <p:cNvCxnSpPr/>
          <p:nvPr/>
        </p:nvCxnSpPr>
        <p:spPr>
          <a:xfrm>
            <a:off x="0" y="900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8" name="Přímá spojnice 7"/>
          <p:cNvCxnSpPr/>
          <p:nvPr/>
        </p:nvCxnSpPr>
        <p:spPr>
          <a:xfrm>
            <a:off x="0" y="6048000"/>
            <a:ext cx="9144000" cy="0"/>
          </a:xfrm>
          <a:prstGeom prst="line">
            <a:avLst/>
          </a:prstGeom>
          <a:ln w="15875">
            <a:solidFill>
              <a:srgbClr val="EA851B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5" name="Zástupný symbol pro číslo snímku 14"/>
          <p:cNvSpPr>
            <a:spLocks noGrp="1"/>
          </p:cNvSpPr>
          <p:nvPr>
            <p:ph type="sldNum" sz="quarter" idx="12"/>
          </p:nvPr>
        </p:nvSpPr>
        <p:spPr>
          <a:xfrm>
            <a:off x="6480000" y="6336000"/>
            <a:ext cx="2133600" cy="365125"/>
          </a:xfrm>
        </p:spPr>
        <p:txBody>
          <a:bodyPr/>
          <a:lstStyle/>
          <a:p>
            <a:fld id="{785D957D-D829-4070-AC89-93F188FE283C}" type="slidenum">
              <a:rPr lang="cs-CZ" smtClean="0"/>
              <a:t>13</a:t>
            </a:fld>
            <a:endParaRPr lang="cs-CZ" dirty="0"/>
          </a:p>
        </p:txBody>
      </p:sp>
      <p:sp>
        <p:nvSpPr>
          <p:cNvPr id="19" name="Nadpis 1"/>
          <p:cNvSpPr>
            <a:spLocks noGrp="1"/>
          </p:cNvSpPr>
          <p:nvPr>
            <p:ph type="ctrTitle"/>
          </p:nvPr>
        </p:nvSpPr>
        <p:spPr>
          <a:xfrm>
            <a:off x="3203848" y="145207"/>
            <a:ext cx="5652136" cy="728720"/>
          </a:xfrm>
        </p:spPr>
        <p:txBody>
          <a:bodyPr tIns="0">
            <a:normAutofit fontScale="90000"/>
          </a:bodyPr>
          <a:lstStyle/>
          <a:p>
            <a:pPr algn="r">
              <a:spcBef>
                <a:spcPts val="0"/>
              </a:spcBef>
            </a:pPr>
            <a:r>
              <a:rPr lang="cs-CZ" sz="1800" b="1" spc="200" dirty="0" smtClean="0">
                <a:solidFill>
                  <a:srgbClr val="02283F"/>
                </a:solidFill>
                <a:effectLst>
                  <a:outerShdw blurRad="50800" dist="38100" algn="l" rotWithShape="0">
                    <a:prstClr val="black">
                      <a:alpha val="40000"/>
                    </a:prstClr>
                  </a:outerShdw>
                </a:effectLst>
                <a:latin typeface="Book Antiqua" pitchFamily="18" charset="0"/>
                <a:cs typeface="Arial" pitchFamily="34" charset="0"/>
              </a:rPr>
              <a:t>STŘEDNÍ ŠKOLA STAVEBNÍ A TECHNICKÁ</a:t>
            </a:r>
            <a: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  <a:t/>
            </a:r>
            <a:br>
              <a:rPr lang="cs-CZ" sz="1600" dirty="0" smtClean="0">
                <a:solidFill>
                  <a:srgbClr val="02283F"/>
                </a:solidFill>
                <a:latin typeface="Arial" pitchFamily="34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Ústí nad Labem, Čelakovského 5, příspěvková organizace</a:t>
            </a:r>
            <a:b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</a:br>
            <a:r>
              <a:rPr lang="cs-CZ" sz="1600" dirty="0" smtClean="0">
                <a:solidFill>
                  <a:srgbClr val="02283F"/>
                </a:solidFill>
                <a:latin typeface="Book Antiqua" pitchFamily="18" charset="0"/>
                <a:cs typeface="Arial" pitchFamily="34" charset="0"/>
              </a:rPr>
              <a:t>Páteřní škola Ústeckého kraje</a:t>
            </a:r>
            <a:endParaRPr lang="cs-CZ" sz="1600" dirty="0">
              <a:solidFill>
                <a:srgbClr val="02283F"/>
              </a:solidFill>
              <a:latin typeface="Book Antiqua" pitchFamily="18" charset="0"/>
              <a:cs typeface="Arial" pitchFamily="34" charset="0"/>
            </a:endParaRPr>
          </a:p>
        </p:txBody>
      </p:sp>
      <p:pic>
        <p:nvPicPr>
          <p:cNvPr id="2" name="Obrázek 1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20580" y="51853"/>
            <a:ext cx="2710588" cy="792000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053593" y="6117250"/>
            <a:ext cx="3036813" cy="648000"/>
          </a:xfrm>
          <a:prstGeom prst="rect">
            <a:avLst/>
          </a:prstGeom>
        </p:spPr>
      </p:pic>
      <p:sp>
        <p:nvSpPr>
          <p:cNvPr id="3" name="TextovéPole 2"/>
          <p:cNvSpPr txBox="1"/>
          <p:nvPr/>
        </p:nvSpPr>
        <p:spPr>
          <a:xfrm>
            <a:off x="994964" y="1340768"/>
            <a:ext cx="7609484" cy="240065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sz="2400" b="1" dirty="0" smtClean="0"/>
              <a:t>Použité zdroje: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KÁRNÍK, V.  Přestavby budov, Praha: SNTL, 1985 č.j. 13 272/85/220.</a:t>
            </a:r>
          </a:p>
          <a:p>
            <a:pPr marL="342900" indent="-342900">
              <a:buFont typeface="Arial" pitchFamily="34" charset="0"/>
              <a:buChar char="•"/>
            </a:pPr>
            <a:r>
              <a:rPr lang="cs-CZ" dirty="0"/>
              <a:t>PODLENA, V. Přestavby budov, Praha: PARTA, 2006, ISBN </a:t>
            </a:r>
            <a:r>
              <a:rPr lang="cs-CZ" dirty="0" smtClean="0"/>
              <a:t>80-7320-018-X,</a:t>
            </a:r>
          </a:p>
          <a:p>
            <a:r>
              <a:rPr lang="cs-CZ" dirty="0" smtClean="0"/>
              <a:t>       obr. 5.7, obr. 5.8, obr.5.9.</a:t>
            </a:r>
          </a:p>
          <a:p>
            <a:pPr marL="342900" indent="-342900">
              <a:buFont typeface="Arial" pitchFamily="34" charset="0"/>
              <a:buChar char="•"/>
            </a:pPr>
            <a:endParaRPr lang="cs-CZ" dirty="0"/>
          </a:p>
          <a:p>
            <a:endParaRPr lang="cs-CZ" dirty="0" smtClean="0"/>
          </a:p>
          <a:p>
            <a:pPr marL="342900" indent="-342900">
              <a:buFont typeface="Arial" pitchFamily="34" charset="0"/>
              <a:buChar char="•"/>
            </a:pPr>
            <a:endParaRPr lang="cs-CZ" dirty="0" smtClean="0"/>
          </a:p>
          <a:p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67993376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3324</TotalTime>
  <Words>556</Words>
  <Application>Microsoft Office PowerPoint</Application>
  <PresentationFormat>Předvádění na obrazovce (4:3)</PresentationFormat>
  <Paragraphs>110</Paragraphs>
  <Slides>13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13</vt:i4>
      </vt:variant>
    </vt:vector>
  </HeadingPairs>
  <TitlesOfParts>
    <vt:vector size="14" baseType="lpstr">
      <vt:lpstr>Motiv systému Office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  <vt:lpstr>STŘEDNÍ ŠKOLA STAVEBNÍ A TECHNICKÁ Ústí nad Labem, Čelakovského 5, příspěvková organizace Páteřní škola Ústeckého kraje</vt:lpstr>
    </vt:vector>
  </TitlesOfParts>
  <Company>Střední škola technická Ústí nad Labem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Střední škola stavební a technická Ústí nad Labem sekce technických oborů</dc:title>
  <dc:creator>Filas</dc:creator>
  <cp:lastModifiedBy>Ivana Businská</cp:lastModifiedBy>
  <cp:revision>340</cp:revision>
  <dcterms:created xsi:type="dcterms:W3CDTF">2010-11-01T23:40:31Z</dcterms:created>
  <dcterms:modified xsi:type="dcterms:W3CDTF">2014-03-31T12:43:55Z</dcterms:modified>
</cp:coreProperties>
</file>