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263" r:id="rId2"/>
    <p:sldId id="274" r:id="rId3"/>
    <p:sldId id="266" r:id="rId4"/>
    <p:sldId id="276" r:id="rId5"/>
    <p:sldId id="287" r:id="rId6"/>
    <p:sldId id="289" r:id="rId7"/>
    <p:sldId id="282" r:id="rId8"/>
    <p:sldId id="277" r:id="rId9"/>
    <p:sldId id="284" r:id="rId10"/>
    <p:sldId id="290" r:id="rId11"/>
    <p:sldId id="279" r:id="rId12"/>
    <p:sldId id="281" r:id="rId13"/>
    <p:sldId id="291" r:id="rId14"/>
    <p:sldId id="273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38" autoAdjust="0"/>
    <p:restoredTop sz="94607" autoAdjust="0"/>
  </p:normalViewPr>
  <p:slideViewPr>
    <p:cSldViewPr>
      <p:cViewPr>
        <p:scale>
          <a:sx n="80" d="100"/>
          <a:sy n="80" d="100"/>
        </p:scale>
        <p:origin x="-912" y="-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241-581C-4BEB-8CEA-9F8AB8D0297E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4DBE7-537D-42BB-908C-8F909C0E9D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24101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c/c5/Tuinboon_bontbloeiend.jpg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eb2.mendelu.cz/af_222_multitext/picniny/sklady.php?odkaz=bob.html" TargetMode="External"/><Relationship Id="rId2" Type="http://schemas.openxmlformats.org/officeDocument/2006/relationships/hyperlink" Target="http://cs.wikipedia.org/wiki/Soubor:Tuinboon_bontbloeiend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68364866"/>
              </p:ext>
            </p:extLst>
          </p:nvPr>
        </p:nvGraphicFramePr>
        <p:xfrm>
          <a:off x="1115616" y="1916832"/>
          <a:ext cx="6697662" cy="4423848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582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Bob obecný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Ing. Jitka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Krobová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Pěstování rostlin pro 2. a 3.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Třetí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10.4.2013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Žáci se seznámí s hospodářským významem, technologií pěstování a výnosem bobu obecného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Výukový materiál je ve formě prezentace, ve kterém  žáci pochopí technologii pěstování bobu obecného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Bob obecný -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faba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vulgaris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308304" y="5877272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10242" name="Picture 2" descr="Soubor:Tuinboon bontbloeien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556792"/>
            <a:ext cx="3744416" cy="49953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hospodářský význam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2"/>
              </a:buClr>
              <a:buSzTx/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Jedná se o u nás značně rozšířenou luskovinu</a:t>
            </a:r>
          </a:p>
          <a:p>
            <a:pPr>
              <a:buClr>
                <a:schemeClr val="tx2"/>
              </a:buClr>
              <a:buSzTx/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Má vysoký obsah bílkovin</a:t>
            </a:r>
          </a:p>
          <a:p>
            <a:pPr>
              <a:buClr>
                <a:schemeClr val="tx2"/>
              </a:buClr>
              <a:buSzTx/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Příznivý je obsah lysinu, ale vysoká přítomnost hořkých 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antinutričních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látek omezuje jeho použití v krmných směsí (skotu nechutná)</a:t>
            </a:r>
          </a:p>
          <a:p>
            <a:pPr>
              <a:buClr>
                <a:schemeClr val="tx2"/>
              </a:buClr>
              <a:buSzTx/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Bob se pěstuje na zelenou hmotu a na úsušky dále se používá jako krycí plodina</a:t>
            </a:r>
          </a:p>
        </p:txBody>
      </p:sp>
    </p:spTree>
    <p:extLst>
      <p:ext uri="{BB962C8B-B14F-4D97-AF65-F5344CB8AC3E}">
        <p14:creationId xmlns="" xmlns:p14="http://schemas.microsoft.com/office/powerpoint/2010/main" val="2218812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Biologická charakteristika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86800" cy="4597971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Jednoletá plodina s dlouhou vegetační dobou (140 dnů)</a:t>
            </a:r>
          </a:p>
          <a:p>
            <a:pPr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Bob klíčí hypogeicky (dělohy jsou vynášeny nad povrch půdy)</a:t>
            </a:r>
          </a:p>
          <a:p>
            <a:pPr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Kořen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kulový, hluboký a větvený</a:t>
            </a:r>
          </a:p>
          <a:p>
            <a:pPr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Lodyha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dosahuje výšky 80–150 cm.</a:t>
            </a:r>
          </a:p>
          <a:p>
            <a:pPr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List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sudozpeřené zakončený hrotem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Biologická charakteristika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86800" cy="4597971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/>
              <a:t>Květenství</a:t>
            </a:r>
            <a:r>
              <a:rPr lang="cs-CZ" b="1" dirty="0" smtClean="0"/>
              <a:t>: je hrozen tvořený dvěma až třinácti bílými květy s černo-fialovou skvrnou na každém křídle</a:t>
            </a:r>
          </a:p>
          <a:p>
            <a:pPr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/>
              <a:t> </a:t>
            </a:r>
            <a:r>
              <a:rPr lang="cs-CZ" b="1" u="sng" dirty="0" smtClean="0"/>
              <a:t>Plodem</a:t>
            </a:r>
            <a:r>
              <a:rPr lang="cs-CZ" b="1" dirty="0" smtClean="0"/>
              <a:t>: je lusk obsahující 3 - 5 semen lusky jsou válcovité až mírně zploštělé, sametově obrvené, při dozrávání kožovité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Biologická charakteristika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86800" cy="4597971"/>
          </a:xfrm>
        </p:spPr>
        <p:txBody>
          <a:bodyPr>
            <a:normAutofit fontScale="85000" lnSpcReduction="1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Podle velikosti semen rozlišujeme tři formy bobu: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b="1" u="sng" dirty="0" smtClean="0"/>
              <a:t>Bob zahradní </a:t>
            </a:r>
            <a:r>
              <a:rPr lang="cs-CZ" b="1" dirty="0" smtClean="0"/>
              <a:t>(</a:t>
            </a:r>
            <a:r>
              <a:rPr lang="cs-CZ" b="1" dirty="0" err="1" smtClean="0"/>
              <a:t>svinský</a:t>
            </a:r>
            <a:r>
              <a:rPr lang="cs-CZ" b="1" dirty="0" smtClean="0"/>
              <a:t>) - </a:t>
            </a:r>
            <a:r>
              <a:rPr lang="cs-CZ" b="1" i="1" dirty="0" err="1" smtClean="0"/>
              <a:t>Vicia</a:t>
            </a:r>
            <a:r>
              <a:rPr lang="cs-CZ" b="1" i="1" dirty="0" smtClean="0"/>
              <a:t> </a:t>
            </a:r>
            <a:r>
              <a:rPr lang="cs-CZ" b="1" i="1" dirty="0" err="1" smtClean="0"/>
              <a:t>faba</a:t>
            </a:r>
            <a:r>
              <a:rPr lang="cs-CZ" b="1" i="1" dirty="0" smtClean="0"/>
              <a:t> var. major</a:t>
            </a:r>
            <a:endParaRPr lang="cs-CZ" b="1" dirty="0" smtClean="0"/>
          </a:p>
          <a:p>
            <a:pPr lvl="1">
              <a:buClrTx/>
              <a:buFont typeface="Wingdings" pitchFamily="2" charset="2"/>
              <a:buChar char="§"/>
            </a:pPr>
            <a:r>
              <a:rPr lang="cs-CZ" b="1" dirty="0" smtClean="0"/>
              <a:t>Využíván jako zelenina pro potravinářské účely</a:t>
            </a:r>
          </a:p>
          <a:p>
            <a:pPr lvl="1">
              <a:buClrTx/>
              <a:buFont typeface="Wingdings" pitchFamily="2" charset="2"/>
              <a:buChar char="§"/>
            </a:pPr>
            <a:r>
              <a:rPr lang="cs-CZ" b="1" dirty="0" smtClean="0"/>
              <a:t>HTS 1100 - 2500 g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b="1" u="sng" dirty="0" smtClean="0"/>
              <a:t>Bob koňský </a:t>
            </a:r>
            <a:r>
              <a:rPr lang="cs-CZ" b="1" dirty="0" smtClean="0"/>
              <a:t>(polní) - </a:t>
            </a:r>
            <a:r>
              <a:rPr lang="cs-CZ" b="1" i="1" dirty="0" err="1" smtClean="0"/>
              <a:t>Vicia</a:t>
            </a:r>
            <a:r>
              <a:rPr lang="cs-CZ" b="1" i="1" dirty="0" smtClean="0"/>
              <a:t> </a:t>
            </a:r>
            <a:r>
              <a:rPr lang="cs-CZ" b="1" i="1" dirty="0" err="1" smtClean="0"/>
              <a:t>faba</a:t>
            </a:r>
            <a:r>
              <a:rPr lang="cs-CZ" b="1" i="1" dirty="0" smtClean="0"/>
              <a:t> var. </a:t>
            </a:r>
            <a:r>
              <a:rPr lang="cs-CZ" b="1" i="1" dirty="0" err="1" smtClean="0"/>
              <a:t>equina</a:t>
            </a:r>
            <a:endParaRPr lang="cs-CZ" b="1" dirty="0" smtClean="0"/>
          </a:p>
          <a:p>
            <a:pPr lvl="1">
              <a:buClrTx/>
              <a:buFont typeface="Wingdings" pitchFamily="2" charset="2"/>
              <a:buChar char="§"/>
            </a:pPr>
            <a:r>
              <a:rPr lang="cs-CZ" b="1" dirty="0" smtClean="0"/>
              <a:t>Využíván do krmných směsí pro monogastrická zvířata</a:t>
            </a:r>
          </a:p>
          <a:p>
            <a:pPr lvl="1">
              <a:buClrTx/>
              <a:buFont typeface="Wingdings" pitchFamily="2" charset="2"/>
              <a:buChar char="§"/>
            </a:pPr>
            <a:r>
              <a:rPr lang="cs-CZ" b="1" dirty="0" smtClean="0"/>
              <a:t>Horkovzdušné úsušky</a:t>
            </a:r>
          </a:p>
          <a:p>
            <a:pPr lvl="1">
              <a:buClrTx/>
              <a:buFont typeface="Wingdings" pitchFamily="2" charset="2"/>
              <a:buChar char="§"/>
            </a:pPr>
            <a:r>
              <a:rPr lang="cs-CZ" b="1" dirty="0" smtClean="0"/>
              <a:t>HTS 650 - 1600 g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b="1" u="sng" dirty="0" smtClean="0"/>
              <a:t>Bob drobnosemenný </a:t>
            </a:r>
            <a:r>
              <a:rPr lang="cs-CZ" b="1" dirty="0" smtClean="0"/>
              <a:t>(holubí)  - </a:t>
            </a:r>
            <a:r>
              <a:rPr lang="cs-CZ" b="1" i="1" dirty="0" err="1" smtClean="0"/>
              <a:t>Vicia</a:t>
            </a:r>
            <a:r>
              <a:rPr lang="cs-CZ" b="1" i="1" dirty="0" smtClean="0"/>
              <a:t> </a:t>
            </a:r>
            <a:r>
              <a:rPr lang="cs-CZ" b="1" i="1" dirty="0" err="1" smtClean="0"/>
              <a:t>faba</a:t>
            </a:r>
            <a:r>
              <a:rPr lang="cs-CZ" b="1" i="1" dirty="0" smtClean="0"/>
              <a:t> var. </a:t>
            </a:r>
            <a:r>
              <a:rPr lang="cs-CZ" b="1" i="1" dirty="0" err="1" smtClean="0"/>
              <a:t>minor</a:t>
            </a:r>
            <a:endParaRPr lang="cs-CZ" b="1" dirty="0" smtClean="0"/>
          </a:p>
          <a:p>
            <a:pPr>
              <a:buClr>
                <a:schemeClr val="tx2"/>
              </a:buClr>
              <a:buSzTx/>
              <a:buNone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Plod bobu setého - lusk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668344" y="5661248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pic>
        <p:nvPicPr>
          <p:cNvPr id="7170" name="Picture 2" descr="http://web2.mendelu.cz/af_222_multitext/picniny/obrazky/bob_lus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700808"/>
            <a:ext cx="5400600" cy="40763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Nároky na prostředí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Bob je nejnáročnější plodinou z luskovin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Náročný na vláhu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Nejvhodnější půdy jsou hluboké, úrodné, hlinité s dobrou vodní kapacitou a dobře zásobené živinami a Ca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Na teplo je méně náročný, klíčí při 1–2 °C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 osevním postupu má stejné nároky jako hrách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Opakovaně může být zařazen za 3–4 roky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Je výbornou předplodinou pro ozimou pšenici</a:t>
            </a:r>
          </a:p>
          <a:p>
            <a:pPr>
              <a:buClrTx/>
              <a:buFont typeface="Wingdings" pitchFamily="2" charset="2"/>
              <a:buChar char="Ø"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Příprava půdy pro bob setý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pl-PL" b="1" dirty="0" smtClean="0"/>
              <a:t>kvalitní hluboké orbě na podzim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Hnojení dusíkem není nutné, naopak minerální dusík snižuje tvorbu a aktivitu kořenových hlízek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 Maximálně se jednorázově na jaře aplikuje startovací dávka dusíku ve formě síranu amonného v dávce 30 kg.ha</a:t>
            </a:r>
            <a:r>
              <a:rPr lang="cs-CZ" b="1" baseline="30000" dirty="0" smtClean="0"/>
              <a:t>-1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Výsev bobu setého s podsevem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7650" name="Picture 2" descr="http://web2.mendelu.cz/af_222_multitext/picniny/obrazky/bob_podsev_jet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72816"/>
            <a:ext cx="5976664" cy="460701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028384" y="5805264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7308304" y="2636912"/>
            <a:ext cx="163448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Podsev jetele</a:t>
            </a:r>
            <a:endParaRPr lang="cs-CZ" dirty="0"/>
          </a:p>
        </p:txBody>
      </p:sp>
      <p:sp>
        <p:nvSpPr>
          <p:cNvPr id="7" name="Šipka doleva 6"/>
          <p:cNvSpPr/>
          <p:nvPr/>
        </p:nvSpPr>
        <p:spPr>
          <a:xfrm>
            <a:off x="4427984" y="2708920"/>
            <a:ext cx="288032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VýSev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bobu setého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700808"/>
            <a:ext cx="8686800" cy="437931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Výsev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: je co nejdříve na jaře</a:t>
            </a:r>
          </a:p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Výsevek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:činí 420 000–550 000 jedinců/ha, což představuje 230–300 kg/ha</a:t>
            </a:r>
          </a:p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Šířka řádků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: je 8–10 cm.</a:t>
            </a:r>
          </a:p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Hloubka setí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: 1,5–2,5 cm.</a:t>
            </a:r>
          </a:p>
        </p:txBody>
      </p:sp>
      <p:sp>
        <p:nvSpPr>
          <p:cNvPr id="4" name="Obdélník 3"/>
          <p:cNvSpPr/>
          <p:nvPr/>
        </p:nvSpPr>
        <p:spPr>
          <a:xfrm flipV="1">
            <a:off x="2286000" y="4098414"/>
            <a:ext cx="457200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Sklizeň bobu setého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6792"/>
            <a:ext cx="8686800" cy="4523333"/>
          </a:xfrm>
        </p:spPr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Sklizeň na zelené krmení za 60 - 90 dnů 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za 100 - 120 dnů na horkovzdušné úsušky Při sklizni na GPS je optimálním termínem žlutá zralost (sušina drtě 35 - 40 %). Při pěstování ve směskách se sklízí při sušině 20 - 22 %, nechá se zavadnout na 40 - 45 % sušiny a následně se sklízí sběrací řezačkou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Sklize</a:t>
            </a:r>
            <a:r>
              <a:rPr lang="cs-CZ" dirty="0" err="1" smtClean="0"/>
              <a:t>Ň</a:t>
            </a:r>
            <a:r>
              <a:rPr lang="cs-CZ" dirty="0" smtClean="0"/>
              <a:t> </a:t>
            </a:r>
            <a:r>
              <a:rPr lang="cs-CZ" dirty="0" smtClean="0"/>
              <a:t>bobu </a:t>
            </a:r>
            <a:r>
              <a:rPr lang="cs-CZ" dirty="0" smtClean="0"/>
              <a:t>obecného na </a:t>
            </a:r>
            <a:r>
              <a:rPr lang="cs-CZ" dirty="0" err="1" smtClean="0"/>
              <a:t>gps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8674" name="Picture 2" descr="http://web2.mendelu.cz/af_222_multitext/picniny/obrazky/bob_cerne_lus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385874"/>
            <a:ext cx="3744416" cy="5051142"/>
          </a:xfrm>
          <a:prstGeom prst="rect">
            <a:avLst/>
          </a:prstGeom>
          <a:noFill/>
        </p:spPr>
      </p:pic>
      <p:sp>
        <p:nvSpPr>
          <p:cNvPr id="5" name="Šipka doleva 4"/>
          <p:cNvSpPr/>
          <p:nvPr/>
        </p:nvSpPr>
        <p:spPr>
          <a:xfrm>
            <a:off x="3059832" y="4293096"/>
            <a:ext cx="3024336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6372200" y="3861048"/>
            <a:ext cx="2448272" cy="1274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Sklizeň bobu na GPS v době černých lusků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19168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11560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Otázky k opakování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4811365"/>
          </a:xfrm>
        </p:spPr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1. Uveďte hospodářský význam bobu setého.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2. Zařaďte bob obecný do osevního postupu.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3. Určete množství sušiny u bobu obecného.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4. Rozdělte bob podle semene.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5.Uveďte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výsevek u bobu obecného.</a:t>
            </a:r>
          </a:p>
          <a:p>
            <a:pPr>
              <a:buClrTx/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125179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772816"/>
            <a:ext cx="8686800" cy="4307309"/>
          </a:xfrm>
        </p:spPr>
        <p:txBody>
          <a:bodyPr>
            <a:normAutofit fontScale="85000" lnSpcReduction="20000"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TEKSL, Milan. Pěstování rostlin: učebnice pro střední zemědělské školy.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1. Praha: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Credit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1996. 300 s. ISBN 80-901-6457-9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Pokud není uvedeno jinak, jsou použité objekty vlastní originální tvorbou autora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Materiál je určen pro bezplatné používání pro potřeby výuky a vzdělávání na všech typech škol a školských zařízení. Jakékoliv další využití podléhá autorskému zákonu. Veškerá vlastní díla autora (fotografie, videa) lze bezplatně dále používat i šířit při uvedení autorova jména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Kuchtík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F., Procházka, I.,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Teksl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M., Valeš, J.: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Pěstování rostlin II. - Celostátní učebnice pro střední zemědělské školy.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Nakladatelství FEZ, Třebíč, 1995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Obr.1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http://cs.wikipedia.org/wiki/Soubor:Tuinboon_bontbloeiend.jpg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 2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http://web2.mendelu.cz/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af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_222_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multitext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picniny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/sklady.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php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?odkaz=bob.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html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 3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http://web2.mendelu.cz/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af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_222_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multitext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picniny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/sklady.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php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?odkaz=bob.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html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1297</TotalTime>
  <Words>694</Words>
  <Application>Microsoft Office PowerPoint</Application>
  <PresentationFormat>Předvádění na obrazovce (4:3)</PresentationFormat>
  <Paragraphs>94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Snímek 1</vt:lpstr>
      <vt:lpstr>Bob obecný - faba vulgaris</vt:lpstr>
      <vt:lpstr>hospodářský význam</vt:lpstr>
      <vt:lpstr>Biologická charakteristika</vt:lpstr>
      <vt:lpstr>Biologická charakteristika</vt:lpstr>
      <vt:lpstr>Biologická charakteristika</vt:lpstr>
      <vt:lpstr>Plod bobu setého - lusk</vt:lpstr>
      <vt:lpstr>Nároky na prostředí</vt:lpstr>
      <vt:lpstr>Příprava půdy pro bob setý</vt:lpstr>
      <vt:lpstr>Výsev bobu setého s podsevem</vt:lpstr>
      <vt:lpstr>VýSev bobu setého</vt:lpstr>
      <vt:lpstr>Sklizeň bobu setého</vt:lpstr>
      <vt:lpstr>SklizeŇ bobu obecného na gps</vt:lpstr>
      <vt:lpstr>Otázky k opakování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OSEVNÍ POSTUPY</dc:title>
  <dc:creator>Acer</dc:creator>
  <cp:lastModifiedBy>Dum</cp:lastModifiedBy>
  <cp:revision>201</cp:revision>
  <dcterms:created xsi:type="dcterms:W3CDTF">2012-12-12T20:19:37Z</dcterms:created>
  <dcterms:modified xsi:type="dcterms:W3CDTF">2014-04-01T17:43:18Z</dcterms:modified>
</cp:coreProperties>
</file>