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63" r:id="rId2"/>
    <p:sldId id="274" r:id="rId3"/>
    <p:sldId id="266" r:id="rId4"/>
    <p:sldId id="267" r:id="rId5"/>
    <p:sldId id="276" r:id="rId6"/>
    <p:sldId id="277" r:id="rId7"/>
    <p:sldId id="269" r:id="rId8"/>
    <p:sldId id="270" r:id="rId9"/>
    <p:sldId id="271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07" autoAdjust="0"/>
  </p:normalViewPr>
  <p:slideViewPr>
    <p:cSldViewPr>
      <p:cViewPr>
        <p:scale>
          <a:sx n="80" d="100"/>
          <a:sy n="80" d="100"/>
        </p:scale>
        <p:origin x="-924" y="-5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5EB241-581C-4BEB-8CEA-9F8AB8D0297E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C4DBE7-537D-42BB-908C-8F909C0E9D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24101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FFCAE47-E4B6-47D6-B7E0-FE4EEE1D9042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F9730BB-1E0C-4FAA-AFBD-8420E9C6D7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4/4d/Sinapis_alba_3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2/29/Sinapis_alba_1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f/fa/Sinapis_alba_003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a/a0/Sinapis_alba_graines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d/da/Senf-1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inapis_alba_1.JPG" TargetMode="External"/><Relationship Id="rId2" Type="http://schemas.openxmlformats.org/officeDocument/2006/relationships/hyperlink" Target="http://commons.wikimedia.org/wiki/File:Sinapis_alba_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enf-1.jpg" TargetMode="External"/><Relationship Id="rId5" Type="http://schemas.openxmlformats.org/officeDocument/2006/relationships/hyperlink" Target="http://commons.wikimedia.org/wiki/File:Sinapis_alba_003.JPG" TargetMode="External"/><Relationship Id="rId4" Type="http://schemas.openxmlformats.org/officeDocument/2006/relationships/hyperlink" Target="http://commons.wikimedia.org/wiki/File:Sinapis_alba_grain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68364866"/>
              </p:ext>
            </p:extLst>
          </p:nvPr>
        </p:nvGraphicFramePr>
        <p:xfrm>
          <a:off x="1115616" y="1916832"/>
          <a:ext cx="6697662" cy="4637208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1278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Hořčice bílá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Ing. Jitka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Krobová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Pěstování rostlin pro 2. a 3.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Třetí ročník </a:t>
                      </a:r>
                      <a:r>
                        <a:rPr kumimoji="0" lang="cs-CZ" sz="14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agropodnikání</a:t>
                      </a:r>
                      <a:endParaRPr kumimoji="0" lang="cs-CZ" sz="14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+mn-ea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28.5.2013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Žáci se seznámí s další olejninou – hořčicí bílou jejím hospodářským významem, technologií pěstování a výnosem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+mn-ea"/>
                          <a:cs typeface="Times New Roman" pitchFamily="18" charset="0"/>
                        </a:rPr>
                        <a:t>Výukový materiál je ve formě prezentace a žáci se budou s technologií pěstování hořčice bílé, jejím významem v potravinářském průmyslu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Hořčice bílá – </a:t>
            </a:r>
            <a:r>
              <a:rPr lang="cs-CZ" sz="4800" b="1" dirty="0" err="1" smtClean="0"/>
              <a:t>sinapis</a:t>
            </a:r>
            <a:r>
              <a:rPr lang="cs-CZ" sz="4800" b="1" dirty="0" smtClean="0"/>
              <a:t> alba</a:t>
            </a:r>
            <a:endParaRPr lang="cs-CZ" sz="4800" b="1" dirty="0"/>
          </a:p>
        </p:txBody>
      </p:sp>
      <p:pic>
        <p:nvPicPr>
          <p:cNvPr id="1026" name="Picture 2" descr="File:Sinapis alba 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556792"/>
            <a:ext cx="3447642" cy="47693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660232" y="537321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hospodářský význam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Semena se využívají v konzervárenském průmyslu a na výrobu konzumní hořčice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None/>
            </a:pPr>
            <a:r>
              <a:rPr lang="cs-CZ" b="1" dirty="0" smtClean="0"/>
              <a:t>   a při sterilování zeleniny (žluté semeno- hořčice plnotučná, černé semeno – kremžská hořčice)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Olej ze semen se používá ve farmaceutickém průmyslu a pro výrobu mýdel</a:t>
            </a:r>
          </a:p>
          <a:p>
            <a:pPr>
              <a:lnSpc>
                <a:spcPct val="9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Zelené hnojení</a:t>
            </a:r>
            <a:endParaRPr lang="cs-CZ" sz="2800" b="1" dirty="0" smtClean="0"/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Ke krmným účelům hospodářských zvířat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8812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Biologická charakteristika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84784"/>
            <a:ext cx="8686800" cy="4595341"/>
          </a:xfrm>
        </p:spPr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Cizosprašná hmyzosnubná rostlina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Kořen: </a:t>
            </a:r>
            <a:r>
              <a:rPr lang="cs-CZ" b="1" dirty="0" smtClean="0"/>
              <a:t>tenký, kulový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Stonek</a:t>
            </a:r>
            <a:r>
              <a:rPr lang="cs-CZ" b="1" dirty="0" smtClean="0"/>
              <a:t>: dutý, vzpřímený a bohatě větvený, vysoký 0,4–1 m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Listy</a:t>
            </a:r>
            <a:r>
              <a:rPr lang="cs-CZ" b="1" dirty="0" smtClean="0"/>
              <a:t>: lyrovité a hluboce vykrajované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Květy</a:t>
            </a:r>
            <a:r>
              <a:rPr lang="cs-CZ" b="1" dirty="0" smtClean="0"/>
              <a:t>: jsou žluté, uspořádané v hroznech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u="sng" dirty="0" smtClean="0"/>
              <a:t>Plod</a:t>
            </a:r>
            <a:r>
              <a:rPr lang="cs-CZ" b="1" dirty="0" smtClean="0"/>
              <a:t>: krátká, rovná a štětinatá šešule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   (pozor u řepky olejky je šešule lysá)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Šešule obsahuje 5–7 žlutých semen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Hmotnost tisíce semen je 6–7 g</a:t>
            </a:r>
          </a:p>
          <a:p>
            <a:pPr>
              <a:lnSpc>
                <a:spcPct val="80000"/>
              </a:lnSpc>
              <a:spcBef>
                <a:spcPct val="10000"/>
              </a:spcBef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Semena obsahují kolem 30 % oleje</a:t>
            </a:r>
            <a:endParaRPr lang="cs-CZ" dirty="0" smtClean="0"/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18470" y="604303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31922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Hořčice bílá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88224" y="573325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25602" name="Picture 2" descr="File:Sinapis alba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1556792"/>
            <a:ext cx="3600400" cy="4800533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7092280" y="1916832"/>
            <a:ext cx="136815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Květ v hroznu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5796136" y="2132856"/>
            <a:ext cx="978408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5076056" y="5157192"/>
            <a:ext cx="1944216" cy="484632"/>
          </a:xfrm>
          <a:prstGeom prst="leftArrow">
            <a:avLst>
              <a:gd name="adj1" fmla="val 50000"/>
              <a:gd name="adj2" fmla="val 843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7164288" y="4941168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Hluboce vykrajovaný list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7782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27650" name="Picture 2" descr="File:Sinapis alba 00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1628800"/>
            <a:ext cx="3312368" cy="4418951"/>
          </a:xfrm>
          <a:prstGeom prst="rect">
            <a:avLst/>
          </a:prstGeom>
          <a:noFill/>
        </p:spPr>
      </p:pic>
      <p:sp>
        <p:nvSpPr>
          <p:cNvPr id="5" name="Šipka doleva 4"/>
          <p:cNvSpPr/>
          <p:nvPr/>
        </p:nvSpPr>
        <p:spPr>
          <a:xfrm>
            <a:off x="3923928" y="2564904"/>
            <a:ext cx="2016224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588224" y="2348880"/>
            <a:ext cx="172819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Obrvené šešule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530120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Semeno hořčice bílé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100392" y="6309320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pic>
        <p:nvPicPr>
          <p:cNvPr id="7170" name="Picture 2" descr="File:Sinapis alba graine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556792"/>
            <a:ext cx="6952393" cy="479715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9393016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Nároky hořčice bílé na prostředí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Hořčici pěstujeme v řepařské a nižší bramborářské oblasti s hlinitou až hlinitopísčitou půdou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Nejvhodnějšími předplodinami jsou cukrovka a brambory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Vhodné jsou i obilniny (přerušovač obilnin)</a:t>
            </a:r>
          </a:p>
          <a:p>
            <a:pPr>
              <a:lnSpc>
                <a:spcPct val="9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b="1" dirty="0" smtClean="0"/>
              <a:t>Hořčici nezařazujeme po řepce (zaplevelení z </a:t>
            </a:r>
            <a:r>
              <a:rPr lang="cs-CZ" b="1" dirty="0" err="1" smtClean="0"/>
              <a:t>výdrolu</a:t>
            </a:r>
            <a:r>
              <a:rPr lang="cs-CZ" b="1" dirty="0" smtClean="0"/>
              <a:t> semen)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48394" y="61075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44858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/>
              <a:t>Výsev semen hořčice bílé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dirty="0" smtClean="0"/>
              <a:t>Výnos ovlivňuje termín setí, což je do 20. dubna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dirty="0" smtClean="0"/>
              <a:t>Pozdější setí znamená menší výnos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dirty="0" smtClean="0"/>
              <a:t>Vzdálenost řádků činí 12,5 cm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u="sng" dirty="0" smtClean="0"/>
              <a:t>Výsevek : </a:t>
            </a:r>
            <a:r>
              <a:rPr lang="cs-CZ" sz="2800" b="1" dirty="0" smtClean="0"/>
              <a:t>se pohybuje kolem 8–10 kg/ha</a:t>
            </a:r>
          </a:p>
          <a:p>
            <a:pPr>
              <a:lnSpc>
                <a:spcPct val="80000"/>
              </a:lnSpc>
              <a:buClr>
                <a:schemeClr val="tx2"/>
              </a:buClr>
              <a:buSzTx/>
              <a:buFont typeface="Wingdings" pitchFamily="2" charset="2"/>
              <a:buChar char="Ø"/>
            </a:pPr>
            <a:r>
              <a:rPr lang="cs-CZ" sz="2800" b="1" u="sng" dirty="0" smtClean="0"/>
              <a:t>Hloubka setí: </a:t>
            </a:r>
            <a:r>
              <a:rPr lang="cs-CZ" sz="2800" b="1" dirty="0" smtClean="0"/>
              <a:t> je 3 cm</a:t>
            </a:r>
          </a:p>
          <a:p>
            <a:pPr marL="2286000" lvl="5" indent="0" algn="r">
              <a:buNone/>
            </a:pPr>
            <a:endParaRPr lang="cs-CZ" sz="3200" dirty="0"/>
          </a:p>
        </p:txBody>
      </p:sp>
      <p:pic>
        <p:nvPicPr>
          <p:cNvPr id="5122" name="Picture 2" descr="Soubor:Senf-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3573016"/>
            <a:ext cx="3744416" cy="280363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635896" y="58052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13571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6000" b="1" dirty="0" smtClean="0"/>
              <a:t>Otázky k opakování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28800"/>
            <a:ext cx="8686800" cy="4451325"/>
          </a:xfrm>
        </p:spPr>
        <p:txBody>
          <a:bodyPr>
            <a:normAutofit lnSpcReduction="10000"/>
          </a:bodyPr>
          <a:lstStyle/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1. Charakterizujte význam hořčice bílé.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2. Srovnejte hlavní biologické rozdíly mezi hořčicí bílou a řepkou olejkou.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4. Zařaďte hořčici bílou mezi širokořádkovou, nebo úzkořádkovou plodinu.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5. </a:t>
            </a:r>
            <a:r>
              <a:rPr lang="cs-CZ" b="1" smtClean="0"/>
              <a:t>Uveďte, </a:t>
            </a:r>
            <a:r>
              <a:rPr lang="cs-CZ" b="1" dirty="0" smtClean="0"/>
              <a:t>co je plodem hořčice bílé.</a:t>
            </a:r>
          </a:p>
          <a:p>
            <a:pPr>
              <a:buClrTx/>
              <a:buFont typeface="Wingdings" pitchFamily="2" charset="2"/>
              <a:buChar char="Ø"/>
            </a:pPr>
            <a:r>
              <a:rPr lang="cs-CZ" b="1" dirty="0" smtClean="0"/>
              <a:t>6. Uveďte termín výsevu u hořčice obecné.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21125179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POUŽITÉ ZDROJE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TEKSL, Milan. Pěstování rostlin: učebnice pro střední zemědělské školy.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. 1. Praha: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Credit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1996. 300 s. ISBN 80-901-6457-9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Pokud není uvedeno jinak, jsou použité objekty vlastní originální tvorbou autora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Materiál je určen pro bezplatné používání pro potřeby výuky a vzdělávání na všech typech škol a školských zařízení. Jakékoliv další využití podléhá autorskému zákonu. Veškerá vlastní díla autora (fotografie, videa) lze bezplatně dále používat i šířit při uvedení autorova jména 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Kuchtík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F., Procházka, I., </a:t>
            </a:r>
            <a:r>
              <a:rPr lang="cs-CZ" sz="2200" b="1" dirty="0" err="1" smtClean="0">
                <a:latin typeface="Times New Roman" pitchFamily="18" charset="0"/>
                <a:cs typeface="Times New Roman" pitchFamily="18" charset="0"/>
              </a:rPr>
              <a:t>Teksl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, M., Valeš, J.: </a:t>
            </a:r>
            <a:r>
              <a:rPr lang="cs-CZ" sz="2200" b="1" i="1" dirty="0" smtClean="0">
                <a:latin typeface="Times New Roman" pitchFamily="18" charset="0"/>
                <a:cs typeface="Times New Roman" pitchFamily="18" charset="0"/>
              </a:rPr>
              <a:t>Pěstování rostlin II. - Celostátní učebnice pro střední zemědělské školy.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Nakladatelství FEZ, Třebíč, 1995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Obr.1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http://commons.wikimedia.org/wiki/File:Sinapis_alba_3.JPG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2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http://commons.wikimedia.org/wiki/File:Sinapis_alba_1.JPG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 Obr. 3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http://commons.wikimedia.org/wiki/File:Sinapis_alba_graines.JPG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4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http://commons.wikimedia.org/wiki/File:Sinapis_alba_003.JPG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Obr. 5</a:t>
            </a:r>
          </a:p>
          <a:p>
            <a:pPr>
              <a:buClrTx/>
              <a:buFont typeface="Wingdings" panose="05000000000000000000" pitchFamily="2" charset="2"/>
              <a:buChar char="Ø"/>
            </a:pPr>
            <a:r>
              <a:rPr lang="cs-CZ" sz="2200" b="1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http://cs.wikipedia.org/wiki/Soubor:Senf-1.jpg</a:t>
            </a:r>
            <a:endParaRPr lang="cs-CZ" sz="22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Font typeface="Wingdings" panose="05000000000000000000" pitchFamily="2" charset="2"/>
              <a:buChar char="Ø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ClrTx/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1112</TotalTime>
  <Words>517</Words>
  <Application>Microsoft Office PowerPoint</Application>
  <PresentationFormat>Předvádění na obrazovce (4:3)</PresentationFormat>
  <Paragraphs>86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Hořčice bílá – sinapis alba</vt:lpstr>
      <vt:lpstr>hospodářský význam</vt:lpstr>
      <vt:lpstr>Biologická charakteristika</vt:lpstr>
      <vt:lpstr>Hořčice bílá</vt:lpstr>
      <vt:lpstr>Snímek 6</vt:lpstr>
      <vt:lpstr>Semeno hořčice bílé</vt:lpstr>
      <vt:lpstr>Nároky hořčice bílé na prostředí</vt:lpstr>
      <vt:lpstr>Výsev semen hořčice bílé</vt:lpstr>
      <vt:lpstr>Otázky k opakování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OSEVNÍ POSTUPY</dc:title>
  <dc:creator>Acer</dc:creator>
  <cp:lastModifiedBy>Dum</cp:lastModifiedBy>
  <cp:revision>173</cp:revision>
  <dcterms:created xsi:type="dcterms:W3CDTF">2012-12-12T20:19:37Z</dcterms:created>
  <dcterms:modified xsi:type="dcterms:W3CDTF">2014-04-01T17:53:17Z</dcterms:modified>
</cp:coreProperties>
</file>