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66" r:id="rId4"/>
    <p:sldId id="258" r:id="rId5"/>
    <p:sldId id="260" r:id="rId6"/>
    <p:sldId id="259" r:id="rId7"/>
    <p:sldId id="261" r:id="rId8"/>
    <p:sldId id="265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80B13DB-848E-41CF-BB47-34426C1F1EB2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5CC539C-7C6A-47DA-B150-89B4A273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818704178"/>
              </p:ext>
            </p:extLst>
          </p:nvPr>
        </p:nvGraphicFramePr>
        <p:xfrm>
          <a:off x="-180975" y="-100013"/>
          <a:ext cx="9324975" cy="6992938"/>
        </p:xfrm>
        <a:graphic>
          <a:graphicData uri="http://schemas.openxmlformats.org/presentationml/2006/ole">
            <p:oleObj spid="_x0000_s1035" name="Prezentace" r:id="rId3" imgW="3107466" imgH="2328588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22675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412776"/>
            <a:ext cx="5723468" cy="2210249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OCHRANA ČLOVĚKA ZA MIMOŘÁDNÝCH UDÁLOSTÍ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MIMOŘÁDNÁ UDÁLOST</a:t>
            </a:r>
          </a:p>
          <a:p>
            <a:r>
              <a:rPr lang="cs-CZ" dirty="0" smtClean="0"/>
              <a:t>DRUHY MIMOŘÁDNÝCH UDÁLOSTÍ</a:t>
            </a:r>
          </a:p>
          <a:p>
            <a:r>
              <a:rPr lang="cs-CZ" dirty="0" smtClean="0"/>
              <a:t>VŠEOBECNÉ ZÁSADY CHOVÁNÍ</a:t>
            </a:r>
          </a:p>
          <a:p>
            <a:r>
              <a:rPr lang="cs-CZ" dirty="0" smtClean="0"/>
              <a:t>LINKY TÍSŇOVÉHO VOLÁNÍ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187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274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0" y="3284984"/>
            <a:ext cx="5712179" cy="197563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OBJASNIT ŽÁKŮM, CO JE MIMOŘÁDNÁ UDÁLOST, VYSVĚTLIT RŮZNÉ DRUHY TĚCHTO UDÁLOSTÍ, JAK SE V TĚCHTO UDÁLOSTECH CHOVAT, OBJASNIT INTEGROVANÝ ZÁCHRANNÝ SYSTÉM A ZPŮSOB VOLÁNÍ NA TÍSŇOVÉ LINKY</a:t>
            </a:r>
          </a:p>
          <a:p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020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MIMOŘÁDNÁ UDÁLOST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je mimořádná událost?</a:t>
            </a:r>
          </a:p>
          <a:p>
            <a:r>
              <a:rPr lang="cs-CZ" dirty="0" smtClean="0"/>
              <a:t>= událost, která není v životě běžná ani očekávaná</a:t>
            </a:r>
          </a:p>
          <a:p>
            <a:r>
              <a:rPr lang="cs-CZ" dirty="0" smtClean="0"/>
              <a:t>= událost, která ohrožuje život, zdraví, majetek nebo životní prostředí</a:t>
            </a:r>
          </a:p>
          <a:p>
            <a:r>
              <a:rPr lang="cs-CZ" dirty="0" smtClean="0"/>
              <a:t>= událost, která je vyvolaná škodlivým působením přírodních sil nebo činností člověka</a:t>
            </a:r>
          </a:p>
          <a:p>
            <a:r>
              <a:rPr lang="cs-CZ" dirty="0" smtClean="0"/>
              <a:t>= událost, která může při nepřipravenosti obyvatel způsobit paniku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9826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DRUHY MIMOŘÁDNÝCH UDÁLOSTÍ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2132856"/>
            <a:ext cx="2939521" cy="82020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ŽIVELNÉ POHROMY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ČLOVĚK JE NEOVLIVNÍ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88024" y="2132856"/>
            <a:ext cx="2944368" cy="8229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UDÁLOSTI ZPŮSOBENÉ ČLOVĚKEM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Povodeň</a:t>
            </a:r>
          </a:p>
          <a:p>
            <a:r>
              <a:rPr lang="cs-CZ" dirty="0" smtClean="0"/>
              <a:t>Zemětřesení</a:t>
            </a:r>
          </a:p>
          <a:p>
            <a:r>
              <a:rPr lang="cs-CZ" dirty="0" smtClean="0"/>
              <a:t>Velký požár</a:t>
            </a:r>
          </a:p>
          <a:p>
            <a:r>
              <a:rPr lang="cs-CZ" dirty="0" smtClean="0"/>
              <a:t>Velký sesuv půdy</a:t>
            </a:r>
          </a:p>
          <a:p>
            <a:r>
              <a:rPr lang="cs-CZ" dirty="0" smtClean="0"/>
              <a:t>Tornádo, orkán</a:t>
            </a:r>
          </a:p>
          <a:p>
            <a:r>
              <a:rPr lang="cs-CZ" dirty="0" smtClean="0"/>
              <a:t>Sopečný výbuch, tsunami</a:t>
            </a:r>
          </a:p>
          <a:p>
            <a:r>
              <a:rPr lang="cs-CZ" dirty="0" smtClean="0"/>
              <a:t>Extrémní chlad nebo teplo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NEÚMYSLNÉ</a:t>
            </a:r>
            <a:r>
              <a:rPr lang="cs-CZ" dirty="0" smtClean="0"/>
              <a:t> = havárie v chemickém provozu, ropná havárie, radiační havárie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ÚMYSLNÉ</a:t>
            </a:r>
            <a:r>
              <a:rPr lang="cs-CZ" dirty="0" smtClean="0"/>
              <a:t> = teroristický čin, nebezpečná zásilka, oznámení o uložení bomby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4097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VŠEOBECNÉ ZÁSADY CHOVÁNÍ PŘI MIMOŘÁDNÝCH UDÁLOSTECH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Zavolej na tísňovou linku  - netelefonuj zbytečně!</a:t>
            </a:r>
          </a:p>
          <a:p>
            <a:r>
              <a:rPr lang="cs-CZ" dirty="0" smtClean="0"/>
              <a:t>Nepodceňuj houkání sirén</a:t>
            </a:r>
          </a:p>
          <a:p>
            <a:r>
              <a:rPr lang="cs-CZ" dirty="0" smtClean="0"/>
              <a:t>Nerozšiřuj poplašnou a neověřenou zprávu</a:t>
            </a:r>
          </a:p>
          <a:p>
            <a:r>
              <a:rPr lang="cs-CZ" dirty="0" smtClean="0"/>
              <a:t>Sledujte vysílání rozhlasu a televize</a:t>
            </a:r>
          </a:p>
          <a:p>
            <a:r>
              <a:rPr lang="cs-CZ" dirty="0" smtClean="0"/>
              <a:t>Varujte ostatní ohrožené osoby - sousedy</a:t>
            </a:r>
          </a:p>
          <a:p>
            <a:r>
              <a:rPr lang="cs-CZ" dirty="0" smtClean="0"/>
              <a:t>Chraňte sebe a další osoby – zejména děti, staré a nemocné osoby</a:t>
            </a:r>
          </a:p>
          <a:p>
            <a:r>
              <a:rPr lang="cs-CZ" dirty="0" smtClean="0"/>
              <a:t>Zachovej klid a jednej s rozvahou</a:t>
            </a:r>
          </a:p>
          <a:p>
            <a:r>
              <a:rPr lang="cs-CZ" dirty="0" smtClean="0"/>
              <a:t>Uposlechněte pokynů pracovníků záchranných složek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1376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LINKY TÍSŇOVÉHO 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Hasičský záchranný sbor ČR                </a:t>
            </a:r>
            <a:r>
              <a:rPr lang="cs-CZ" dirty="0" smtClean="0">
                <a:solidFill>
                  <a:srgbClr val="FF0000"/>
                </a:solidFill>
              </a:rPr>
              <a:t>150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Zdravotnická záchranná služba            </a:t>
            </a:r>
            <a:r>
              <a:rPr lang="cs-CZ" dirty="0" smtClean="0">
                <a:solidFill>
                  <a:srgbClr val="FF0000"/>
                </a:solidFill>
              </a:rPr>
              <a:t>155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Policie ČR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158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Městská policie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156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         MEZINÁRODNÍ  </a:t>
            </a:r>
            <a:r>
              <a:rPr lang="cs-CZ" dirty="0" smtClean="0">
                <a:solidFill>
                  <a:srgbClr val="FF0000"/>
                </a:solidFill>
              </a:rPr>
              <a:t>112</a:t>
            </a:r>
          </a:p>
          <a:p>
            <a:pPr marL="0" indent="0">
              <a:buNone/>
            </a:pPr>
            <a:r>
              <a:rPr lang="cs-CZ" dirty="0"/>
              <a:t>Koordinovaný ( propojený) </a:t>
            </a:r>
            <a:r>
              <a:rPr lang="cs-CZ" dirty="0" smtClean="0"/>
              <a:t>postup složek </a:t>
            </a:r>
            <a:r>
              <a:rPr lang="cs-CZ" dirty="0" smtClean="0">
                <a:solidFill>
                  <a:srgbClr val="FF0000"/>
                </a:solidFill>
              </a:rPr>
              <a:t>INTEGROVANÉHO ZÁCHRANNÉHO SYSTÉMU </a:t>
            </a:r>
            <a:r>
              <a:rPr lang="cs-CZ" dirty="0" smtClean="0"/>
              <a:t>při </a:t>
            </a:r>
            <a:r>
              <a:rPr lang="cs-CZ" dirty="0"/>
              <a:t>přípravě na mimořádnou událost a při provádění záchranných a likvidačních </a:t>
            </a:r>
            <a:r>
              <a:rPr lang="cs-CZ" dirty="0" smtClean="0"/>
              <a:t>prací je velmi důležitý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07975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avratilovaH\AppData\Local\Microsoft\Windows\Temporary Internet Files\Content.IE5\K0O7W0UI\MP900227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7301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avratilovaH\AppData\Local\Microsoft\Windows\Temporary Internet Files\Content.IE5\K0O7W0UI\MP900227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7301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avratilovaH\AppData\Local\Microsoft\Windows\Temporary Internet Files\Content.IE5\S7687CZ2\MP9004027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9324" y="76470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avratilovaH\AppData\Local\Microsoft\Windows\Temporary Internet Files\Content.IE5\DE4CGPLA\MP900407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6470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avratilovaH\AppData\Local\Microsoft\Windows\Temporary Internet Files\Content.IE5\K0O7W0UI\MC9003008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3595" y="1651407"/>
            <a:ext cx="1826057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NavratilovaH\AppData\Local\Microsoft\Windows\Temporary Internet Files\Content.IE5\AM1I8PN9\MC9003041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9390" y="4437112"/>
            <a:ext cx="1584040" cy="83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NavratilovaH\AppData\Local\Microsoft\Windows\Temporary Internet Files\Content.IE5\S7687CZ2\MC9002300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1447" y="3968945"/>
            <a:ext cx="976579" cy="17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597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KDY VOLAT TÍSŇOVÉ LINKY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KDY VOLAT HASIČE? 150</a:t>
            </a:r>
          </a:p>
          <a:p>
            <a:pPr marL="0" indent="0">
              <a:buNone/>
            </a:pPr>
            <a:r>
              <a:rPr lang="cs-CZ" dirty="0" smtClean="0"/>
              <a:t>Při požárech, živelných pohromách, haváriích </a:t>
            </a:r>
            <a:r>
              <a:rPr lang="cs-CZ" dirty="0"/>
              <a:t>a různých </a:t>
            </a:r>
            <a:r>
              <a:rPr lang="cs-CZ" dirty="0" smtClean="0"/>
              <a:t>nehodách. Všude tam,  kde je potřeba provádět záchranné a likvidační práce.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KDY VOLAT ZÁCHRANNOU SLUŽBU?  155</a:t>
            </a:r>
          </a:p>
          <a:p>
            <a:pPr marL="0" indent="0">
              <a:buNone/>
            </a:pPr>
            <a:r>
              <a:rPr lang="cs-CZ" dirty="0" smtClean="0"/>
              <a:t>Kdy je přímo ohroženo zdraví či dokonce </a:t>
            </a:r>
            <a:r>
              <a:rPr lang="cs-CZ" dirty="0" smtClean="0"/>
              <a:t>život (poruchy </a:t>
            </a:r>
            <a:r>
              <a:rPr lang="cs-CZ" dirty="0" smtClean="0"/>
              <a:t>vědomí či dýchání, bezvědomí, vážný úraz, otrava…)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KDY VOLAT POLICII?  158</a:t>
            </a:r>
          </a:p>
          <a:p>
            <a:pPr marL="0" indent="0">
              <a:buNone/>
            </a:pPr>
            <a:r>
              <a:rPr lang="cs-CZ" dirty="0" smtClean="0"/>
              <a:t>Když jste obětí nebo svědky trestného činu, když je ohrožena bezpečnost osob nebo jejich majetku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!!! ZNEUŽITÍ TĚCHTO LINEK JE TRESTNÉ !!!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6920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VOLAT NA TÍSŇOVOU LINKU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BUĎTE </a:t>
            </a:r>
            <a:r>
              <a:rPr lang="cs-CZ" dirty="0" smtClean="0">
                <a:solidFill>
                  <a:srgbClr val="FF0000"/>
                </a:solidFill>
              </a:rPr>
              <a:t>STRUČNÍ, </a:t>
            </a:r>
            <a:r>
              <a:rPr lang="cs-CZ" dirty="0" smtClean="0">
                <a:solidFill>
                  <a:srgbClr val="FF0000"/>
                </a:solidFill>
              </a:rPr>
              <a:t>ALE VĚCNÍ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INFORMACE BY MĚLY OBSAHOVAT TYTO INFORMACE:</a:t>
            </a:r>
          </a:p>
          <a:p>
            <a:r>
              <a:rPr lang="cs-CZ" dirty="0" smtClean="0"/>
              <a:t>Co, kdy a kde se stalo</a:t>
            </a:r>
          </a:p>
          <a:p>
            <a:r>
              <a:rPr lang="cs-CZ" dirty="0" smtClean="0"/>
              <a:t>Počet postižených, případná zranění</a:t>
            </a:r>
          </a:p>
          <a:p>
            <a:r>
              <a:rPr lang="cs-CZ" dirty="0" smtClean="0"/>
              <a:t>Jméno a číslo telefonu volajícího</a:t>
            </a:r>
          </a:p>
          <a:p>
            <a:r>
              <a:rPr lang="cs-CZ" dirty="0" smtClean="0"/>
              <a:t>Později odpovíte na dotazy operátora tísňové linky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PO UKONČENÍ HOVORU MŮŽE BÝT USKUTEČNĚN ZPĚTNÝ HOVOR</a:t>
            </a:r>
            <a:endParaRPr lang="cs-CZ" dirty="0"/>
          </a:p>
        </p:txBody>
      </p:sp>
      <p:pic>
        <p:nvPicPr>
          <p:cNvPr id="5122" name="Picture 2" descr="C:\Users\NavratilovaH\AppData\Local\Microsoft\Windows\Temporary Internet Files\Content.IE5\K0O7W0UI\MP900289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92896"/>
            <a:ext cx="2903402" cy="19404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0360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ÚKOLY PRO SAMOSTATNOU PRÁCI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SKUPINOVÁ PRÁCE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5 různých mimořádných událostí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Určete, na kterou tísňovou linku budete při těchto mimořádných událostech volat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Nacvičte postup volání na tísňové linky</a:t>
            </a:r>
          </a:p>
          <a:p>
            <a:pPr marL="457200" indent="-457200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NavratilovaH\AppData\Local\Microsoft\Windows\Temporary Internet Files\Content.IE5\DE4CGPLA\MC900424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0200" y="4581128"/>
            <a:ext cx="863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1133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375801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</a:t>
            </a:r>
            <a:r>
              <a:rPr lang="cs-CZ" dirty="0" smtClean="0"/>
              <a:t>, o. s</a:t>
            </a:r>
            <a:r>
              <a:rPr lang="cs-CZ" dirty="0"/>
              <a:t>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6864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197</TotalTime>
  <Words>530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Špendlík</vt:lpstr>
      <vt:lpstr>Prezentace</vt:lpstr>
      <vt:lpstr>Snímek 1</vt:lpstr>
      <vt:lpstr>OCHRANA ČLOVĚKA ZA MIMOŘÁDNÝCH UDÁLOSTÍ I</vt:lpstr>
      <vt:lpstr>ANOTACE</vt:lpstr>
      <vt:lpstr>MIMOŘÁDNÁ UDÁLOST</vt:lpstr>
      <vt:lpstr>DRUHY MIMOŘÁDNÝCH UDÁLOSTÍ</vt:lpstr>
      <vt:lpstr>VŠEOBECNÉ ZÁSADY CHOVÁNÍ PŘI MIMOŘÁDNÝCH UDÁLOSTECH</vt:lpstr>
      <vt:lpstr>LINKY TÍSŇOVÉHO VOLÁNÍ</vt:lpstr>
      <vt:lpstr>Snímek 8</vt:lpstr>
      <vt:lpstr>KDY VOLAT TÍSŇOVÉ LINKY</vt:lpstr>
      <vt:lpstr>JAK VOLAT NA TÍSŇOVOU LINKU</vt:lpstr>
      <vt:lpstr>ÚKOLY PRO SAMOSTATNOU PRÁCI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24</cp:revision>
  <dcterms:created xsi:type="dcterms:W3CDTF">2013-10-03T16:15:32Z</dcterms:created>
  <dcterms:modified xsi:type="dcterms:W3CDTF">2014-04-02T10:38:19Z</dcterms:modified>
</cp:coreProperties>
</file>