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5B285D-C87A-48FF-9D3B-77F92CE49CF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889D3A-7C96-453F-B681-3D7E080CA9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228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889D3A-7C96-453F-B681-3D7E080CA99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78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BEE71-67AB-4BAA-BB59-DF08E1930A94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1B5AC-05FB-4467-8B58-90AD63859B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wmf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95697511"/>
              </p:ext>
            </p:extLst>
          </p:nvPr>
        </p:nvGraphicFramePr>
        <p:xfrm>
          <a:off x="0" y="-991"/>
          <a:ext cx="9144000" cy="6857205"/>
        </p:xfrm>
        <a:graphic>
          <a:graphicData uri="http://schemas.openxmlformats.org/presentationml/2006/ole">
            <p:oleObj spid="_x0000_s1033" name="Prezentace" r:id="rId3" imgW="4067706" imgH="3051179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687091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268761"/>
            <a:ext cx="7117180" cy="201622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DOPRAVNÍ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356992"/>
            <a:ext cx="7117180" cy="22818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CHODEC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JAK SE CHOVAT NA CHODNÍKU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PŘECHÁZÍME PO PŘECHODU I BEZ NĚJ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DOPRAVNÍ ZNAČKY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7254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71600" y="1196752"/>
            <a:ext cx="711718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09442" y="2996952"/>
            <a:ext cx="7117180" cy="26418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SEZNÁMIT ŽÁKY, KDO JE CHODEC. POPSAT, JAK SE </a:t>
            </a:r>
            <a:r>
              <a:rPr lang="cs-CZ" smtClean="0">
                <a:solidFill>
                  <a:schemeClr val="bg1"/>
                </a:solidFill>
              </a:rPr>
              <a:t>BEZPEČNĚ CHOVAT </a:t>
            </a:r>
            <a:r>
              <a:rPr lang="cs-CZ" dirty="0" smtClean="0">
                <a:solidFill>
                  <a:schemeClr val="bg1"/>
                </a:solidFill>
              </a:rPr>
              <a:t>NA CHODNÍKU, JAK SPRÁVNĚ PŘECHÁZET SILNICI PO PŘECHODU I MIMO NĚJ. SEZNÁMIT SE S PŘÍSLUŠNÝMI DOPRAVNÍMI ZNAČKAMI.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VÝUKOVÝ MATERIÁL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515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KDO JE CHODEC? </a:t>
            </a:r>
          </a:p>
          <a:p>
            <a:r>
              <a:rPr lang="cs-CZ" dirty="0" smtClean="0"/>
              <a:t>Člověk , který se pohybuje na chodníku.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MŮŽEŠ SE PO CHODNÍKU POHYBOVAT I NA KOLOBĚŽCE ČI BRUSLÍCH?</a:t>
            </a:r>
          </a:p>
          <a:p>
            <a:r>
              <a:rPr lang="cs-CZ" dirty="0" smtClean="0"/>
              <a:t>Můžeš, ale musíš dodržovat určitá pravidla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KDO JEŠTĚ MŮŽE BÝT DÁL CHODCEM?</a:t>
            </a:r>
          </a:p>
          <a:p>
            <a:r>
              <a:rPr lang="cs-CZ" dirty="0" smtClean="0"/>
              <a:t>Může to být i dítě na </a:t>
            </a:r>
            <a:r>
              <a:rPr lang="cs-CZ" dirty="0" smtClean="0"/>
              <a:t>kole (</a:t>
            </a:r>
            <a:r>
              <a:rPr lang="cs-CZ" dirty="0" smtClean="0"/>
              <a:t>do deseti let), na skateboardu, člověk, který vede kolo nebo psa, </a:t>
            </a:r>
            <a:endParaRPr lang="cs-CZ" dirty="0"/>
          </a:p>
        </p:txBody>
      </p:sp>
      <p:pic>
        <p:nvPicPr>
          <p:cNvPr id="2051" name="Picture 3" descr="C:\Users\NavratilovaH\AppData\Local\Microsoft\Windows\Temporary Internet Files\Content.IE5\S7687CZ2\MP900401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92696"/>
            <a:ext cx="1939264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8680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/>
              <a:t>JAK SE CHOVAT NA CHODNÍKU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JAKÁ JSOU SPRÁVNÁ PRAVIDLA PRO CHOVÁNÍ NA CHODNÍKU?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chodníku chodíme vpravo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Jsme opatrní, pozorní a ohleduplní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Nepřekážíme ostatním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Chodník není hřiště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Zábradlí nepodlézáme a nehrajeme si na něm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koloběžce či bruslích dodržuj daná pravidla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CO DĚLAJÍ ŠPATNĚ CHODCI NA OBRÁZKU?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3074" name="Picture 2" descr="C:\Users\NavratilovaH\AppData\Local\Microsoft\Windows\Temporary Internet Files\Content.IE5\AM1I8PN9\MP900078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5124" y="2492896"/>
            <a:ext cx="2811476" cy="189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12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r"/>
            <a:r>
              <a:rPr lang="cs-CZ" dirty="0" smtClean="0"/>
              <a:t>JAKÁ NÁS ČEKAJÍ NA CHODNÍKU NEBEZPEČÍ?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POUŽIJ VE VĚTÁCH SPRÁVNĚ NÁSLEDUJÍCÍ SLOVA, KTERÁ MOHOU PRO CHODCE ZNAMENAT NEBEZPEČÍ: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SLUCHÁTKA – MOBIL-ZÁBRADLÍ – OBRUBNÍK – PŘEKÁŽKA – </a:t>
            </a:r>
            <a:r>
              <a:rPr lang="cs-CZ" smtClean="0">
                <a:solidFill>
                  <a:schemeClr val="accent5"/>
                </a:solidFill>
              </a:rPr>
              <a:t>ZAPARKOVANÉ AUTO</a:t>
            </a:r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Sluchátka na uších </a:t>
            </a:r>
            <a:r>
              <a:rPr lang="cs-CZ" dirty="0">
                <a:solidFill>
                  <a:schemeClr val="bg1"/>
                </a:solidFill>
              </a:rPr>
              <a:t>mohou </a:t>
            </a:r>
            <a:r>
              <a:rPr lang="cs-CZ" dirty="0" smtClean="0">
                <a:solidFill>
                  <a:schemeClr val="bg1"/>
                </a:solidFill>
              </a:rPr>
              <a:t>zabránit správně slyšet, co se v okolí děje a včas na to zareagovat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Mobil v ruce mi znemožní sledovat ostatní chodce.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místě, kde se nachází zábradlí, nevstupuji do silnice. Je to místo, kde jezdí hodně aut.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Obrubník = okraj chodníku. Nechodím ani nestojím v jeho blízkosti, mohlo by mě zachytit  projíždějící auto.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Pokud je na chodníku překážka, zvýším svou pozornost!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Nechodím blízko u zaparkovaného auta, mohl by mě někdo srazit při otvírání auta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NavratilovaH\AppData\Local\Microsoft\Windows\Temporary Internet Files\Content.IE5\DE4CGPLA\MC900333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52736"/>
            <a:ext cx="1111873" cy="90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6248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PŘECHÁZÍME PO PŘECHODU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DOPLŇ VĚTY TAK, ABY BYLY SPRÁVNĚ</a:t>
            </a:r>
            <a:r>
              <a:rPr lang="cs-CZ" dirty="0" smtClean="0"/>
              <a:t>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Než vstoupíš na přechod, dobře se ………………….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Rozhlédnu se nejprve…………, pak …………. a opět ……….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Do vozovky vstup jen v případě, že ……………………..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přechodu chodím vždy po ………………… straně.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Při přecházení  sleduji i auta, která jedou ……………..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přechodu se ………….. zastavovat  ani si hrát.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přechodu nejedu na ………………. ale vedu ho.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NavratilovaH\AppData\Local\Microsoft\Windows\Temporary Internet Files\Content.IE5\K0O7W0UI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25144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4228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125113" cy="136815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r"/>
            <a:r>
              <a:rPr lang="cs-CZ" dirty="0" smtClean="0"/>
              <a:t>PŘECHÁZENÍ SILNICE BEZ PŘECHODU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405143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Silnici přecházíme bez přechodu jen tehdy, pokud tam žádný není a není ani poblíž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NA CO BUDEME PŘI PŘECHÁZENÍ DBÁT?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Před přecházením se dobře rozhlédneme, </a:t>
            </a:r>
            <a:r>
              <a:rPr lang="cs-CZ" dirty="0" smtClean="0">
                <a:solidFill>
                  <a:schemeClr val="bg1"/>
                </a:solidFill>
              </a:rPr>
              <a:t>přecházíme, </a:t>
            </a:r>
            <a:r>
              <a:rPr lang="cs-CZ" dirty="0" smtClean="0">
                <a:solidFill>
                  <a:schemeClr val="bg1"/>
                </a:solidFill>
              </a:rPr>
              <a:t>jen pokud nic nejede nebo auta zcela zastavila. Stále se rozhlížíme a přecházíme přímo.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NA CO SI PŘI PŘECHÁZENÍ DÁME POZOR?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Silnici nepřecházíme před zatáčkou, nerozhlížíme se z okraje silnice, počítáme s brzdnou dráhou auta. Pozor na přecházení mezi zaparkovanými auty – řidiči tě nevidí!</a:t>
            </a:r>
          </a:p>
        </p:txBody>
      </p:sp>
      <p:pic>
        <p:nvPicPr>
          <p:cNvPr id="7170" name="Picture 2" descr="C:\Users\NavratilovaH\AppData\Local\Microsoft\Windows\Temporary Internet Files\Content.IE5\AM1I8PN9\MP9004226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796" y="188640"/>
            <a:ext cx="1487527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9107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4551"/>
            <a:ext cx="7125112" cy="424673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SPRÁVNĚ PŘIŘAĎ, CO K SOBĚ PATŘÍ:</a:t>
            </a:r>
          </a:p>
          <a:p>
            <a:endParaRPr lang="cs-CZ" dirty="0" smtClean="0">
              <a:solidFill>
                <a:schemeClr val="accent5"/>
              </a:solidFill>
            </a:endParaRPr>
          </a:p>
          <a:p>
            <a:endParaRPr lang="cs-CZ" dirty="0">
              <a:solidFill>
                <a:schemeClr val="accent5"/>
              </a:solidFill>
            </a:endParaRPr>
          </a:p>
          <a:p>
            <a:endParaRPr lang="cs-CZ" dirty="0" smtClean="0">
              <a:solidFill>
                <a:schemeClr val="accent5"/>
              </a:solidFill>
            </a:endParaRPr>
          </a:p>
          <a:p>
            <a:endParaRPr lang="cs-CZ" dirty="0">
              <a:solidFill>
                <a:schemeClr val="accent5"/>
              </a:solidFill>
            </a:endParaRPr>
          </a:p>
          <a:p>
            <a:endParaRPr lang="cs-CZ" dirty="0" smtClean="0">
              <a:solidFill>
                <a:schemeClr val="accent5"/>
              </a:solidFill>
            </a:endParaRPr>
          </a:p>
          <a:p>
            <a:endParaRPr lang="cs-CZ" dirty="0">
              <a:solidFill>
                <a:schemeClr val="accent5"/>
              </a:solidFill>
            </a:endParaRPr>
          </a:p>
          <a:p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smtClean="0">
                <a:solidFill>
                  <a:schemeClr val="accent5"/>
                </a:solidFill>
              </a:rPr>
              <a:t>KONEC STEZKY PRO CHODCE - PŘECHOD – PODCHOD – ZÁKAZ VSTUPU CHODCŮ – POZOR DĚTI – OBYTNÁ ZONA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6147" name="Picture 3" descr="C:\Users\NavratilovaH\AppData\Local\Microsoft\Windows\Temporary Internet Files\Content.IE5\K0O7W0UI\MC900432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4258" y="2420888"/>
            <a:ext cx="1163356" cy="116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avratilovaH\AppData\Local\Microsoft\Windows\Temporary Internet Files\Content.IE5\S7687CZ2\MC9004320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1155" y="3891906"/>
            <a:ext cx="1163357" cy="116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dopravni-znaceni.eu/dopravni-znacky/B3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151" y="2420888"/>
            <a:ext cx="1163355" cy="116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20888"/>
            <a:ext cx="1163355" cy="1163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7932" y="3875294"/>
            <a:ext cx="1441979" cy="108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2322" y="3888210"/>
            <a:ext cx="1221806" cy="107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28174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PEADDR. LENKA FRAJEROVÁ. </a:t>
            </a:r>
            <a:r>
              <a:rPr lang="cs-CZ" i="1" dirty="0"/>
              <a:t>Dopravní výchova - chodec</a:t>
            </a:r>
            <a:r>
              <a:rPr lang="cs-CZ" dirty="0"/>
              <a:t>. první. </a:t>
            </a:r>
            <a:r>
              <a:rPr lang="cs-CZ" dirty="0" smtClean="0"/>
              <a:t>Praha</a:t>
            </a:r>
            <a:r>
              <a:rPr lang="cs-CZ" dirty="0"/>
              <a:t>: BESIP, 2009. </a:t>
            </a:r>
          </a:p>
          <a:p>
            <a:r>
              <a:rPr lang="cs-CZ" dirty="0"/>
              <a:t>PEADDR. LENKA FRAJEROVÁ. </a:t>
            </a:r>
            <a:r>
              <a:rPr lang="cs-CZ" i="1" dirty="0"/>
              <a:t>Příručka dopravní výchovy pro pedagogy ZŠ</a:t>
            </a:r>
            <a:r>
              <a:rPr lang="cs-CZ" dirty="0"/>
              <a:t>. první. Praha: BESIP, 2012.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r>
              <a:rPr lang="cs-CZ" smtClean="0"/>
              <a:t>Dopravní </a:t>
            </a:r>
            <a:r>
              <a:rPr lang="cs-CZ" dirty="0"/>
              <a:t>- značení.cz. [online]. [cit. 2013-10-29].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4865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213</TotalTime>
  <Words>524</Words>
  <Application>Microsoft Office PowerPoint</Application>
  <PresentationFormat>Předvádění na obrazovce (4:3)</PresentationFormat>
  <Paragraphs>64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Prezentace</vt:lpstr>
      <vt:lpstr>Snímek 1</vt:lpstr>
      <vt:lpstr>DOPRAVNÍ VÝCHOVA</vt:lpstr>
      <vt:lpstr>ANOTACE</vt:lpstr>
      <vt:lpstr>CHODEC</vt:lpstr>
      <vt:lpstr>JAK SE CHOVAT NA CHODNÍKU</vt:lpstr>
      <vt:lpstr>JAKÁ NÁS ČEKAJÍ NA CHODNÍKU NEBEZPEČÍ?</vt:lpstr>
      <vt:lpstr>PŘECHÁZÍME PO PŘECHODU</vt:lpstr>
      <vt:lpstr>PŘECHÁZENÍ SILNICE BEZ PŘECHODU</vt:lpstr>
      <vt:lpstr>DOPRAVNÍ ZNAČKY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21</cp:revision>
  <dcterms:created xsi:type="dcterms:W3CDTF">2013-10-25T17:56:51Z</dcterms:created>
  <dcterms:modified xsi:type="dcterms:W3CDTF">2014-04-02T06:47:55Z</dcterms:modified>
</cp:coreProperties>
</file>