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E14139-6682-4BCB-B4A5-3A3BD79B318B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99DC07-8BFA-4938-B6E5-3F61C18070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71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99DC07-8BFA-4938-B6E5-3F61C180700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3289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shade val="48000"/>
                <a:satMod val="230000"/>
              </a:schemeClr>
            </a:gs>
            <a:gs pos="100000">
              <a:schemeClr val="bg1"/>
            </a:gs>
            <a:gs pos="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4ED4B43-F949-45B9-A0BE-488897E06F10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C0CA7B85-9512-4433-A9BC-B1F2AF60442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7zskolin.cz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772" y="2206499"/>
            <a:ext cx="8556850" cy="1470025"/>
          </a:xfrm>
        </p:spPr>
        <p:txBody>
          <a:bodyPr/>
          <a:lstStyle/>
          <a:p>
            <a:pPr algn="ctr"/>
            <a:r>
              <a:rPr lang="cs-CZ" b="1" dirty="0" smtClean="0"/>
              <a:t>Stupňování přídavných jmen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11797" y="5091399"/>
            <a:ext cx="6400800" cy="1752600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cs-CZ" dirty="0"/>
              <a:t>Autorem materiálu a všech jeho částí, není-li uvedeno jinak, je Radek Dlouhý, </a:t>
            </a:r>
          </a:p>
          <a:p>
            <a:pPr algn="ctr"/>
            <a:r>
              <a:rPr lang="cs-CZ" dirty="0"/>
              <a:t>Základní škola Kolín III., Masarykova 412</a:t>
            </a:r>
          </a:p>
          <a:p>
            <a:pPr algn="ctr"/>
            <a:r>
              <a:rPr lang="cs-CZ" dirty="0"/>
              <a:t>Dostupné na </a:t>
            </a:r>
            <a:r>
              <a:rPr lang="cs-CZ" u="sng" dirty="0">
                <a:hlinkClick r:id="rId2"/>
              </a:rPr>
              <a:t>www.7zskolin.cz</a:t>
            </a:r>
            <a:r>
              <a:rPr lang="cs-CZ" dirty="0"/>
              <a:t>. </a:t>
            </a:r>
          </a:p>
          <a:p>
            <a:pPr algn="ctr"/>
            <a:r>
              <a:rPr lang="cs-CZ" dirty="0"/>
              <a:t>Spolufinancované z ESF, akce EU peníze školám</a:t>
            </a:r>
          </a:p>
          <a:p>
            <a:pPr algn="ctr"/>
            <a:r>
              <a:rPr lang="cs-CZ" dirty="0"/>
              <a:t> 1.4 Operační program Vzdělávání pro konkurenceschopnost.</a:t>
            </a:r>
          </a:p>
          <a:p>
            <a:pPr algn="ctr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024394" cy="220486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7164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543800" cy="9144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Stupňování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/>
          <a:lstStyle/>
          <a:p>
            <a:pPr marL="18288" indent="0">
              <a:lnSpc>
                <a:spcPct val="150000"/>
              </a:lnSpc>
              <a:buNone/>
            </a:pPr>
            <a:r>
              <a:rPr lang="cs-CZ" dirty="0" smtClean="0"/>
              <a:t>Typy přídavných jmen:</a:t>
            </a:r>
          </a:p>
          <a:p>
            <a:pPr marL="18288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krátká</a:t>
            </a:r>
            <a:r>
              <a:rPr lang="cs-CZ" dirty="0" smtClean="0"/>
              <a:t> – 	jednoslabičná (fast, hot, </a:t>
            </a:r>
            <a:r>
              <a:rPr lang="cs-CZ" dirty="0" err="1" smtClean="0"/>
              <a:t>easy</a:t>
            </a:r>
            <a:r>
              <a:rPr lang="cs-CZ" dirty="0" smtClean="0"/>
              <a:t>)			dvouslabičná (</a:t>
            </a:r>
            <a:r>
              <a:rPr lang="cs-CZ" dirty="0" err="1" smtClean="0"/>
              <a:t>healthy,heavy</a:t>
            </a:r>
            <a:r>
              <a:rPr lang="cs-CZ" dirty="0" smtClean="0"/>
              <a:t>)</a:t>
            </a:r>
          </a:p>
          <a:p>
            <a:pPr marL="18288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dlouhá</a:t>
            </a:r>
            <a:r>
              <a:rPr lang="cs-CZ" dirty="0" smtClean="0"/>
              <a:t> - 	dvou a víceslabičná</a:t>
            </a:r>
          </a:p>
          <a:p>
            <a:pPr marL="18288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(</a:t>
            </a:r>
            <a:r>
              <a:rPr lang="cs-CZ" dirty="0" err="1" smtClean="0"/>
              <a:t>careful</a:t>
            </a:r>
            <a:r>
              <a:rPr lang="cs-CZ" dirty="0" smtClean="0"/>
              <a:t>, </a:t>
            </a:r>
            <a:r>
              <a:rPr lang="cs-CZ" dirty="0" err="1" smtClean="0"/>
              <a:t>interesting</a:t>
            </a:r>
            <a:r>
              <a:rPr lang="cs-CZ" dirty="0" smtClean="0"/>
              <a:t>, </a:t>
            </a:r>
            <a:r>
              <a:rPr lang="cs-CZ" dirty="0" err="1" smtClean="0"/>
              <a:t>beautiful</a:t>
            </a:r>
            <a:r>
              <a:rPr lang="cs-CZ" dirty="0" smtClean="0"/>
              <a:t>, 			</a:t>
            </a:r>
            <a:r>
              <a:rPr lang="cs-CZ" dirty="0" err="1" smtClean="0"/>
              <a:t>comfortable</a:t>
            </a:r>
            <a:r>
              <a:rPr lang="cs-CZ" dirty="0" smtClean="0"/>
              <a:t>, natural)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736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569218"/>
          </a:xfrm>
        </p:spPr>
        <p:txBody>
          <a:bodyPr>
            <a:normAutofit fontScale="90000"/>
          </a:bodyPr>
          <a:lstStyle/>
          <a:p>
            <a:r>
              <a:rPr lang="cs-CZ" dirty="0"/>
              <a:t>Stupňování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688632"/>
          </a:xfrm>
        </p:spPr>
        <p:txBody>
          <a:bodyPr>
            <a:normAutofit lnSpcReduction="10000"/>
          </a:bodyPr>
          <a:lstStyle/>
          <a:p>
            <a:pPr marL="578358" indent="-514350">
              <a:lnSpc>
                <a:spcPct val="200000"/>
              </a:lnSpc>
              <a:buAutoNum type="arabicPeriod"/>
            </a:pPr>
            <a:r>
              <a:rPr lang="cs-CZ" sz="4400" dirty="0" smtClean="0"/>
              <a:t>stupeň         fast (rychlý) </a:t>
            </a:r>
          </a:p>
          <a:p>
            <a:pPr marL="578358" indent="-514350">
              <a:lnSpc>
                <a:spcPct val="200000"/>
              </a:lnSpc>
              <a:buAutoNum type="arabicPeriod"/>
            </a:pPr>
            <a:r>
              <a:rPr lang="cs-CZ" sz="4400" dirty="0"/>
              <a:t>s</a:t>
            </a:r>
            <a:r>
              <a:rPr lang="cs-CZ" sz="4400" dirty="0" smtClean="0"/>
              <a:t>tupeň         </a:t>
            </a:r>
            <a:r>
              <a:rPr lang="cs-CZ" sz="4400" dirty="0" err="1" smtClean="0"/>
              <a:t>faster</a:t>
            </a:r>
            <a:r>
              <a:rPr lang="cs-CZ" sz="4400" dirty="0" smtClean="0"/>
              <a:t> (rychlejší)</a:t>
            </a:r>
          </a:p>
          <a:p>
            <a:pPr marL="578358" indent="-514350">
              <a:lnSpc>
                <a:spcPct val="200000"/>
              </a:lnSpc>
              <a:buAutoNum type="arabicPeriod"/>
            </a:pPr>
            <a:r>
              <a:rPr lang="cs-CZ" sz="4400" dirty="0"/>
              <a:t>s</a:t>
            </a:r>
            <a:r>
              <a:rPr lang="cs-CZ" sz="4400" dirty="0" smtClean="0"/>
              <a:t>tupeň         </a:t>
            </a:r>
            <a:r>
              <a:rPr lang="cs-CZ" sz="4400" dirty="0" err="1" smtClean="0"/>
              <a:t>the</a:t>
            </a:r>
            <a:r>
              <a:rPr lang="cs-CZ" sz="4400" dirty="0" smtClean="0"/>
              <a:t> </a:t>
            </a:r>
            <a:r>
              <a:rPr lang="cs-CZ" sz="4400" dirty="0" err="1" smtClean="0"/>
              <a:t>fastest</a:t>
            </a:r>
            <a:r>
              <a:rPr lang="cs-CZ" sz="4400" dirty="0" smtClean="0"/>
              <a:t> 						(nejrychlejší)</a:t>
            </a:r>
          </a:p>
          <a:p>
            <a:pPr marL="578358" indent="-514350">
              <a:lnSpc>
                <a:spcPct val="200000"/>
              </a:lnSpc>
              <a:buAutoNum type="arabicPeriod"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347864" y="1628800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347864" y="3068960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347864" y="4496188"/>
            <a:ext cx="57606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82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13234"/>
          </a:xfrm>
        </p:spPr>
        <p:txBody>
          <a:bodyPr>
            <a:normAutofit fontScale="90000"/>
          </a:bodyPr>
          <a:lstStyle/>
          <a:p>
            <a:r>
              <a:rPr lang="cs-CZ" dirty="0"/>
              <a:t>Stupňování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2072"/>
          </a:xfrm>
        </p:spPr>
        <p:txBody>
          <a:bodyPr/>
          <a:lstStyle/>
          <a:p>
            <a:pPr marL="64008" indent="0" algn="ctr">
              <a:buNone/>
            </a:pPr>
            <a:r>
              <a:rPr lang="cs-CZ" dirty="0" smtClean="0"/>
              <a:t>Tvoření 2. stupně u krátkých příd. </a:t>
            </a:r>
            <a:r>
              <a:rPr lang="cs-CZ" dirty="0"/>
              <a:t>j</a:t>
            </a:r>
            <a:r>
              <a:rPr lang="cs-CZ" dirty="0" smtClean="0"/>
              <a:t>men: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lnSpc>
                <a:spcPct val="200000"/>
              </a:lnSpc>
              <a:buNone/>
            </a:pPr>
            <a:r>
              <a:rPr lang="cs-CZ" dirty="0" smtClean="0"/>
              <a:t>- K přídavnému jménu v 1. stupni přidáme     	koncovku.</a:t>
            </a:r>
          </a:p>
          <a:p>
            <a:pPr marL="64008" indent="0">
              <a:lnSpc>
                <a:spcPct val="200000"/>
              </a:lnSpc>
              <a:buNone/>
            </a:pPr>
            <a:r>
              <a:rPr lang="cs-CZ" dirty="0" smtClean="0"/>
              <a:t>Ex.: </a:t>
            </a:r>
            <a:r>
              <a:rPr lang="cs-CZ" dirty="0" err="1" smtClean="0"/>
              <a:t>fast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r>
              <a:rPr lang="cs-CZ" dirty="0" smtClean="0"/>
              <a:t>, </a:t>
            </a:r>
            <a:r>
              <a:rPr lang="cs-CZ" dirty="0" err="1" smtClean="0"/>
              <a:t>slow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r>
              <a:rPr lang="cs-CZ" dirty="0" smtClean="0"/>
              <a:t>, </a:t>
            </a:r>
            <a:r>
              <a:rPr lang="cs-CZ" dirty="0" err="1" smtClean="0"/>
              <a:t>new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r>
              <a:rPr lang="cs-CZ" dirty="0" smtClean="0"/>
              <a:t>, </a:t>
            </a:r>
            <a:r>
              <a:rPr lang="cs-CZ" dirty="0" err="1" smtClean="0"/>
              <a:t>long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r>
              <a:rPr lang="cs-CZ" dirty="0" smtClean="0"/>
              <a:t>, </a:t>
            </a:r>
            <a:r>
              <a:rPr lang="cs-CZ" dirty="0" err="1" smtClean="0"/>
              <a:t>hard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2730058"/>
            <a:ext cx="2851167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-ER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9794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Stupňování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2072"/>
          </a:xfrm>
        </p:spPr>
        <p:txBody>
          <a:bodyPr/>
          <a:lstStyle/>
          <a:p>
            <a:pPr marL="64008" indent="0" algn="ctr">
              <a:buNone/>
            </a:pPr>
            <a:r>
              <a:rPr lang="cs-CZ" dirty="0"/>
              <a:t>Tvoření </a:t>
            </a:r>
            <a:r>
              <a:rPr lang="cs-CZ" dirty="0" smtClean="0"/>
              <a:t>3. </a:t>
            </a:r>
            <a:r>
              <a:rPr lang="cs-CZ" dirty="0"/>
              <a:t>stupně u krátkých příd. jmen</a:t>
            </a:r>
            <a:r>
              <a:rPr lang="cs-CZ" dirty="0" smtClean="0"/>
              <a:t>: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lnSpc>
                <a:spcPct val="200000"/>
              </a:lnSpc>
              <a:buNone/>
            </a:pPr>
            <a:r>
              <a:rPr lang="cs-CZ" dirty="0" smtClean="0"/>
              <a:t>- K přídavnému jménu v 1. stupni přidáme 	určitý člen a koncovku </a:t>
            </a:r>
          </a:p>
          <a:p>
            <a:pPr marL="64008" indent="0">
              <a:lnSpc>
                <a:spcPct val="200000"/>
              </a:lnSpc>
              <a:buNone/>
            </a:pPr>
            <a:r>
              <a:rPr lang="cs-CZ" dirty="0" smtClean="0"/>
              <a:t>Ex.: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fast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slow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r>
              <a:rPr lang="cs-CZ" dirty="0" smtClean="0"/>
              <a:t>, </a:t>
            </a:r>
          </a:p>
          <a:p>
            <a:pPr marL="64008" indent="0">
              <a:lnSpc>
                <a:spcPct val="200000"/>
              </a:lnSpc>
              <a:buNone/>
            </a:pPr>
            <a:r>
              <a:rPr lang="cs-CZ" dirty="0"/>
              <a:t>	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dirty="0" smtClean="0"/>
              <a:t> </a:t>
            </a:r>
            <a:r>
              <a:rPr lang="cs-CZ" dirty="0" err="1" smtClean="0"/>
              <a:t>hard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64008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24128" y="2702349"/>
            <a:ext cx="249940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-EST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8191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Stupňování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/>
          <a:lstStyle/>
          <a:p>
            <a:pPr marL="64008" indent="0" algn="ctr">
              <a:buNone/>
            </a:pPr>
            <a:r>
              <a:rPr lang="cs-CZ" dirty="0"/>
              <a:t>Tvoření 2. stupně u </a:t>
            </a:r>
            <a:r>
              <a:rPr lang="cs-CZ" dirty="0" smtClean="0"/>
              <a:t>dlouhých </a:t>
            </a:r>
            <a:r>
              <a:rPr lang="cs-CZ" dirty="0"/>
              <a:t>příd. jmen:</a:t>
            </a:r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- Před přídavné jméno v 1. stupni přidáme</a:t>
            </a:r>
          </a:p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 smtClean="0"/>
          </a:p>
          <a:p>
            <a:pPr marL="64008" indent="0">
              <a:buNone/>
            </a:pPr>
            <a:r>
              <a:rPr lang="cs-CZ" dirty="0" smtClean="0"/>
              <a:t>Ex.: 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more</a:t>
            </a:r>
            <a:r>
              <a:rPr lang="cs-CZ" dirty="0" smtClean="0"/>
              <a:t> </a:t>
            </a:r>
            <a:r>
              <a:rPr lang="cs-CZ" dirty="0" err="1" smtClean="0"/>
              <a:t>beautiful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more</a:t>
            </a:r>
            <a:r>
              <a:rPr lang="cs-CZ" dirty="0" smtClean="0"/>
              <a:t> </a:t>
            </a:r>
            <a:r>
              <a:rPr lang="cs-CZ" dirty="0" err="1" smtClean="0"/>
              <a:t>comfortable</a:t>
            </a:r>
            <a:r>
              <a:rPr lang="cs-CZ" dirty="0" smtClean="0"/>
              <a:t>,</a:t>
            </a:r>
          </a:p>
          <a:p>
            <a:pPr marL="64008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more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more</a:t>
            </a:r>
            <a:r>
              <a:rPr lang="cs-CZ" dirty="0" smtClean="0"/>
              <a:t> natural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483768" y="2967335"/>
            <a:ext cx="3812881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MORE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042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64122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Stupňování přídavných jmen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30064"/>
          </a:xfrm>
        </p:spPr>
        <p:txBody>
          <a:bodyPr/>
          <a:lstStyle/>
          <a:p>
            <a:pPr marL="64008" indent="0" algn="ctr">
              <a:buNone/>
            </a:pPr>
            <a:r>
              <a:rPr lang="en-GB" dirty="0" err="1" smtClean="0"/>
              <a:t>Tvoření</a:t>
            </a:r>
            <a:r>
              <a:rPr lang="en-GB" dirty="0" smtClean="0"/>
              <a:t> 3. </a:t>
            </a:r>
            <a:r>
              <a:rPr lang="en-GB" dirty="0" err="1" smtClean="0"/>
              <a:t>stupně</a:t>
            </a:r>
            <a:r>
              <a:rPr lang="en-GB" dirty="0" smtClean="0"/>
              <a:t> u </a:t>
            </a:r>
            <a:r>
              <a:rPr lang="en-GB" dirty="0" err="1" smtClean="0"/>
              <a:t>dlouhých</a:t>
            </a:r>
            <a:r>
              <a:rPr lang="en-GB" dirty="0" smtClean="0"/>
              <a:t> </a:t>
            </a:r>
            <a:r>
              <a:rPr lang="en-GB" dirty="0" err="1" smtClean="0"/>
              <a:t>příd</a:t>
            </a:r>
            <a:r>
              <a:rPr lang="en-GB" dirty="0" smtClean="0"/>
              <a:t>. </a:t>
            </a:r>
            <a:r>
              <a:rPr lang="en-GB" dirty="0" err="1" smtClean="0"/>
              <a:t>jmen</a:t>
            </a:r>
            <a:r>
              <a:rPr lang="en-GB" dirty="0" smtClean="0"/>
              <a:t>:</a:t>
            </a:r>
          </a:p>
          <a:p>
            <a:pPr marL="64008" indent="0">
              <a:buNone/>
            </a:pPr>
            <a:endParaRPr lang="en-GB" dirty="0" smtClean="0"/>
          </a:p>
          <a:p>
            <a:pPr marL="64008" indent="0">
              <a:buNone/>
            </a:pPr>
            <a:r>
              <a:rPr lang="en-GB" dirty="0" smtClean="0"/>
              <a:t>- </a:t>
            </a:r>
            <a:r>
              <a:rPr lang="en-GB" dirty="0" err="1" smtClean="0"/>
              <a:t>Před</a:t>
            </a:r>
            <a:r>
              <a:rPr lang="en-GB" dirty="0" smtClean="0"/>
              <a:t> </a:t>
            </a:r>
            <a:r>
              <a:rPr lang="en-GB" dirty="0" err="1" smtClean="0"/>
              <a:t>přídavné</a:t>
            </a:r>
            <a:r>
              <a:rPr lang="en-GB" dirty="0" smtClean="0"/>
              <a:t> </a:t>
            </a:r>
            <a:r>
              <a:rPr lang="en-GB" dirty="0" err="1" smtClean="0"/>
              <a:t>jméno</a:t>
            </a:r>
            <a:r>
              <a:rPr lang="en-GB" dirty="0" smtClean="0"/>
              <a:t> v 1. </a:t>
            </a:r>
            <a:r>
              <a:rPr lang="en-GB" dirty="0" err="1" smtClean="0"/>
              <a:t>stupni</a:t>
            </a:r>
            <a:r>
              <a:rPr lang="en-GB" dirty="0" smtClean="0"/>
              <a:t> </a:t>
            </a:r>
            <a:r>
              <a:rPr lang="en-GB" dirty="0" err="1" smtClean="0"/>
              <a:t>přidáme</a:t>
            </a:r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pPr marL="64008" indent="0">
              <a:buNone/>
            </a:pPr>
            <a:endParaRPr lang="en-GB" dirty="0" smtClean="0"/>
          </a:p>
          <a:p>
            <a:pPr marL="64008" indent="0">
              <a:buNone/>
            </a:pPr>
            <a:r>
              <a:rPr lang="en-GB" dirty="0" smtClean="0"/>
              <a:t>Ex.: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most </a:t>
            </a:r>
            <a:r>
              <a:rPr lang="en-GB" dirty="0" smtClean="0"/>
              <a:t>beautiful, 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most </a:t>
            </a:r>
            <a:r>
              <a:rPr lang="en-GB" dirty="0" smtClean="0"/>
              <a:t>dangerous</a:t>
            </a:r>
          </a:p>
          <a:p>
            <a:pPr marL="64008" indent="0"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the most </a:t>
            </a:r>
            <a:r>
              <a:rPr lang="en-GB" dirty="0" smtClean="0"/>
              <a:t>comfortable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1640929" y="2780928"/>
            <a:ext cx="5822428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THE MOST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2050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2417" y="116632"/>
            <a:ext cx="8229600" cy="785242"/>
          </a:xfrm>
        </p:spPr>
        <p:txBody>
          <a:bodyPr/>
          <a:lstStyle/>
          <a:p>
            <a:pPr algn="ctr"/>
            <a:r>
              <a:rPr lang="cs-CZ" b="1" dirty="0" smtClean="0"/>
              <a:t>POZOR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9065" y="980728"/>
            <a:ext cx="8460536" cy="531407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dirty="0" smtClean="0"/>
              <a:t>Končí-li krátké přídavné jméno na </a:t>
            </a:r>
            <a:r>
              <a:rPr lang="cs-CZ" sz="2800" u="sng" dirty="0" smtClean="0"/>
              <a:t>-e  </a:t>
            </a:r>
            <a:r>
              <a:rPr lang="cs-CZ" sz="2800" dirty="0" smtClean="0"/>
              <a:t>přidáme pouze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–r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–st</a:t>
            </a:r>
            <a:r>
              <a:rPr lang="cs-CZ" sz="2800" dirty="0" smtClean="0"/>
              <a:t>.</a:t>
            </a:r>
          </a:p>
          <a:p>
            <a:pPr marL="64008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Ex.: </a:t>
            </a:r>
            <a:r>
              <a:rPr lang="cs-CZ" sz="2800" dirty="0" err="1" smtClean="0"/>
              <a:t>large</a:t>
            </a:r>
            <a:r>
              <a:rPr lang="cs-CZ" sz="2800" dirty="0" smtClean="0"/>
              <a:t>         </a:t>
            </a:r>
            <a:r>
              <a:rPr lang="cs-CZ" sz="2800" dirty="0" err="1" smtClean="0"/>
              <a:t>large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r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r>
              <a:rPr lang="cs-CZ" sz="2800" dirty="0" err="1" smtClean="0"/>
              <a:t>safe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err="1" smtClean="0"/>
              <a:t>safe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st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Je-li přídavné jméno tvořeno kombinací: souhláska – samohláska – souhláska (HOT) musíme koncovou souhlásku zdvojit.</a:t>
            </a:r>
          </a:p>
          <a:p>
            <a:pPr marL="64008" indent="0">
              <a:buNone/>
            </a:pP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Ex.: </a:t>
            </a:r>
            <a:r>
              <a:rPr lang="cs-CZ" sz="2800" dirty="0" smtClean="0"/>
              <a:t>hot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r>
              <a:rPr lang="cs-CZ" sz="2800" dirty="0" err="1" smtClean="0"/>
              <a:t>hot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ter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fat        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the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err="1" smtClean="0"/>
              <a:t>fat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test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Končí-li krátké přídavné jméno na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–y</a:t>
            </a:r>
            <a:r>
              <a:rPr lang="cs-CZ" sz="2800" dirty="0" smtClean="0"/>
              <a:t>, změníme ho na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–i </a:t>
            </a:r>
            <a:r>
              <a:rPr lang="cs-CZ" sz="2800" dirty="0" smtClean="0"/>
              <a:t>+ přidáme koncovku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er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–</a:t>
            </a:r>
            <a:r>
              <a:rPr lang="cs-CZ" sz="2800" dirty="0" err="1" smtClean="0">
                <a:solidFill>
                  <a:schemeClr val="accent1">
                    <a:lumMod val="75000"/>
                  </a:schemeClr>
                </a:solidFill>
              </a:rPr>
              <a:t>est</a:t>
            </a: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64008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Ex.: </a:t>
            </a:r>
            <a:r>
              <a:rPr lang="cs-CZ" dirty="0" smtClean="0"/>
              <a:t>bus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         </a:t>
            </a:r>
            <a:r>
              <a:rPr lang="cs-CZ" dirty="0" err="1" smtClean="0"/>
              <a:t>bus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ier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bus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iest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-80098"/>
            <a:ext cx="52931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582388" y="-80098"/>
            <a:ext cx="52931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5085184"/>
            <a:ext cx="52931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82388" y="5085184"/>
            <a:ext cx="52931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!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2267744" y="2132856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436096" y="2132856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943708" y="4005064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896036" y="4005064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267744" y="5901559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4290508" y="5901559"/>
            <a:ext cx="64807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243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7494"/>
            <a:ext cx="8496944" cy="713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Nepravidelná přídavná jména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2981151"/>
              </p:ext>
            </p:extLst>
          </p:nvPr>
        </p:nvGraphicFramePr>
        <p:xfrm>
          <a:off x="467544" y="1196752"/>
          <a:ext cx="8229600" cy="525680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2743200"/>
                <a:gridCol w="2743200"/>
                <a:gridCol w="2743200"/>
              </a:tblGrid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en-GB" sz="2400" u="sng" noProof="0" dirty="0" err="1" smtClean="0"/>
                        <a:t>Přídavné</a:t>
                      </a:r>
                      <a:r>
                        <a:rPr lang="en-GB" sz="2400" u="sng" noProof="0" dirty="0" smtClean="0"/>
                        <a:t> </a:t>
                      </a:r>
                      <a:r>
                        <a:rPr lang="en-GB" sz="2400" u="sng" noProof="0" dirty="0" err="1" smtClean="0"/>
                        <a:t>jméno</a:t>
                      </a:r>
                      <a:endParaRPr lang="en-GB" sz="2400" u="sng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noProof="0" dirty="0" err="1" smtClean="0"/>
                        <a:t>Druhý</a:t>
                      </a:r>
                      <a:r>
                        <a:rPr lang="en-GB" sz="2400" u="sng" noProof="0" dirty="0" smtClean="0"/>
                        <a:t> </a:t>
                      </a:r>
                      <a:r>
                        <a:rPr lang="en-GB" sz="2400" u="sng" noProof="0" dirty="0" err="1" smtClean="0"/>
                        <a:t>stupeň</a:t>
                      </a:r>
                      <a:endParaRPr lang="en-GB" sz="2400" u="sng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u="sng" noProof="0" dirty="0" err="1" smtClean="0"/>
                        <a:t>Třetí</a:t>
                      </a:r>
                      <a:r>
                        <a:rPr lang="en-GB" sz="2400" u="sng" noProof="0" dirty="0" smtClean="0"/>
                        <a:t> </a:t>
                      </a:r>
                      <a:r>
                        <a:rPr lang="en-GB" sz="2400" u="sng" noProof="0" dirty="0" err="1" smtClean="0"/>
                        <a:t>stupeň</a:t>
                      </a:r>
                      <a:endParaRPr lang="en-GB" sz="2400" u="sng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good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smtClean="0"/>
                        <a:t>better</a:t>
                      </a:r>
                      <a:endParaRPr lang="en-GB" sz="1800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smtClean="0"/>
                        <a:t>the best</a:t>
                      </a:r>
                      <a:endParaRPr lang="en-GB" sz="1800" b="1" noProof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bad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worse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t</a:t>
                      </a:r>
                      <a:r>
                        <a:rPr lang="en-GB" sz="1800" b="1" noProof="0" dirty="0" smtClean="0"/>
                        <a:t>he worst</a:t>
                      </a:r>
                      <a:endParaRPr lang="en-GB" sz="1800" b="1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smtClean="0"/>
                        <a:t>old</a:t>
                      </a:r>
                      <a:endParaRPr lang="en-GB" sz="1800" b="1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e</a:t>
                      </a:r>
                      <a:r>
                        <a:rPr lang="en-GB" sz="1800" b="1" noProof="0" dirty="0" err="1" smtClean="0"/>
                        <a:t>lder</a:t>
                      </a:r>
                      <a:r>
                        <a:rPr lang="en-GB" sz="1800" b="1" baseline="0" noProof="0" dirty="0" smtClean="0"/>
                        <a:t> / older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t</a:t>
                      </a:r>
                      <a:r>
                        <a:rPr lang="en-GB" sz="1800" b="1" noProof="0" dirty="0" smtClean="0"/>
                        <a:t>he Eldest / the oldest</a:t>
                      </a:r>
                      <a:endParaRPr lang="en-GB" sz="1800" b="1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f</a:t>
                      </a:r>
                      <a:r>
                        <a:rPr lang="en-GB" sz="1800" b="1" noProof="0" dirty="0" err="1" smtClean="0"/>
                        <a:t>ar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f</a:t>
                      </a:r>
                      <a:r>
                        <a:rPr lang="en-GB" sz="1800" b="1" noProof="0" dirty="0" err="1" smtClean="0"/>
                        <a:t>urther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t</a:t>
                      </a:r>
                      <a:r>
                        <a:rPr lang="en-GB" sz="1800" b="1" noProof="0" dirty="0" smtClean="0"/>
                        <a:t>he furthest </a:t>
                      </a:r>
                      <a:endParaRPr lang="en-GB" sz="1800" b="1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m</a:t>
                      </a:r>
                      <a:r>
                        <a:rPr lang="en-GB" sz="1800" b="1" noProof="0" dirty="0" err="1" smtClean="0"/>
                        <a:t>uch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m</a:t>
                      </a:r>
                      <a:r>
                        <a:rPr lang="en-GB" sz="1800" b="1" noProof="0" dirty="0" smtClean="0"/>
                        <a:t>ore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err="1" smtClean="0"/>
                        <a:t>t</a:t>
                      </a:r>
                      <a:r>
                        <a:rPr lang="cs-CZ" sz="1800" b="1" noProof="0" smtClean="0"/>
                        <a:t>he</a:t>
                      </a:r>
                      <a:r>
                        <a:rPr lang="cs-CZ" sz="1800" b="1" noProof="0" dirty="0" smtClean="0"/>
                        <a:t> m</a:t>
                      </a:r>
                      <a:r>
                        <a:rPr lang="en-GB" sz="1800" b="1" noProof="0" dirty="0" err="1" smtClean="0"/>
                        <a:t>ost</a:t>
                      </a:r>
                      <a:endParaRPr lang="en-GB" sz="1800" b="1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Many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more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err="1" smtClean="0"/>
                        <a:t>the</a:t>
                      </a:r>
                      <a:r>
                        <a:rPr lang="cs-CZ" sz="1800" b="1" noProof="0" dirty="0" smtClean="0"/>
                        <a:t> m</a:t>
                      </a:r>
                      <a:r>
                        <a:rPr lang="en-GB" sz="1800" b="1" noProof="0" dirty="0" err="1" smtClean="0"/>
                        <a:t>ost</a:t>
                      </a:r>
                      <a:endParaRPr lang="en-GB" sz="1800" b="1" noProof="0" dirty="0"/>
                    </a:p>
                  </a:txBody>
                  <a:tcPr/>
                </a:tc>
              </a:tr>
              <a:tr h="657101"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smtClean="0"/>
                        <a:t>l</a:t>
                      </a:r>
                      <a:r>
                        <a:rPr lang="en-GB" sz="1800" b="1" noProof="0" dirty="0" err="1" smtClean="0"/>
                        <a:t>ittle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noProof="0" dirty="0" smtClean="0"/>
                        <a:t>less</a:t>
                      </a:r>
                      <a:endParaRPr lang="en-GB" sz="1800" b="1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noProof="0" dirty="0" err="1" smtClean="0"/>
                        <a:t>the</a:t>
                      </a:r>
                      <a:r>
                        <a:rPr lang="cs-CZ" sz="1800" b="1" noProof="0" dirty="0" smtClean="0"/>
                        <a:t> </a:t>
                      </a:r>
                      <a:r>
                        <a:rPr lang="en-GB" sz="1800" b="1" noProof="0" dirty="0" smtClean="0"/>
                        <a:t>least</a:t>
                      </a:r>
                      <a:endParaRPr lang="en-GB" sz="1800" b="1" noProof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625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115</TotalTime>
  <Words>295</Words>
  <Application>Microsoft Office PowerPoint</Application>
  <PresentationFormat>Předvádění na obrazovce (4:3)</PresentationFormat>
  <Paragraphs>85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Stupňování přídavných jmen</vt:lpstr>
      <vt:lpstr>Stupňování přídavných jmen</vt:lpstr>
      <vt:lpstr>Stupňování přídavných jmen</vt:lpstr>
      <vt:lpstr>Stupňování přídavných jmen</vt:lpstr>
      <vt:lpstr>Stupňování přídavných jmen</vt:lpstr>
      <vt:lpstr>Stupňování přídavných jmen</vt:lpstr>
      <vt:lpstr>Stupňování přídavných jmen</vt:lpstr>
      <vt:lpstr>POZOR</vt:lpstr>
      <vt:lpstr>Nepravidelná přídavná jména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dc:creator>Radek Dlouhý</dc:creator>
  <cp:lastModifiedBy>Radek Dlouhý</cp:lastModifiedBy>
  <cp:revision>12</cp:revision>
  <dcterms:created xsi:type="dcterms:W3CDTF">2013-05-26T10:10:49Z</dcterms:created>
  <dcterms:modified xsi:type="dcterms:W3CDTF">2014-02-27T07:42:35Z</dcterms:modified>
</cp:coreProperties>
</file>