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B1F6A2-F32D-4B88-98A5-3715754A40BC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BF04B-1594-4525-BBCF-9B2A43B2CE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585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98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850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785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713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39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140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039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87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794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0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023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5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7E5339-EA9D-457D-9EA0-941D03167F2F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6EC2F-6DEF-49ED-9780-E3AF64CE35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151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DY4NUNzOwxs&amp;feature=related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hyperlink" Target="http://www.toprecepty.cz/recept/2340-cesnekova-polevka---svatecni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hyperlink" Target="http://www.toprecepty.cz/recept/7042-rajska-polevka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um_soup.jpg" TargetMode="External"/><Relationship Id="rId2" Type="http://schemas.openxmlformats.org/officeDocument/2006/relationships/hyperlink" Target="http://www.hostovka.cz/clanek.php?clanek=31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rench_ognion_soup_2.jpg" TargetMode="External"/><Relationship Id="rId4" Type="http://schemas.openxmlformats.org/officeDocument/2006/relationships/hyperlink" Target="http://cs.wikipedia.org/wiki/Soubor:Apricot_so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02456" y="1571387"/>
            <a:ext cx="5976664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56895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dirty="0" smtClean="0"/>
              <a:t>VY_32_INOVACE_15_PRAKTICKÉ 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28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6.-8.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668715" y="1604919"/>
            <a:ext cx="187857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POLÉVKY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83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5810" y="304057"/>
            <a:ext cx="8229600" cy="15407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i="1" dirty="0" smtClean="0">
                <a:solidFill>
                  <a:schemeClr val="accent6">
                    <a:lumMod val="75000"/>
                  </a:schemeClr>
                </a:solidFill>
              </a:rPr>
              <a:t>„Polévka je grunt“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3068960"/>
            <a:ext cx="4824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Znáš </a:t>
            </a:r>
            <a:r>
              <a:rPr lang="cs-CZ" sz="3200" dirty="0"/>
              <a:t>toto přísloví?</a:t>
            </a:r>
          </a:p>
          <a:p>
            <a:r>
              <a:rPr lang="cs-CZ" sz="3200" dirty="0"/>
              <a:t>Vysvětli co znamená</a:t>
            </a:r>
            <a:r>
              <a:rPr lang="cs-CZ" sz="3200" dirty="0" smtClean="0"/>
              <a:t>….</a:t>
            </a:r>
            <a:endParaRPr lang="cs-CZ" sz="3200" dirty="0"/>
          </a:p>
        </p:txBody>
      </p:sp>
      <p:pic>
        <p:nvPicPr>
          <p:cNvPr id="1031" name="Picture 7" descr="C:\Users\ujfakl\AppData\Local\Microsoft\Windows\Temporary Internet Files\Content.IE5\DV99H4J8\MC90019897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072879" cy="376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62891" y="5636954"/>
            <a:ext cx="1763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3166759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060848"/>
            <a:ext cx="2815904" cy="18796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6199" y="116632"/>
            <a:ext cx="4843615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ROZDĚLENÍ POLÉVEK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46808"/>
            <a:ext cx="8229600" cy="7486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1)  VÝVAR</a:t>
            </a:r>
            <a:r>
              <a:rPr lang="cs-CZ" dirty="0" smtClean="0"/>
              <a:t> - z masa, zeleniny, obilovin, luštěnin,…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48846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</a:t>
            </a:r>
            <a:r>
              <a:rPr lang="cs-CZ" sz="3200" dirty="0"/>
              <a:t>) s vložkou ( krutony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nudle, </a:t>
            </a:r>
            <a:r>
              <a:rPr lang="cs-CZ" sz="3200" dirty="0" smtClean="0"/>
              <a:t>smažené bublinky</a:t>
            </a:r>
            <a:r>
              <a:rPr lang="cs-CZ" sz="3200" dirty="0"/>
              <a:t>,…)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2399390"/>
            <a:ext cx="134703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r>
              <a:rPr lang="cs-CZ" sz="3200" dirty="0"/>
              <a:t>) čistý</a:t>
            </a:r>
          </a:p>
          <a:p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76608"/>
            <a:ext cx="56661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b) se zavářkou </a:t>
            </a:r>
            <a:endParaRPr lang="cs-CZ" sz="3200" dirty="0" smtClean="0"/>
          </a:p>
          <a:p>
            <a:r>
              <a:rPr lang="cs-CZ" sz="3200" dirty="0" smtClean="0"/>
              <a:t>( </a:t>
            </a:r>
            <a:r>
              <a:rPr lang="cs-CZ" sz="3200" dirty="0"/>
              <a:t>kapání, </a:t>
            </a:r>
            <a:r>
              <a:rPr lang="cs-CZ" sz="3200" dirty="0" smtClean="0"/>
              <a:t>knedlíčky, krupice,…)</a:t>
            </a:r>
            <a:endParaRPr lang="cs-CZ" sz="32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396" y="4509120"/>
            <a:ext cx="2747797" cy="2060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7884368" y="2204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814124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C:\Users\ujfakl\AppData\Local\Microsoft\Windows\Temporary Internet Files\Content.IE5\DV99H4J8\MP9004327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28800"/>
            <a:ext cx="2442623" cy="18331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4889" y="2770521"/>
            <a:ext cx="2940675" cy="6766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Zahušťujeme: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58353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>
                <a:solidFill>
                  <a:schemeClr val="accent6">
                    <a:lumMod val="75000"/>
                  </a:schemeClr>
                </a:solidFill>
              </a:rPr>
              <a:t>2) 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ZAHUŠTĚNÉ (PŘESNÍDÁVKOVÉ)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3200" dirty="0"/>
              <a:t> -husté, energeticky vydatnější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276199" y="116632"/>
            <a:ext cx="4843615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ROZDĚLENÍ POLÉVEK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57907" y="3966022"/>
            <a:ext cx="5072994" cy="6767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- opražená mouka s tukem</a:t>
            </a: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57907" y="4534617"/>
            <a:ext cx="2841470" cy="723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b) záklechtkou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7907" y="3387654"/>
            <a:ext cx="3633558" cy="760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a) zásmažkou ( jíška)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57907" y="5248109"/>
            <a:ext cx="4824536" cy="10789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- mouka s vodou (mlékem)</a:t>
            </a:r>
            <a:endParaRPr lang="cs-CZ" dirty="0"/>
          </a:p>
        </p:txBody>
      </p:sp>
      <p:pic>
        <p:nvPicPr>
          <p:cNvPr id="2050" name="Picture 2" descr="C:\Users\ujfakl\AppData\Local\Microsoft\Windows\Temporary Internet Files\Content.IE5\V65T0WJV\MP9004384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89040"/>
            <a:ext cx="3600400" cy="23008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16216" y="1844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38610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749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746648" cy="820688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3) OVOCNÉ</a:t>
            </a:r>
          </a:p>
        </p:txBody>
      </p:sp>
      <p:pic>
        <p:nvPicPr>
          <p:cNvPr id="5" name="Picture 2" descr="C:\Users\ujfakl\AppData\Local\Microsoft\Windows\Temporary Internet Files\Content.IE5\BU2U2IC7\MP9004341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93096"/>
            <a:ext cx="2558982" cy="22080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276199" y="116632"/>
            <a:ext cx="4843615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ROZDĚLENÍ POLÉVEK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5884" y="1908655"/>
            <a:ext cx="3598937" cy="2024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77071"/>
            <a:ext cx="4104456" cy="23087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539552" y="2276872"/>
            <a:ext cx="44404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 - vhodné pro </a:t>
            </a:r>
            <a:r>
              <a:rPr lang="cs-CZ" sz="3200" dirty="0" smtClean="0"/>
              <a:t>děti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- využití sezónního ovoce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- podávají se studené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204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2930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43651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37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48680"/>
            <a:ext cx="5194920" cy="1143000"/>
          </a:xfrm>
        </p:spPr>
        <p:txBody>
          <a:bodyPr/>
          <a:lstStyle/>
          <a:p>
            <a:r>
              <a:rPr lang="cs-CZ" dirty="0" smtClean="0"/>
              <a:t>RECEPTY</a:t>
            </a:r>
            <a:endParaRPr lang="cs-CZ" dirty="0"/>
          </a:p>
        </p:txBody>
      </p:sp>
      <p:pic>
        <p:nvPicPr>
          <p:cNvPr id="2050" name="Picture 2" descr="C:\Users\ujfakl\AppData\Local\Microsoft\Windows\Temporary Internet Files\Content.IE5\3CP4213K\MC900360908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952624"/>
            <a:ext cx="2790056" cy="3503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jfakl\AppData\Local\Microsoft\Windows\Temporary Internet Files\Content.IE5\K16V0ZDO\MC900295446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26900"/>
            <a:ext cx="3814809" cy="335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79856" y="5949280"/>
            <a:ext cx="1763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 na obrázek</a:t>
            </a:r>
          </a:p>
        </p:txBody>
      </p:sp>
    </p:spTree>
    <p:extLst>
      <p:ext uri="{BB962C8B-B14F-4D97-AF65-F5344CB8AC3E}">
        <p14:creationId xmlns:p14="http://schemas.microsoft.com/office/powerpoint/2010/main" val="260188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44" y="3999850"/>
            <a:ext cx="3293269" cy="24474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0642" y="3573016"/>
            <a:ext cx="2725981" cy="195180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45168" y="295506"/>
            <a:ext cx="5685243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PODÁVÁNÍ POLÉVEK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90" y="3250635"/>
            <a:ext cx="5338936" cy="64476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d) speciální podávání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274541"/>
            <a:ext cx="2871398" cy="2119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2787" y="4491600"/>
            <a:ext cx="2755249" cy="20664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Zástupný symbol pro obsah 2"/>
          <p:cNvSpPr txBox="1">
            <a:spLocks/>
          </p:cNvSpPr>
          <p:nvPr/>
        </p:nvSpPr>
        <p:spPr>
          <a:xfrm>
            <a:off x="300278" y="1318031"/>
            <a:ext cx="3971743" cy="722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itchFamily="34" charset="0"/>
              <a:buAutoNum type="alphaLcParenR"/>
            </a:pPr>
            <a:r>
              <a:rPr lang="cs-CZ" dirty="0" smtClean="0"/>
              <a:t>v polévkovém talíři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00278" y="2553989"/>
            <a:ext cx="5338936" cy="72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c) z teriny – polévková mísa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300278" y="1916832"/>
            <a:ext cx="5338936" cy="6371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b) z bujonového šálku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141277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36450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699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45224"/>
            <a:ext cx="8229600" cy="1143000"/>
          </a:xfrm>
        </p:spPr>
        <p:txBody>
          <a:bodyPr/>
          <a:lstStyle/>
          <a:p>
            <a:r>
              <a:rPr lang="cs-CZ" dirty="0" smtClean="0"/>
              <a:t>DOBROU CHUŤ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265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2348880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3, 4, 7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276872"/>
            <a:ext cx="5588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webu Office.com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1052736"/>
            <a:ext cx="52122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www.hostovka.cz/clanek.php?clanek=272</a:t>
            </a:r>
            <a:endParaRPr lang="cs-CZ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www.hostovka.cz/clanek.php?clanek=316</a:t>
            </a:r>
            <a:endParaRPr lang="cs-CZ" dirty="0" smtClean="0"/>
          </a:p>
          <a:p>
            <a:r>
              <a:rPr lang="pt-BR" dirty="0"/>
              <a:t>(„Se souhlasem </a:t>
            </a:r>
            <a:r>
              <a:rPr lang="cs-CZ" dirty="0" smtClean="0"/>
              <a:t>Michaela Klímy</a:t>
            </a:r>
            <a:r>
              <a:rPr lang="pt-BR" dirty="0" smtClean="0"/>
              <a:t>“ </a:t>
            </a:r>
            <a:r>
              <a:rPr lang="cs-CZ" dirty="0" smtClean="0"/>
              <a:t>– 10</a:t>
            </a:r>
            <a:r>
              <a:rPr lang="sv-SE" dirty="0" smtClean="0"/>
              <a:t>. l</a:t>
            </a:r>
            <a:r>
              <a:rPr lang="cs-CZ" dirty="0" err="1" smtClean="0"/>
              <a:t>istopadu</a:t>
            </a:r>
            <a:r>
              <a:rPr lang="sv-SE" dirty="0" smtClean="0"/>
              <a:t> 201</a:t>
            </a:r>
            <a:r>
              <a:rPr lang="cs-CZ" dirty="0" smtClean="0"/>
              <a:t>1</a:t>
            </a:r>
            <a:r>
              <a:rPr lang="sv-SE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052736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8,11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34273" y="3212976"/>
            <a:ext cx="762465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cs.wikipedia.org/wiki/Soubor:Plum_soup.jpg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cs.wikipedia.org/wiki/Soubor:Apricot_soup.jpg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cs.wikipedia.org/wiki/Soubor:French_ognion_soup_2.jpg</a:t>
            </a:r>
            <a:endParaRPr lang="cs-CZ" dirty="0" smtClean="0"/>
          </a:p>
          <a:p>
            <a:r>
              <a:rPr lang="cs-CZ" dirty="0"/>
              <a:t>http://cs.wikipedia.org/wiki/Soubor:Hov%C4%9Bz%C3%AD_pol%C3%A9vka.jpg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cs.wikipedia.org/wiki/Soubor:Erbsensuppenteller.jpg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62265" y="2852936"/>
            <a:ext cx="670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2011-11-08.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332656"/>
            <a:ext cx="1059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: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852936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1,2,5,6,9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691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250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ROZDĚLENÍ POLÉVEK</vt:lpstr>
      <vt:lpstr>ROZDĚLENÍ POLÉVEK</vt:lpstr>
      <vt:lpstr>ROZDĚLENÍ POLÉVEK</vt:lpstr>
      <vt:lpstr>RECEPTY</vt:lpstr>
      <vt:lpstr>PODÁVÁNÍ POLÉVEK</vt:lpstr>
      <vt:lpstr>DOBROU CHUŤ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Klára Ujfaluši</cp:lastModifiedBy>
  <cp:revision>38</cp:revision>
  <dcterms:created xsi:type="dcterms:W3CDTF">2011-11-30T19:16:05Z</dcterms:created>
  <dcterms:modified xsi:type="dcterms:W3CDTF">2012-02-05T13:56:45Z</dcterms:modified>
</cp:coreProperties>
</file>