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655" r:id="rId2"/>
  </p:sld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5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3568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bg-BG"/>
              <a:t>Klepnutím lze upravit styl předlohy nadpisů.</a:t>
            </a:r>
          </a:p>
        </p:txBody>
      </p:sp>
      <p:sp>
        <p:nvSpPr>
          <p:cNvPr id="23569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bg-BG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FBB37-234A-4B16-9116-7A1BFC10259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3E550-30D8-458A-8918-F16879BB594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2015C7-444F-4955-A106-C3099617553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5A58C-3C9A-454D-8357-30D08396407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5DA01-FA93-4C85-B668-9AD72746FF9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C2B719-0126-4205-83B8-2BD9C2D1A328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C7ACAE-F3B5-44CB-9164-45B1E44A1FD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0CD5B-D66F-458D-B8D3-68A5496D85B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D0E97-9D85-472F-93F4-705893A73F1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4EBCC0-6316-470C-87B2-F18D789055FB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E004DD-E36E-4D77-8B1F-5F3E3A70E65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4962C6-4B1F-42D0-AED6-A856BD308EC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8B1BDA-C1CA-41DE-937B-FAC35B5F85D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C3FC59-3E01-4B03-8E63-E1AF720F004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41145-A8F3-4AD9-B609-9E3D264789B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4DA310-2E64-4E11-844A-B3CD86DEC0E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32851E-035A-4D03-B17C-4E7C8F73B36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58D76-1675-4086-BD9C-02975225E95B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BC39D-3FDD-46CD-8214-9FCCEB7B6F16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635F9C-27FB-40EE-A205-85D38622790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ED1C2-641C-4321-9FAD-2A01B1505145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5B7A5-E65B-4735-A72C-A49A157DFD0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22531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2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22534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35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36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37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38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39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40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41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542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2543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22544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22545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2546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2547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D76EDEC7-CFCA-4952-94F2-A932A7D7640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1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7A90C5B5-380C-4EAA-BCBD-B692F05A1C25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Group 2"/>
          <p:cNvGraphicFramePr>
            <a:graphicFrameLocks noGrp="1"/>
          </p:cNvGraphicFramePr>
          <p:nvPr/>
        </p:nvGraphicFramePr>
        <p:xfrm>
          <a:off x="1785938" y="1928813"/>
          <a:ext cx="5849937" cy="2013204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9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4"/>
          <p:cNvSpPr>
            <a:spLocks noChangeArrowheads="1"/>
          </p:cNvSpPr>
          <p:nvPr/>
        </p:nvSpPr>
        <p:spPr bwMode="auto">
          <a:xfrm>
            <a:off x="571500" y="3638550"/>
            <a:ext cx="7643813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Číslo a název klíčové aktivity: 	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III/2 Inovace a zkvalitnění výuky prostřednictvím ICT </a:t>
            </a:r>
            <a:r>
              <a:rPr lang="cs-CZ" sz="1200" b="1" dirty="0">
                <a:latin typeface="Arial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6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DUM:			VY_32_INOVACE_07Jen_19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Název DUM:			Oceňování zásob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Jméno autora: 		Ing. Věra </a:t>
            </a:r>
            <a:r>
              <a:rPr lang="cs-CZ" sz="1200" b="1" dirty="0" err="1">
                <a:solidFill>
                  <a:srgbClr val="000000"/>
                </a:solidFill>
                <a:latin typeface="Arial" charset="0"/>
              </a:rPr>
              <a:t>Jeníková</a:t>
            </a:r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Ročník: 			1. - 4.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oblast: 		ekonomika		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Vzdělávací obor: 		obory ukončované maturitní zkouškou 	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Klíčová slova: 		oceňování zásob, pořizovací cena, vlastní náklady, reprodukční 			pořizovací cena, FIFO,LIFO, vážený aritmetický průměr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Anotace: 			Žák se seznámí se způsoby oceňování zásob jak při jejich 				pořízení tak při vyskladnění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Druh učebního materiálu: 	prezentace	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Očekávaný výstup: 		dokáže aplikovat jednotlivé způsoby oceňování zásob</a:t>
            </a:r>
            <a:endParaRPr lang="cs-CZ" sz="600" dirty="0">
              <a:latin typeface="Arial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latin typeface="Arial" charset="0"/>
              </a:rPr>
              <a:t>Metodika učebního materiálu: 	spusťte klávesou F5, výklad</a:t>
            </a:r>
            <a:endParaRPr lang="cs-CZ" sz="1200" dirty="0">
              <a:latin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OCEŇOVÁNÍ ZÁSOB</a:t>
            </a:r>
            <a:endParaRPr lang="bg-B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Oceňování zásob</a:t>
            </a:r>
            <a:endParaRPr lang="bg-BG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Zásoby, stejně jako ostatní majetek </a:t>
            </a:r>
            <a:r>
              <a:rPr lang="cs-CZ" dirty="0" smtClean="0"/>
              <a:t>podniku, </a:t>
            </a:r>
            <a:r>
              <a:rPr lang="cs-CZ" dirty="0" smtClean="0"/>
              <a:t>musí být oceněny, tzn. musíme vyjádřit jejich hodnotu.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Probíhá: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- při pořízení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	- při vyskladnění</a:t>
            </a:r>
            <a:endParaRPr lang="bg-BG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Oceňování zásob při pořízení</a:t>
            </a:r>
            <a:endParaRPr lang="bg-BG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Závisí na způsobu pořízení zásoby, tj.: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Nákup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Vlastní výroba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Darování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Font typeface="Wingdings" pitchFamily="2" charset="2"/>
              <a:buNone/>
              <a:defRPr/>
            </a:pPr>
            <a:endParaRPr lang="bg-BG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Nákup zásoby</a:t>
            </a:r>
            <a:endParaRPr lang="bg-BG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Nakoupené zásoby oceňujeme </a:t>
            </a:r>
            <a:r>
              <a:rPr lang="cs-CZ" b="1" smtClean="0"/>
              <a:t>pořizovací</a:t>
            </a:r>
            <a:r>
              <a:rPr lang="cs-CZ" smtClean="0"/>
              <a:t> </a:t>
            </a:r>
            <a:r>
              <a:rPr lang="cs-CZ" b="1" smtClean="0"/>
              <a:t>cenou.</a:t>
            </a:r>
            <a:endParaRPr lang="cs-CZ" smtClean="0"/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Pořizovací cena zahrnuje: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/>
              <a:t>	</a:t>
            </a:r>
            <a:r>
              <a:rPr lang="cs-CZ" smtClean="0"/>
              <a:t>- cenu pořízení zásoby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náklady související s pořízením zásoby</a:t>
            </a:r>
            <a:endParaRPr lang="bg-BG" b="1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Vlastní výroba zásob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Zásoby pořízené vlastní výrobou oceňujeme </a:t>
            </a:r>
            <a:r>
              <a:rPr lang="cs-CZ" b="1" smtClean="0"/>
              <a:t>cenou vlastních nákladů</a:t>
            </a:r>
            <a:endParaRPr lang="cs-CZ" smtClean="0"/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Vlastní náklady zahrnují: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smtClean="0"/>
              <a:t>	</a:t>
            </a:r>
            <a:r>
              <a:rPr lang="cs-CZ" smtClean="0"/>
              <a:t>- spotřebu materiálu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přímé mzdy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výrobní režii</a:t>
            </a:r>
            <a:endParaRPr lang="bg-BG" b="1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Darování </a:t>
            </a:r>
            <a:endParaRPr lang="bg-BG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Oceňujeme </a:t>
            </a:r>
            <a:r>
              <a:rPr lang="cs-CZ" sz="2800" b="1" smtClean="0"/>
              <a:t>reprodukční pořizovací cenou</a:t>
            </a:r>
            <a:endParaRPr lang="cs-CZ" sz="2800" smtClean="0"/>
          </a:p>
          <a:p>
            <a:pPr eaLnBrk="1" hangingPunct="1">
              <a:lnSpc>
                <a:spcPct val="90000"/>
              </a:lnSpc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Jedná se o případy: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	- nalezení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/>
              <a:t>	- bezplatné nabytí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800" smtClean="0"/>
              <a:t>Oceňujeme ve stejných cenách jako materiál na skladě</a:t>
            </a:r>
            <a:endParaRPr lang="bg-BG" sz="28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Oceňování zásob při vyskladnění</a:t>
            </a:r>
            <a:endParaRPr lang="bg-BG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mtClean="0"/>
              <a:t>Na skladě lze evidovat zásobu stejného druhu s různou vstupní cenou metodami: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marL="0" indent="0" eaLnBrk="1" hangingPunct="1">
              <a:buClr>
                <a:schemeClr val="tx1"/>
              </a:buClr>
              <a:defRPr/>
            </a:pPr>
            <a:r>
              <a:rPr lang="cs-CZ" smtClean="0"/>
              <a:t> vážený aritmetický průměr</a:t>
            </a:r>
          </a:p>
          <a:p>
            <a:pPr marL="0" indent="0" eaLnBrk="1" hangingPunct="1">
              <a:buClr>
                <a:schemeClr val="tx1"/>
              </a:buClr>
              <a:defRPr/>
            </a:pPr>
            <a:r>
              <a:rPr lang="cs-CZ" smtClean="0"/>
              <a:t> FIFO</a:t>
            </a:r>
          </a:p>
          <a:p>
            <a:pPr marL="0" indent="0" eaLnBrk="1" hangingPunct="1">
              <a:buClr>
                <a:schemeClr val="tx1"/>
              </a:buClr>
              <a:defRPr/>
            </a:pPr>
            <a:r>
              <a:rPr lang="cs-CZ" smtClean="0"/>
              <a:t> LIFO</a:t>
            </a:r>
          </a:p>
          <a:p>
            <a:pPr marL="0" indent="0" eaLnBrk="1" hangingPunct="1">
              <a:defRPr/>
            </a:pPr>
            <a:endParaRPr lang="cs-CZ" smtClean="0"/>
          </a:p>
          <a:p>
            <a:pPr marL="0" indent="0" eaLnBrk="1" hangingPunct="1">
              <a:defRPr/>
            </a:pPr>
            <a:endParaRPr lang="bg-BG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Vážený aritmetický průměr</a:t>
            </a:r>
            <a:endParaRPr lang="bg-BG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Váhou bývá množství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Přepočítáváme: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po každé dodávce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za určitou dobu (např. každé dva týdny)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	- nejméně jednou měsíčně</a:t>
            </a:r>
            <a:endParaRPr lang="bg-BG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FIFO</a:t>
            </a:r>
            <a:endParaRPr lang="bg-BG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First in, first out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První cena pro ocenění přírůstku zásob se použije jako rovní cena při úbytku zásob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Je nutné vést záznamy o pořadí dodávek a jejich cen</a:t>
            </a:r>
            <a:endParaRPr lang="bg-BG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LIFO</a:t>
            </a:r>
            <a:endParaRPr lang="bg-BG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Last in, first out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Poslední cena pro ocenění přírůstku zásob se použije jako první cena pro ocenění úbytku.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V ČR legislativa používaní metody LIFO nepřipouští</a:t>
            </a:r>
            <a:endParaRPr lang="bg-BG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Odpovězte:</a:t>
            </a:r>
            <a:endParaRPr lang="bg-BG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1. Proč je nutné oceňovat zásoby?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2. V jakých fázích koloběhu se zásoby v podniku oceňují?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3. Jak se oceňují zásoby při pořízení?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4. Jaké podložky zahrnuje ocenění zásob ve vlastních nákladech?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5. Jaké znáte metody pro oceňování zásob při vyskladnění? </a:t>
            </a:r>
            <a:endParaRPr lang="bg-BG" smtClean="0"/>
          </a:p>
        </p:txBody>
      </p:sp>
      <p:pic>
        <p:nvPicPr>
          <p:cNvPr id="16388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Řešení</a:t>
            </a:r>
            <a:endParaRPr lang="bg-BG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/>
              <a:t>Odpovědi viz. prezentace</a:t>
            </a:r>
            <a:endParaRPr lang="bg-BG" smtClean="0"/>
          </a:p>
        </p:txBody>
      </p:sp>
      <p:pic>
        <p:nvPicPr>
          <p:cNvPr id="17412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Zdroje:</a:t>
            </a:r>
            <a:endParaRPr lang="bg-BG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Zlámal J., Mendl Z.: Ekonomie nejen k maturitě, Krelice na Hané 2009, Computer Media, ISBN 978-80-86686-99-8</a:t>
            </a:r>
          </a:p>
          <a:p>
            <a:pPr eaLnBrk="1" hangingPunct="1">
              <a:defRPr/>
            </a:pPr>
            <a:r>
              <a:rPr lang="cs-CZ" smtClean="0"/>
              <a:t>Švarcová J. a kol.: Ekonomie stručný přehled, Zlín 2006/2007, CEED, ISBN 80-903433-3-3</a:t>
            </a:r>
            <a:endParaRPr lang="bg-BG" smtClean="0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376738" y="3163888"/>
            <a:ext cx="392112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51</TotalTime>
  <Words>298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3" baseType="lpstr">
      <vt:lpstr>Tahoma</vt:lpstr>
      <vt:lpstr>Arial</vt:lpstr>
      <vt:lpstr>Wingdings</vt:lpstr>
      <vt:lpstr>Calibri</vt:lpstr>
      <vt:lpstr>Times New Roman</vt:lpstr>
      <vt:lpstr>Verdana</vt:lpstr>
      <vt:lpstr>Třpyt</vt:lpstr>
      <vt:lpstr>Výchozí návrh</vt:lpstr>
      <vt:lpstr>Snímek 1</vt:lpstr>
      <vt:lpstr>Snímek 2</vt:lpstr>
      <vt:lpstr>OCEŇOVÁNÍ ZÁSOB</vt:lpstr>
      <vt:lpstr>Oceňování zásob</vt:lpstr>
      <vt:lpstr>Oceňování zásob při pořízení</vt:lpstr>
      <vt:lpstr>Nákup zásoby</vt:lpstr>
      <vt:lpstr>Vlastní výroba zásob</vt:lpstr>
      <vt:lpstr>Darování </vt:lpstr>
      <vt:lpstr>Oceňování zásob při vyskladnění</vt:lpstr>
      <vt:lpstr>Vážený aritmetický průměr</vt:lpstr>
      <vt:lpstr>FIFO</vt:lpstr>
      <vt:lpstr>LIFO</vt:lpstr>
      <vt:lpstr>Odpovězte:</vt:lpstr>
      <vt:lpstr>Řešení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8</cp:revision>
  <cp:lastPrinted>1601-01-01T00:00:00Z</cp:lastPrinted>
  <dcterms:created xsi:type="dcterms:W3CDTF">2013-03-24T08:39:34Z</dcterms:created>
  <dcterms:modified xsi:type="dcterms:W3CDTF">2014-04-02T11:13:03Z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