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94" r:id="rId2"/>
    <p:sldId id="256" r:id="rId3"/>
    <p:sldId id="261" r:id="rId4"/>
    <p:sldId id="286" r:id="rId5"/>
    <p:sldId id="287" r:id="rId6"/>
    <p:sldId id="288" r:id="rId7"/>
    <p:sldId id="262" r:id="rId8"/>
    <p:sldId id="289" r:id="rId9"/>
    <p:sldId id="290" r:id="rId10"/>
    <p:sldId id="263" r:id="rId11"/>
    <p:sldId id="291" r:id="rId12"/>
    <p:sldId id="292" r:id="rId13"/>
    <p:sldId id="29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70" autoAdjust="0"/>
    <p:restoredTop sz="94660"/>
  </p:normalViewPr>
  <p:slideViewPr>
    <p:cSldViewPr>
      <p:cViewPr varScale="1">
        <p:scale>
          <a:sx n="103" d="100"/>
          <a:sy n="103" d="100"/>
        </p:scale>
        <p:origin x="-17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5.wmf"/><Relationship Id="rId4" Type="http://schemas.openxmlformats.org/officeDocument/2006/relationships/image" Target="../media/image8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image" Target="../media/image12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202F389C-4DFB-441A-A5D3-71F51294954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5" Type="http://schemas.openxmlformats.org/officeDocument/2006/relationships/oleObject" Target="../embeddings/oleObject10.bin"/><Relationship Id="rId4" Type="http://schemas.openxmlformats.org/officeDocument/2006/relationships/oleObject" Target="../embeddings/oleObject9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000232" y="1714488"/>
          <a:ext cx="5849620" cy="1802892"/>
        </p:xfrm>
        <a:graphic>
          <a:graphicData uri="http://schemas.openxmlformats.org/drawingml/2006/table">
            <a:tbl>
              <a:tblPr/>
              <a:tblGrid>
                <a:gridCol w="5849620"/>
              </a:tblGrid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Calibri"/>
                          <a:ea typeface="Calibri"/>
                          <a:cs typeface="Times New Roman"/>
                        </a:rPr>
                        <a:t>Zlepšení podmínek pro vzdělávání na středních školách Operačního programu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562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Calibri"/>
                          <a:ea typeface="Calibri"/>
                          <a:cs typeface="Times New Roman"/>
                        </a:rPr>
                        <a:t>Název a adresa školy: Integrovaná střední škola Cheb, Obrněné brigády 6, 350 11 Cheb </a:t>
                      </a: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Calibri"/>
                          <a:ea typeface="Calibri"/>
                          <a:cs typeface="Times New Roman"/>
                        </a:rPr>
                        <a:t>Číslo projektu: CZ.1.07/1.5.00/34.0290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285728"/>
            <a:ext cx="5753100" cy="1363663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7" name="Obrázek 0" descr="loga final-orlice alf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48" y="2357430"/>
            <a:ext cx="854075" cy="746125"/>
          </a:xfrm>
          <a:prstGeom prst="rect">
            <a:avLst/>
          </a:prstGeom>
          <a:noFill/>
        </p:spPr>
      </p:pic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1071538" y="3500438"/>
            <a:ext cx="7715304" cy="29854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Číslo a název klíčové aktivity:	</a:t>
            </a:r>
            <a:r>
              <a:rPr lang="cs-CZ" sz="1400" b="1" dirty="0" smtClean="0">
                <a:latin typeface="Calibri"/>
                <a:ea typeface="Calibri"/>
                <a:cs typeface="Times New Roman"/>
              </a:rPr>
              <a:t>III/2 Inovace a zkvalitnění výuky prostřednictvím ICT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Číslo DUM:			</a:t>
            </a:r>
            <a:r>
              <a:rPr lang="cs-CZ" sz="1200" b="1" dirty="0" smtClean="0">
                <a:solidFill>
                  <a:srgbClr val="000000"/>
                </a:solidFill>
                <a:latin typeface="Calibri"/>
                <a:ea typeface="Calibri"/>
                <a:cs typeface="Times New Roman"/>
              </a:rPr>
              <a:t> VY_32_INOVACE_02Eff_3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Calibri" pitchFamily="34" charset="0"/>
                <a:cs typeface="Times New Roman"/>
              </a:rPr>
              <a:t>Název DUM:			</a:t>
            </a:r>
            <a:r>
              <a:rPr lang="cs-CZ" sz="1200" b="1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3 Kombinatorika II. – Faktoriál, variace, permutace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Jméno autora: 	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	Mgr. Věra </a:t>
            </a:r>
            <a:r>
              <a:rPr lang="cs-CZ" sz="1200" b="1" dirty="0" err="1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Effenberger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		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Ročník: 			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3. a 4. ročník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oblast:		matematika	- kombinatorika		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obor:		studijní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Klíčová slova:		faktoriál, variace, </a:t>
            </a:r>
            <a:r>
              <a:rPr kumimoji="0" lang="cs-CZ" sz="1200" b="1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variace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s opakováním,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permutace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Anotace:			materiál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definuje a procvičuje faktoriál, variace, permutace 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Druh učebního materiálu:	prezentace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Očekávaný výstup:		definice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a použití faktoriálu, rozeznání variace a permutace, 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			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výpočet příkladů</a:t>
            </a: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Calibri" pitchFamily="34" charset="0"/>
                <a:cs typeface="Times New Roman" pitchFamily="18" charset="0"/>
              </a:rPr>
              <a:t>Metodika učebního materiálu:</a:t>
            </a:r>
            <a:r>
              <a:rPr lang="cs-CZ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	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Jedná se o prezentaci, která se se slovním doprovodem přehraje krok za krokem žákům. K prezentaci patří též pracovní list </a:t>
            </a:r>
            <a:r>
              <a:rPr lang="cs-CZ" sz="1200" b="1" i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4 Faktoriál, variace, </a:t>
            </a:r>
            <a:r>
              <a:rPr lang="cs-CZ" sz="1200" b="1" i="1" dirty="0" err="1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variace</a:t>
            </a:r>
            <a:r>
              <a:rPr lang="cs-CZ" sz="1200" b="1" i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s opakováním, permutace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, jehož součástí jsou příklady v prezentaci a další příklady na procvičení látky.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KOMBINATORIKA II.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Faktoriál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Variace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Permutace</a:t>
            </a:r>
          </a:p>
        </p:txBody>
      </p:sp>
      <p:pic>
        <p:nvPicPr>
          <p:cNvPr id="4198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5214950"/>
            <a:ext cx="5973762" cy="14605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Faktoriál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Definice:</a:t>
            </a:r>
          </a:p>
          <a:p>
            <a:pPr lvl="1"/>
            <a:r>
              <a:rPr lang="cs-CZ" dirty="0" smtClean="0"/>
              <a:t>Faktoriál čísla         (píšeme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n!</a:t>
            </a:r>
            <a:r>
              <a:rPr lang="cs-CZ" dirty="0" smtClean="0"/>
              <a:t>, čteme „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 faktoriál</a:t>
            </a:r>
            <a:r>
              <a:rPr lang="cs-CZ" dirty="0" smtClean="0"/>
              <a:t>“) je číslo rovné součinu:</a:t>
            </a:r>
          </a:p>
          <a:p>
            <a:pPr lvl="1"/>
            <a:endParaRPr lang="cs-CZ" dirty="0" smtClean="0"/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tedy:</a:t>
            </a:r>
          </a:p>
          <a:p>
            <a:pPr lvl="1"/>
            <a:endParaRPr lang="cs-CZ" dirty="0" smtClean="0"/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dále definujeme: </a:t>
            </a:r>
          </a:p>
          <a:p>
            <a:pPr lvl="1">
              <a:buNone/>
            </a:pPr>
            <a:endParaRPr lang="cs-CZ" dirty="0"/>
          </a:p>
          <a:p>
            <a:pPr lvl="1">
              <a:buNone/>
            </a:pPr>
            <a:endParaRPr lang="cs-CZ" dirty="0" smtClean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4143372" y="2071678"/>
          <a:ext cx="829587" cy="374652"/>
        </p:xfrm>
        <a:graphic>
          <a:graphicData uri="http://schemas.openxmlformats.org/presentationml/2006/ole">
            <p:oleObj spid="_x0000_s18435" name="Rovnice" r:id="rId3" imgW="393480" imgH="17748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2857488" y="3071810"/>
          <a:ext cx="3328173" cy="571504"/>
        </p:xfrm>
        <a:graphic>
          <a:graphicData uri="http://schemas.openxmlformats.org/presentationml/2006/ole">
            <p:oleObj spid="_x0000_s18438" name="Rovnice" r:id="rId4" imgW="1257120" imgH="21564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3143240" y="3929066"/>
          <a:ext cx="2714644" cy="1357322"/>
        </p:xfrm>
        <a:graphic>
          <a:graphicData uri="http://schemas.openxmlformats.org/presentationml/2006/ole">
            <p:oleObj spid="_x0000_s18439" name="Rovnice" r:id="rId5" imgW="1269720" imgH="634680" progId="Equation.3">
              <p:embed/>
            </p:oleObj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4786314" y="5500702"/>
          <a:ext cx="857256" cy="461599"/>
        </p:xfrm>
        <a:graphic>
          <a:graphicData uri="http://schemas.openxmlformats.org/presentationml/2006/ole">
            <p:oleObj spid="_x0000_s18440" name="Rovnice" r:id="rId6" imgW="330120" imgH="177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Variace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Definice:</a:t>
            </a:r>
          </a:p>
          <a:p>
            <a:pPr lvl="1"/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/>
              <a:t>-členná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variace</a:t>
            </a:r>
            <a:r>
              <a:rPr lang="cs-CZ" dirty="0" smtClean="0"/>
              <a:t> z n prvků je </a:t>
            </a:r>
            <a:r>
              <a:rPr lang="cs-CZ" u="sng" dirty="0" smtClean="0"/>
              <a:t>uspořádaná</a:t>
            </a:r>
            <a:r>
              <a:rPr lang="cs-CZ" dirty="0" smtClean="0"/>
              <a:t>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/>
              <a:t>-</a:t>
            </a:r>
            <a:r>
              <a:rPr lang="cs-CZ" dirty="0" err="1" smtClean="0"/>
              <a:t>tice</a:t>
            </a:r>
            <a:r>
              <a:rPr lang="cs-CZ" dirty="0" smtClean="0"/>
              <a:t> sestavená z těchto prvků tak, že se v ní každý vyskytuje nejvýše jednou.</a:t>
            </a:r>
            <a:r>
              <a:rPr lang="en-US" dirty="0" smtClean="0"/>
              <a:t>              </a:t>
            </a:r>
            <a:r>
              <a:rPr lang="en-US" sz="2400" dirty="0" smtClean="0"/>
              <a:t>[1]</a:t>
            </a:r>
            <a:endParaRPr lang="cs-CZ" dirty="0" smtClean="0"/>
          </a:p>
          <a:p>
            <a:pPr lvl="1"/>
            <a:r>
              <a:rPr lang="cs-CZ" dirty="0" smtClean="0"/>
              <a:t>Počet všech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/>
              <a:t>-členných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variací</a:t>
            </a:r>
            <a:r>
              <a:rPr lang="cs-CZ" dirty="0" smtClean="0"/>
              <a:t> z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/>
              <a:t> prvků je:</a:t>
            </a:r>
            <a:endParaRPr lang="cs-CZ" dirty="0"/>
          </a:p>
          <a:p>
            <a:pPr lvl="1">
              <a:buNone/>
            </a:pPr>
            <a:endParaRPr lang="cs-CZ" dirty="0" smtClean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785918" y="4214818"/>
          <a:ext cx="6830572" cy="1571636"/>
        </p:xfrm>
        <a:graphic>
          <a:graphicData uri="http://schemas.openxmlformats.org/presentationml/2006/ole">
            <p:oleObj spid="_x0000_s58370" name="Rovnice" r:id="rId3" imgW="2869920" imgH="6602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Variace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Příklad: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</a:t>
            </a:r>
            <a:r>
              <a:rPr lang="cs-CZ" dirty="0" smtClean="0"/>
              <a:t>Žáci jedné třídy mají mezi sebou vybrat zástupce třídy, pokladníka a zapisovatele. Ve třídě je celkem 28 žáků. Určete počet všech možností výběru této trojice.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Variace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2838456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Příklad - řešení: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</a:t>
            </a:r>
            <a:r>
              <a:rPr lang="cs-CZ" dirty="0" smtClean="0"/>
              <a:t>Jedná se o výběr </a:t>
            </a:r>
            <a:r>
              <a:rPr lang="cs-CZ" u="sng" dirty="0" smtClean="0"/>
              <a:t>uspořádané</a:t>
            </a:r>
            <a:r>
              <a:rPr lang="cs-CZ" dirty="0" smtClean="0"/>
              <a:t> trojice a to z toho důvodu, že záleží na tom, kdo bude kým (zástupcem, pokladníkem či zapisovatelem). </a:t>
            </a:r>
          </a:p>
          <a:p>
            <a:pPr>
              <a:buNone/>
            </a:pPr>
            <a:r>
              <a:rPr lang="cs-CZ" dirty="0" smtClean="0"/>
              <a:t>	Proto se jedná o variace třetí třídy z 28 prvků.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Výpočet: 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643042" y="4214818"/>
          <a:ext cx="6999286" cy="1078235"/>
        </p:xfrm>
        <a:graphic>
          <a:graphicData uri="http://schemas.openxmlformats.org/presentationml/2006/ole">
            <p:oleObj spid="_x0000_s59394" name="Rovnice" r:id="rId3" imgW="2806560" imgH="431640" progId="Equation.3">
              <p:embed/>
            </p:oleObj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500166" y="5429264"/>
            <a:ext cx="74295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Počet možností výběru zástupce, účetního a zapisovatele je 19 656. 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Variace s opakováním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Definice:</a:t>
            </a:r>
          </a:p>
          <a:p>
            <a:pPr lvl="1"/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/>
              <a:t>-členná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variace s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opakováním</a:t>
            </a:r>
            <a:r>
              <a:rPr lang="cs-CZ" dirty="0" smtClean="0"/>
              <a:t> </a:t>
            </a:r>
            <a:r>
              <a:rPr lang="cs-CZ" dirty="0" smtClean="0"/>
              <a:t>z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/>
              <a:t> prvků je </a:t>
            </a:r>
            <a:r>
              <a:rPr lang="cs-CZ" u="sng" dirty="0" smtClean="0"/>
              <a:t>uspořádaná</a:t>
            </a:r>
            <a:r>
              <a:rPr lang="cs-CZ" dirty="0" smtClean="0"/>
              <a:t>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/>
              <a:t>-</a:t>
            </a:r>
            <a:r>
              <a:rPr lang="cs-CZ" dirty="0" err="1" smtClean="0"/>
              <a:t>tice</a:t>
            </a:r>
            <a:r>
              <a:rPr lang="cs-CZ" dirty="0" smtClean="0"/>
              <a:t> sestavená z těchto prvků tak, že se v ní každý vyskytuje nejvýše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/>
              <a:t>-krát.</a:t>
            </a:r>
          </a:p>
          <a:p>
            <a:pPr lvl="1" algn="r">
              <a:buNone/>
            </a:pPr>
            <a:r>
              <a:rPr lang="en-US" sz="2400" dirty="0" smtClean="0"/>
              <a:t>[1]  </a:t>
            </a:r>
            <a:endParaRPr lang="cs-CZ" sz="2400" dirty="0" smtClean="0"/>
          </a:p>
          <a:p>
            <a:pPr lvl="1"/>
            <a:r>
              <a:rPr lang="cs-CZ" dirty="0" smtClean="0"/>
              <a:t>Počet všech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/>
              <a:t>-členných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variací s opakování </a:t>
            </a:r>
            <a:r>
              <a:rPr lang="cs-CZ" dirty="0" smtClean="0"/>
              <a:t>z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/>
              <a:t> prvků je:</a:t>
            </a:r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071802" y="5024692"/>
          <a:ext cx="3929090" cy="761762"/>
        </p:xfrm>
        <a:graphic>
          <a:graphicData uri="http://schemas.openxmlformats.org/presentationml/2006/ole">
            <p:oleObj spid="_x0000_s19458" name="Rovnice" r:id="rId3" imgW="1244520" imgH="241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Variace s opakováním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Příklad: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</a:t>
            </a:r>
            <a:r>
              <a:rPr lang="cs-CZ" dirty="0" smtClean="0"/>
              <a:t>Trezor má šestimístný číselný kód. Určete nejdelší dobu </a:t>
            </a:r>
            <a:r>
              <a:rPr lang="cs-CZ" dirty="0" err="1" smtClean="0"/>
              <a:t>rozkódování</a:t>
            </a:r>
            <a:r>
              <a:rPr lang="cs-CZ" dirty="0" smtClean="0"/>
              <a:t> trezoru, jestliže by zkouška jedné varianty trvala 2 sekundy.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Variace s opakováním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312420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Příklad - řešení: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</a:t>
            </a:r>
            <a:r>
              <a:rPr lang="cs-CZ" dirty="0" smtClean="0"/>
              <a:t>Jelikož záleží na pořadí čísel v kódu, jde o variace. Protože číslice se v kódu mohou opakovat, jde o variace s opakováním. Na výběr máme z 10 číslic (0, 1, 2, 3, 4, 5, 6,7, 8, 9).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Výpočet: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143240" y="4071942"/>
          <a:ext cx="4251325" cy="607333"/>
        </p:xfrm>
        <a:graphic>
          <a:graphicData uri="http://schemas.openxmlformats.org/presentationml/2006/ole">
            <p:oleObj spid="_x0000_s67586" name="Rovnice" r:id="rId3" imgW="1600200" imgH="22860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785918" y="4786322"/>
          <a:ext cx="3786214" cy="473277"/>
        </p:xfrm>
        <a:graphic>
          <a:graphicData uri="http://schemas.openxmlformats.org/presentationml/2006/ole">
            <p:oleObj spid="_x0000_s67587" name="Rovnice" r:id="rId4" imgW="1625400" imgH="20304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1746250" y="5357813"/>
          <a:ext cx="6858000" cy="428625"/>
        </p:xfrm>
        <a:graphic>
          <a:graphicData uri="http://schemas.openxmlformats.org/presentationml/2006/ole">
            <p:oleObj spid="_x0000_s67588" name="Rovnice" r:id="rId5" imgW="3251160" imgH="203040" progId="Equation.3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714480" y="6000768"/>
            <a:ext cx="60390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Rozkódování</a:t>
            </a:r>
            <a:r>
              <a:rPr lang="cs-CZ" dirty="0" smtClean="0"/>
              <a:t> bude trvat nejdéle 23 dnů 3 hodiny a 2 sekundy.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Permutace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Definice:</a:t>
            </a:r>
          </a:p>
          <a:p>
            <a:pPr lvl="1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Permutace</a:t>
            </a:r>
            <a:r>
              <a:rPr lang="cs-CZ" dirty="0" smtClean="0"/>
              <a:t> z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/>
              <a:t> prvků je každá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/>
              <a:t>-členná variace z těchto prvků.</a:t>
            </a:r>
            <a:r>
              <a:rPr lang="en-US" dirty="0" smtClean="0"/>
              <a:t>                                          </a:t>
            </a:r>
            <a:r>
              <a:rPr lang="en-US" sz="2400" dirty="0" smtClean="0"/>
              <a:t>[1]</a:t>
            </a:r>
            <a:endParaRPr lang="cs-CZ" dirty="0" smtClean="0"/>
          </a:p>
          <a:p>
            <a:pPr lvl="1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Permutace</a:t>
            </a:r>
            <a:r>
              <a:rPr lang="cs-CZ" dirty="0" smtClean="0"/>
              <a:t> z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/>
              <a:t> prvků je uspořádaná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/>
              <a:t>-</a:t>
            </a:r>
            <a:r>
              <a:rPr lang="cs-CZ" dirty="0" err="1" smtClean="0"/>
              <a:t>tice</a:t>
            </a:r>
            <a:r>
              <a:rPr lang="cs-CZ" dirty="0" smtClean="0"/>
              <a:t> sestavená z těchto prvků tak, že každý se v ní vyskytuje právě jednou.</a:t>
            </a:r>
            <a:r>
              <a:rPr lang="en-US" dirty="0" smtClean="0"/>
              <a:t>                              </a:t>
            </a:r>
            <a:r>
              <a:rPr lang="en-US" sz="2400" dirty="0" smtClean="0"/>
              <a:t>[1]</a:t>
            </a:r>
            <a:endParaRPr lang="cs-CZ" dirty="0" smtClean="0"/>
          </a:p>
          <a:p>
            <a:pPr lvl="1"/>
            <a:r>
              <a:rPr lang="cs-CZ" dirty="0" smtClean="0"/>
              <a:t>Počet všech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permutací</a:t>
            </a:r>
            <a:r>
              <a:rPr lang="cs-CZ" dirty="0" smtClean="0"/>
              <a:t> z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/>
              <a:t> prvků je: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357422" y="5143512"/>
          <a:ext cx="5105716" cy="642942"/>
        </p:xfrm>
        <a:graphic>
          <a:graphicData uri="http://schemas.openxmlformats.org/presentationml/2006/ole">
            <p:oleObj spid="_x0000_s20482" name="Rovnice" r:id="rId3" imgW="171432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Permutace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Příklad: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</a:t>
            </a:r>
            <a:r>
              <a:rPr lang="cs-CZ" dirty="0" smtClean="0"/>
              <a:t>Vojenská četa o patnácti členech má nastoupit do řady. Kolika způsoby to může provést?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Permutace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3195646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Příklad - řešení: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</a:t>
            </a:r>
            <a:r>
              <a:rPr lang="cs-CZ" dirty="0" smtClean="0"/>
              <a:t>Protože záleží na pořadí nastoupených vojínů, jedná se o uspořádané 15-</a:t>
            </a:r>
            <a:r>
              <a:rPr lang="cs-CZ" dirty="0" err="1" smtClean="0"/>
              <a:t>tice</a:t>
            </a:r>
            <a:r>
              <a:rPr lang="cs-CZ" dirty="0" smtClean="0"/>
              <a:t>, konkrétně o permutace 15 prvků (jelikož z 15 prvků vybíráme všech 15).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Výpočet:</a:t>
            </a: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786050" y="4714885"/>
          <a:ext cx="4588841" cy="538002"/>
        </p:xfrm>
        <a:graphic>
          <a:graphicData uri="http://schemas.openxmlformats.org/presentationml/2006/ole">
            <p:oleObj spid="_x0000_s69634" name="Rovnice" r:id="rId3" imgW="1841400" imgH="215640" progId="Equation.3">
              <p:embed/>
            </p:oleObj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643042" y="5500702"/>
            <a:ext cx="67037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Vojenská četa může nastoupit 1 307 674 368 000 možnostmi.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2400" dirty="0" smtClean="0"/>
              <a:t>[1]</a:t>
            </a:r>
          </a:p>
          <a:p>
            <a:pPr>
              <a:buNone/>
            </a:pPr>
            <a:r>
              <a:rPr lang="en-US" sz="2400" dirty="0" smtClean="0"/>
              <a:t>	</a:t>
            </a:r>
            <a:r>
              <a:rPr lang="cs-CZ" sz="2400" dirty="0" smtClean="0"/>
              <a:t>CALDA, Emil a DUPAČ, Václav. </a:t>
            </a:r>
            <a:r>
              <a:rPr lang="cs-CZ" sz="2400" b="1" dirty="0" smtClean="0"/>
              <a:t>Matematika pro gymnázia Kombinatorika, pravděpodobnost, statistika. </a:t>
            </a:r>
            <a:endParaRPr lang="en-US" sz="2400" b="1" dirty="0" smtClean="0"/>
          </a:p>
          <a:p>
            <a:pPr>
              <a:buNone/>
            </a:pPr>
            <a:r>
              <a:rPr lang="en-US" sz="2400" b="1" dirty="0" smtClean="0"/>
              <a:t>	</a:t>
            </a:r>
            <a:r>
              <a:rPr lang="cs-CZ" sz="2400" dirty="0" smtClean="0"/>
              <a:t>Praha, </a:t>
            </a:r>
            <a:r>
              <a:rPr lang="cs-CZ" sz="2400" dirty="0" err="1" smtClean="0"/>
              <a:t>Prometheus</a:t>
            </a:r>
            <a:r>
              <a:rPr lang="cs-CZ" sz="2400" dirty="0" smtClean="0"/>
              <a:t> 1993, ISBN 80-85849-10-0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1121</TotalTime>
  <Words>270</Words>
  <Application>Microsoft Office PowerPoint</Application>
  <PresentationFormat>Předvádění na obrazovce (4:3)</PresentationFormat>
  <Paragraphs>76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Slunovrat</vt:lpstr>
      <vt:lpstr>Rovnice</vt:lpstr>
      <vt:lpstr>Snímek 1</vt:lpstr>
      <vt:lpstr>KOMBINATORIKA II.</vt:lpstr>
      <vt:lpstr>Faktoriál</vt:lpstr>
      <vt:lpstr>Variace</vt:lpstr>
      <vt:lpstr>Variace</vt:lpstr>
      <vt:lpstr>Variace</vt:lpstr>
      <vt:lpstr>Variace s opakováním</vt:lpstr>
      <vt:lpstr>Variace s opakováním</vt:lpstr>
      <vt:lpstr>Variace s opakováním</vt:lpstr>
      <vt:lpstr>Permutace</vt:lpstr>
      <vt:lpstr>Permutace</vt:lpstr>
      <vt:lpstr>Permutace</vt:lpstr>
      <vt:lpstr>Zdroje:</vt:lpstr>
    </vt:vector>
  </TitlesOfParts>
  <Company>ISŠ Cheb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STATISKTIKA</dc:title>
  <dc:creator>ucitel</dc:creator>
  <cp:lastModifiedBy>Dum</cp:lastModifiedBy>
  <cp:revision>126</cp:revision>
  <dcterms:created xsi:type="dcterms:W3CDTF">2012-10-19T16:27:31Z</dcterms:created>
  <dcterms:modified xsi:type="dcterms:W3CDTF">2014-04-02T11:50:29Z</dcterms:modified>
</cp:coreProperties>
</file>