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FBC98D-A7D1-4930-943C-CD819306FE2A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2B091-5072-4291-9C77-70F028D6B7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644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i="1" dirty="0" smtClean="0"/>
              <a:t>Zeměpis pro 5. ročník ZŠ</a:t>
            </a:r>
            <a:r>
              <a:rPr lang="cs-CZ" dirty="0" smtClean="0"/>
              <a:t>. Praha : SPN Praha, 1988. </a:t>
            </a:r>
            <a:r>
              <a:rPr lang="cs-CZ" smtClean="0"/>
              <a:t>120 s.</a:t>
            </a:r>
          </a:p>
          <a:p>
            <a:pPr marL="0" indent="0">
              <a:buFont typeface="Arial" pitchFamily="34" charset="0"/>
              <a:buNone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72B091-5072-4291-9C77-70F028D6B71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524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F8C5635-D0A7-4163-BBBF-3942280FF03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D8137E-6391-470B-8BB1-2A8A7C63B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logo-DU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flipH="1">
            <a:off x="1228339" y="2852936"/>
            <a:ext cx="6800045" cy="147732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Název školy: 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 Mgr. Květuše Hurdová</a:t>
            </a:r>
          </a:p>
          <a:p>
            <a:r>
              <a:rPr lang="cs-CZ" dirty="0" smtClean="0"/>
              <a:t>Název: VY_32_INOVACE_ZEMĚPIS_2.PLANETA ZEMĚ</a:t>
            </a:r>
          </a:p>
          <a:p>
            <a:r>
              <a:rPr lang="cs-CZ" dirty="0" smtClean="0"/>
              <a:t>Téma: Planeta Země</a:t>
            </a:r>
          </a:p>
          <a:p>
            <a:r>
              <a:rPr lang="cs-CZ" dirty="0" smtClean="0"/>
              <a:t>Číslo projektu: CZ.1.07/1.4.00/21.2349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3" y="4869160"/>
            <a:ext cx="6031607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Tento materiál slouží k výuce a procvičení zeměpisné polohy. </a:t>
            </a:r>
          </a:p>
          <a:p>
            <a:r>
              <a:rPr lang="cs-CZ" dirty="0" smtClean="0"/>
              <a:t>Konkrétně se zaměřuje na poledníky a rovnoběžky.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88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Planeta Země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zeměpisné polohy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293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Zeměpisná síť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Pokud se chceme orientovat na glóbusu nebo v mapách, je potřeba naučit se pracovat se </a:t>
            </a:r>
            <a:r>
              <a:rPr lang="cs-CZ" sz="2400" u="sng" dirty="0" smtClean="0"/>
              <a:t>zeměpisnou sítí.</a:t>
            </a:r>
          </a:p>
          <a:p>
            <a:pPr marL="0" indent="0">
              <a:buNone/>
            </a:pPr>
            <a:endParaRPr lang="cs-CZ" sz="2400" u="sng" dirty="0" smtClean="0"/>
          </a:p>
          <a:p>
            <a:r>
              <a:rPr lang="cs-CZ" sz="2400" dirty="0" smtClean="0"/>
              <a:t>Zeměpisnou síť tvoří: </a:t>
            </a:r>
            <a:r>
              <a:rPr lang="cs-CZ" sz="2400" u="sng" dirty="0" smtClean="0"/>
              <a:t>poledníky</a:t>
            </a:r>
            <a:r>
              <a:rPr lang="cs-CZ" sz="2400" dirty="0" smtClean="0"/>
              <a:t> a </a:t>
            </a:r>
            <a:r>
              <a:rPr lang="cs-CZ" sz="2400" u="sng" dirty="0" smtClean="0"/>
              <a:t>rovnoběžky</a:t>
            </a:r>
          </a:p>
          <a:p>
            <a:r>
              <a:rPr lang="cs-CZ" sz="2400" dirty="0" smtClean="0"/>
              <a:t>Pomocí zeměpisné sítě určujeme zeměpisnou polohu daného místa (tzv. </a:t>
            </a:r>
            <a:r>
              <a:rPr lang="cs-CZ" sz="2400" u="sng" dirty="0" smtClean="0"/>
              <a:t>zeměpisnou délku</a:t>
            </a:r>
            <a:r>
              <a:rPr lang="cs-CZ" sz="2400" dirty="0" smtClean="0"/>
              <a:t> a </a:t>
            </a:r>
            <a:r>
              <a:rPr lang="cs-CZ" sz="2400" u="sng" dirty="0" smtClean="0"/>
              <a:t>zeměpisnou šířku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Zeměpisnou síť v současné době nahrazují moderní naváděcí (navigační) systémy, které pracují s údaji z družic.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198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1. Poledníky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to pomyslné čáry, které spojují všechna místa na Zemi, kde nastává ve stejnou dobu poledne.</a:t>
            </a:r>
          </a:p>
          <a:p>
            <a:r>
              <a:rPr lang="cs-CZ" sz="2800" dirty="0" smtClean="0"/>
              <a:t>Mají tvar polokružnice.</a:t>
            </a:r>
          </a:p>
          <a:p>
            <a:r>
              <a:rPr lang="cs-CZ" sz="2800" dirty="0" smtClean="0"/>
              <a:t>Spojují oba póly (severní a jižní), a proto mají všechny poledníky </a:t>
            </a:r>
            <a:r>
              <a:rPr lang="cs-CZ" sz="2800" u="sng" dirty="0" smtClean="0"/>
              <a:t>stejnou délku</a:t>
            </a:r>
          </a:p>
          <a:p>
            <a:r>
              <a:rPr lang="cs-CZ" sz="2800" dirty="0" smtClean="0"/>
              <a:t>Hlavní poledníky: 0°a 180° (rozdělují povrch zeměkoule na východní a západní polokouli)</a:t>
            </a:r>
          </a:p>
          <a:p>
            <a:r>
              <a:rPr lang="cs-CZ" sz="2800" dirty="0" smtClean="0"/>
              <a:t>Určují </a:t>
            </a:r>
            <a:r>
              <a:rPr lang="cs-CZ" sz="2800" u="sng" dirty="0" smtClean="0"/>
              <a:t>zeměpisnou délku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93293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Rovnoběžky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Jsou to pomyslné čáry po obvodu Země, které vedou směrem od západu na východ.</a:t>
            </a:r>
          </a:p>
          <a:p>
            <a:r>
              <a:rPr lang="cs-CZ" sz="2800" dirty="0" smtClean="0"/>
              <a:t>Mají tvar kružnice, které se směrem k pólům </a:t>
            </a:r>
            <a:r>
              <a:rPr lang="cs-CZ" sz="2800" u="sng" dirty="0" smtClean="0"/>
              <a:t>zkracují</a:t>
            </a:r>
          </a:p>
          <a:p>
            <a:r>
              <a:rPr lang="cs-CZ" sz="2800" dirty="0" smtClean="0"/>
              <a:t>Hlavní a nejdelší z nich se nazývá </a:t>
            </a:r>
            <a:r>
              <a:rPr lang="cs-CZ" sz="2800" u="sng" dirty="0" smtClean="0"/>
              <a:t>rovník</a:t>
            </a:r>
            <a:r>
              <a:rPr lang="cs-CZ" sz="2800" dirty="0" smtClean="0"/>
              <a:t> (0°), nejkratší rovnoběžka je bod (90°) a leží na S a J-pólu</a:t>
            </a:r>
          </a:p>
          <a:p>
            <a:r>
              <a:rPr lang="cs-CZ" sz="2800" dirty="0" smtClean="0"/>
              <a:t>Rovník rozděluje povrch zeměkoule na severní a jižní polokouli.</a:t>
            </a:r>
          </a:p>
          <a:p>
            <a:r>
              <a:rPr lang="cs-CZ" sz="2800" dirty="0" smtClean="0"/>
              <a:t>Určují </a:t>
            </a:r>
            <a:r>
              <a:rPr lang="cs-CZ" sz="2800" u="sng" dirty="0" smtClean="0"/>
              <a:t>zeměpisnou šířku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518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2800" u="sng" dirty="0" smtClean="0"/>
              <a:t>Důležité rovnoběžky</a:t>
            </a:r>
            <a:r>
              <a:rPr lang="cs-CZ" sz="2800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800" dirty="0" smtClean="0"/>
              <a:t>obratník Raka </a:t>
            </a:r>
            <a:r>
              <a:rPr lang="cs-CZ" sz="2200" dirty="0" smtClean="0"/>
              <a:t>(23,5°severní zeměpisné šířky)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obratník Kozoroha </a:t>
            </a:r>
            <a:r>
              <a:rPr lang="cs-CZ" sz="2200" dirty="0" smtClean="0"/>
              <a:t>(23,5°jižní zeměpisné šířky)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severní polární kruh </a:t>
            </a:r>
            <a:r>
              <a:rPr lang="cs-CZ" sz="2200" dirty="0" smtClean="0"/>
              <a:t>(66,5°severní zeměpisné šířky)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jižní polární kruh </a:t>
            </a:r>
            <a:r>
              <a:rPr lang="cs-CZ" sz="2200" dirty="0" smtClean="0"/>
              <a:t>(66,5°jižní zeměpisné šířky)</a:t>
            </a:r>
          </a:p>
          <a:p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3504646"/>
            <a:ext cx="2340864" cy="23408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519779"/>
            <a:ext cx="2340864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735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1">
                    <a:lumMod val="75000"/>
                  </a:schemeClr>
                </a:solidFill>
              </a:rPr>
              <a:t>Procvičení nového učiva</a:t>
            </a:r>
            <a:endParaRPr lang="cs-CZ" sz="32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Vaši přátelé o prázdninách navštívili několik států. Víte, ve kterých </a:t>
            </a:r>
            <a:r>
              <a:rPr lang="cs-CZ" sz="2400" u="sng" dirty="0" smtClean="0"/>
              <a:t>světadílech</a:t>
            </a:r>
            <a:r>
              <a:rPr lang="cs-CZ" sz="2400" dirty="0" smtClean="0"/>
              <a:t> byli, když si zapsali </a:t>
            </a:r>
            <a:r>
              <a:rPr lang="cs-CZ" sz="2400" smtClean="0"/>
              <a:t>následující </a:t>
            </a:r>
            <a:r>
              <a:rPr lang="cs-CZ" sz="2400" smtClean="0"/>
              <a:t>údaje?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30°j.š., 130°v.d. …………	60°s.š., 100°z.d. ………</a:t>
            </a:r>
          </a:p>
          <a:p>
            <a:pPr marL="0" indent="0">
              <a:buNone/>
            </a:pPr>
            <a:r>
              <a:rPr lang="cs-CZ" sz="2400" dirty="0" smtClean="0"/>
              <a:t>0°, 20°s.š. ………………	20°s.š.,  50°v.d. ………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Které místo na Zemi má tuto polohu?</a:t>
            </a:r>
          </a:p>
          <a:p>
            <a:pPr marL="0" indent="0">
              <a:buNone/>
            </a:pPr>
            <a:r>
              <a:rPr lang="cs-CZ" sz="2400" dirty="0" smtClean="0"/>
              <a:t>28°s.š., 82°z.d. (poloostrov)	44°s.š., 5°v.d. (hora)</a:t>
            </a:r>
          </a:p>
          <a:p>
            <a:pPr marL="0" indent="0">
              <a:buNone/>
            </a:pPr>
            <a:r>
              <a:rPr lang="cs-CZ" sz="2400" dirty="0" smtClean="0"/>
              <a:t>54°s. š., 0°(souostroví)	90°j.š., 129°z.d.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Urči zeměpisnou polohu měst: Praha, New York, Tokio.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9082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317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Planeta Země</vt:lpstr>
      <vt:lpstr>Zeměpisná síť</vt:lpstr>
      <vt:lpstr>1. Poledníky</vt:lpstr>
      <vt:lpstr>2. Rovnoběžky</vt:lpstr>
      <vt:lpstr>Snímek 6</vt:lpstr>
      <vt:lpstr>Procvičení nového učiva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Země</dc:title>
  <dc:creator>Květuše Hurdová</dc:creator>
  <cp:lastModifiedBy>Dum</cp:lastModifiedBy>
  <cp:revision>16</cp:revision>
  <dcterms:created xsi:type="dcterms:W3CDTF">2011-11-12T10:30:48Z</dcterms:created>
  <dcterms:modified xsi:type="dcterms:W3CDTF">2014-04-02T13:06:25Z</dcterms:modified>
</cp:coreProperties>
</file>