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7"/>
  </p:notes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77" r:id="rId11"/>
    <p:sldId id="267" r:id="rId12"/>
    <p:sldId id="268" r:id="rId13"/>
    <p:sldId id="269" r:id="rId14"/>
    <p:sldId id="270" r:id="rId15"/>
    <p:sldId id="271" r:id="rId16"/>
    <p:sldId id="273" r:id="rId17"/>
    <p:sldId id="275" r:id="rId18"/>
    <p:sldId id="272" r:id="rId19"/>
    <p:sldId id="278" r:id="rId20"/>
    <p:sldId id="276" r:id="rId21"/>
    <p:sldId id="279" r:id="rId22"/>
    <p:sldId id="280" r:id="rId23"/>
    <p:sldId id="281" r:id="rId24"/>
    <p:sldId id="259" r:id="rId25"/>
    <p:sldId id="274" r:id="rId2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F8F"/>
    <a:srgbClr val="FF7979"/>
    <a:srgbClr val="FF5050"/>
    <a:srgbClr val="B2B2B2"/>
    <a:srgbClr val="5F5F5F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876" y="-16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BB67CE-C2C2-4485-A32F-B6E83EFFB191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07BF5A-E9F5-47BA-8BB9-299654AB8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69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7BF5A-E9F5-47BA-8BB9-299654AB846C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2881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" y="0"/>
            <a:ext cx="9159875" cy="5143500"/>
            <a:chOff x="0" y="0"/>
            <a:chExt cx="5770" cy="4320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195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48504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200150"/>
            <a:ext cx="7772400" cy="13716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148505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dt" sz="quarter" idx="10"/>
          </p:nvPr>
        </p:nvSpPr>
        <p:spPr>
          <a:xfrm>
            <a:off x="457200" y="4682729"/>
            <a:ext cx="2133600" cy="342900"/>
          </a:xfrm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27" name="Rectangle 2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8" name="Rectangle 2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970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956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28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0"/>
            <a:ext cx="4038600" cy="33980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0"/>
            <a:ext cx="4038600" cy="33980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722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346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220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539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509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298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8360"/>
            <a:ext cx="2057400" cy="438983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8360"/>
            <a:ext cx="6019800" cy="438983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802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8360"/>
            <a:ext cx="8229600" cy="8548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200150"/>
            <a:ext cx="4038600" cy="33980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0"/>
            <a:ext cx="4038600" cy="33980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7760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8360"/>
            <a:ext cx="8229600" cy="8548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200150"/>
            <a:ext cx="4038600" cy="33980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200151"/>
            <a:ext cx="4038600" cy="16418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2956322"/>
            <a:ext cx="4038600" cy="16418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328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8360"/>
            <a:ext cx="8229600" cy="8548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0"/>
            <a:ext cx="4038600" cy="33980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200151"/>
            <a:ext cx="4038600" cy="16418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2956322"/>
            <a:ext cx="4038600" cy="16418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2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28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656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" y="0"/>
            <a:ext cx="9159875" cy="5143500"/>
            <a:chOff x="0" y="0"/>
            <a:chExt cx="5770" cy="4320"/>
          </a:xfrm>
        </p:grpSpPr>
        <p:sp>
          <p:nvSpPr>
            <p:cNvPr id="147459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3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7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7465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7466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1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3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7471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5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7473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7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7475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9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1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195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7479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47480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08360"/>
            <a:ext cx="8229600" cy="854869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7481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00150"/>
            <a:ext cx="8229600" cy="3398044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7482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6300"/>
            <a:ext cx="2895600" cy="3429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47483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682729"/>
            <a:ext cx="2133600" cy="3429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1C0FA5E-FC2C-45B7-A52C-54E7DDF58804}" type="slidenum">
              <a:rPr lang="cs-CZ" smtClean="0"/>
              <a:t>‹#›</a:t>
            </a:fld>
            <a:endParaRPr lang="cs-CZ"/>
          </a:p>
        </p:txBody>
      </p:sp>
      <p:sp>
        <p:nvSpPr>
          <p:cNvPr id="147484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6300"/>
            <a:ext cx="2133600" cy="3429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5C1BA043-3C09-4A95-89DE-6B0E07F96EFF}" type="datetimeFigureOut">
              <a:rPr lang="cs-CZ" smtClean="0"/>
              <a:t>31.3.2014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hyperlink" Target="http://upload.wikimedia.org/wikipedia/commons/2/27/Map_Greco-Persian_Wars-fr.svg" TargetMode="Externa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a/Statue_of_Pheidippides_along_the_Marathon_Road.jpg" TargetMode="External"/><Relationship Id="rId13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0.jpeg"/><Relationship Id="rId12" Type="http://schemas.openxmlformats.org/officeDocument/2006/relationships/hyperlink" Target="http://en.wikipedia.org/wiki/File:Darius-Vase.jpg" TargetMode="External"/><Relationship Id="rId2" Type="http://schemas.openxmlformats.org/officeDocument/2006/relationships/hyperlink" Target="http://upload.wikimedia.org/wikipedia/commons/8/86/Illustrerad_Verldshistoria_band_I_Ill_116.pn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7/7e/Roman_Statue_of_Apollo.jpg" TargetMode="External"/><Relationship Id="rId11" Type="http://schemas.openxmlformats.org/officeDocument/2006/relationships/image" Target="../media/image12.jpeg"/><Relationship Id="rId5" Type="http://schemas.openxmlformats.org/officeDocument/2006/relationships/image" Target="../media/image9.jpeg"/><Relationship Id="rId15" Type="http://schemas.openxmlformats.org/officeDocument/2006/relationships/image" Target="../media/image14.jpeg"/><Relationship Id="rId10" Type="http://schemas.openxmlformats.org/officeDocument/2006/relationships/hyperlink" Target="http://upload.wikimedia.org/wikipedia/commons/f/f4/Xerxes_lash_sea.JPG" TargetMode="External"/><Relationship Id="rId4" Type="http://schemas.openxmlformats.org/officeDocument/2006/relationships/hyperlink" Target="http://en.wikipedia.org/wiki/File:Leonidas_I_of_Sparta.jpg" TargetMode="External"/><Relationship Id="rId9" Type="http://schemas.openxmlformats.org/officeDocument/2006/relationships/image" Target="../media/image11.jpeg"/><Relationship Id="rId14" Type="http://schemas.openxmlformats.org/officeDocument/2006/relationships/hyperlink" Target="http://commons.wikimedia.org/wiki/File:Bust_Pericles_Chiaramonti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2/27/Map_Greco-Persian_Wars-fr.svg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5.jpeg"/><Relationship Id="rId7" Type="http://schemas.openxmlformats.org/officeDocument/2006/relationships/hyperlink" Target="http://upload.wikimedia.org/wikipedia/commons/2/27/Map_Greco-Persian_Wars-fr.svg" TargetMode="External"/><Relationship Id="rId2" Type="http://schemas.openxmlformats.org/officeDocument/2006/relationships/hyperlink" Target="http://upload.wikimedia.org/wikipedia/commons/b/ba/Darius-Vase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tmp"/><Relationship Id="rId5" Type="http://schemas.openxmlformats.org/officeDocument/2006/relationships/image" Target="../media/image16.tmp"/><Relationship Id="rId4" Type="http://schemas.microsoft.com/office/2007/relationships/hdphoto" Target="../media/hdphoto3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5.jpeg"/><Relationship Id="rId7" Type="http://schemas.openxmlformats.org/officeDocument/2006/relationships/hyperlink" Target="http://upload.wikimedia.org/wikipedia/commons/2/28/Phidippides.jpg" TargetMode="External"/><Relationship Id="rId2" Type="http://schemas.openxmlformats.org/officeDocument/2006/relationships/hyperlink" Target="http://upload.wikimedia.org/wikipedia/commons/b/ba/Darius-Vase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tmp"/><Relationship Id="rId5" Type="http://schemas.openxmlformats.org/officeDocument/2006/relationships/image" Target="../media/image16.tmp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a/Trireme.jpg" TargetMode="External"/><Relationship Id="rId3" Type="http://schemas.openxmlformats.org/officeDocument/2006/relationships/hyperlink" Target="http://upload.wikimedia.org/wikipedia/commons/8/86/Illustrerad_Verldshistoria_band_I_Ill_116.png" TargetMode="External"/><Relationship Id="rId7" Type="http://schemas.openxmlformats.org/officeDocument/2006/relationships/image" Target="../media/image17.tm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tmp"/><Relationship Id="rId5" Type="http://schemas.microsoft.com/office/2007/relationships/hdphoto" Target="../media/hdphoto4.wdp"/><Relationship Id="rId4" Type="http://schemas.openxmlformats.org/officeDocument/2006/relationships/image" Target="../media/image19.png"/><Relationship Id="rId9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://upload.wikimedia.org/wikipedia/commons/f/f4/Xerxes_lash_sea.JPG" TargetMode="External"/><Relationship Id="rId7" Type="http://schemas.openxmlformats.org/officeDocument/2006/relationships/hyperlink" Target="http://upload.wikimedia.org/wikipedia/commons/2/27/Map_Greco-Persian_Wars-fr.sv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tmp"/><Relationship Id="rId5" Type="http://schemas.openxmlformats.org/officeDocument/2006/relationships/image" Target="../media/image16.tmp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7/Map_Greco-Persian_Wars-fr.svg" TargetMode="External"/><Relationship Id="rId3" Type="http://schemas.openxmlformats.org/officeDocument/2006/relationships/hyperlink" Target="http://en.wikipedia.org/wiki/File:Leonidas_I_of_Sparta.jpg" TargetMode="External"/><Relationship Id="rId7" Type="http://schemas.openxmlformats.org/officeDocument/2006/relationships/image" Target="../media/image17.tm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tmp"/><Relationship Id="rId5" Type="http://schemas.microsoft.com/office/2007/relationships/hdphoto" Target="../media/hdphoto5.wdp"/><Relationship Id="rId4" Type="http://schemas.openxmlformats.org/officeDocument/2006/relationships/image" Target="../media/image21.jpeg"/><Relationship Id="rId9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b/Jacques-Louis_David_004_Thermopylae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tmp"/><Relationship Id="rId5" Type="http://schemas.openxmlformats.org/officeDocument/2006/relationships/image" Target="../media/image16.tmp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7/Map_Greco-Persian_Wars-fr.svg" TargetMode="External"/><Relationship Id="rId3" Type="http://schemas.openxmlformats.org/officeDocument/2006/relationships/hyperlink" Target="http://upload.wikimedia.org/wikipedia/commons/8/86/Illustrerad_Verldshistoria_band_I_Ill_116.png" TargetMode="External"/><Relationship Id="rId7" Type="http://schemas.openxmlformats.org/officeDocument/2006/relationships/image" Target="../media/image17.tm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tmp"/><Relationship Id="rId5" Type="http://schemas.microsoft.com/office/2007/relationships/hdphoto" Target="../media/hdphoto4.wdp"/><Relationship Id="rId4" Type="http://schemas.openxmlformats.org/officeDocument/2006/relationships/image" Target="../media/image19.png"/><Relationship Id="rId9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://upload.wikimedia.org/wikipedia/commons/e/ea/Salamis.png" TargetMode="External"/><Relationship Id="rId7" Type="http://schemas.openxmlformats.org/officeDocument/2006/relationships/hyperlink" Target="http://upload.wikimedia.org/wikipedia/commons/2/27/Map_Greco-Persian_Wars-fr.sv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tmp"/><Relationship Id="rId5" Type="http://schemas.openxmlformats.org/officeDocument/2006/relationships/image" Target="../media/image16.tmp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gif"/><Relationship Id="rId3" Type="http://schemas.openxmlformats.org/officeDocument/2006/relationships/hyperlink" Target="http://upload.wikimedia.org/wikipedia/commons/e/ea/Salamis.png" TargetMode="External"/><Relationship Id="rId7" Type="http://schemas.openxmlformats.org/officeDocument/2006/relationships/hyperlink" Target="http://upload.wikimedia.org/wikipedia/commons/d/d6/Bitva_u_Salaminy.gi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tmp"/><Relationship Id="rId5" Type="http://schemas.openxmlformats.org/officeDocument/2006/relationships/image" Target="../media/image16.tmp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tmp"/><Relationship Id="rId3" Type="http://schemas.openxmlformats.org/officeDocument/2006/relationships/hyperlink" Target="http://en.wikipedia.org/wiki/File:Szalamisz.jpg" TargetMode="External"/><Relationship Id="rId7" Type="http://schemas.openxmlformats.org/officeDocument/2006/relationships/image" Target="../media/image16.tm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jpeg"/><Relationship Id="rId5" Type="http://schemas.openxmlformats.org/officeDocument/2006/relationships/hyperlink" Target="http://upload.wikimedia.org/wikipedia/commons/5/54/William_Rainey_-_Death_of_the_Persian_admiral_at_Salamis.jpg" TargetMode="External"/><Relationship Id="rId10" Type="http://schemas.openxmlformats.org/officeDocument/2006/relationships/image" Target="../media/image4.png"/><Relationship Id="rId4" Type="http://schemas.openxmlformats.org/officeDocument/2006/relationships/image" Target="../media/image25.jpeg"/><Relationship Id="rId9" Type="http://schemas.openxmlformats.org/officeDocument/2006/relationships/hyperlink" Target="http://upload.wikimedia.org/wikipedia/commons/2/27/Map_Greco-Persian_Wars-fr.sv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mp"/><Relationship Id="rId7" Type="http://schemas.openxmlformats.org/officeDocument/2006/relationships/image" Target="../media/image17.tm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tmp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7/7e/Roman_Statue_of_Apollo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7/Map_Greco-Persian_Wars-fr.svg" TargetMode="External"/><Relationship Id="rId3" Type="http://schemas.openxmlformats.org/officeDocument/2006/relationships/image" Target="../media/image27.tmp"/><Relationship Id="rId7" Type="http://schemas.openxmlformats.org/officeDocument/2006/relationships/image" Target="../media/image17.tmp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tmp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7/7e/Roman_Statue_of_Apollo.jpg" TargetMode="External"/><Relationship Id="rId9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ust_Pericles_Chiaramonti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tmp"/><Relationship Id="rId5" Type="http://schemas.openxmlformats.org/officeDocument/2006/relationships/image" Target="../media/image16.tmp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34241147"/>
              </p:ext>
            </p:extLst>
          </p:nvPr>
        </p:nvGraphicFramePr>
        <p:xfrm>
          <a:off x="467544" y="1547793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Řecko-perské války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má za cíl seznámit žáky s jedním z hlavních válečných konfliktů starověkého Řecka. Vypravované „drama na 25 snímcích“ je pak dalším pokusem, jak žáky zaujmout.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28. 7. 2013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03505" y="0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10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38405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539552" y="2427734"/>
            <a:ext cx="7851648" cy="90867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ŘECKO-PERSKÉ VÁLKY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9552" y="735360"/>
            <a:ext cx="7851648" cy="908670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5600" b="1" kern="1200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dirty="0" smtClean="0">
                <a:solidFill>
                  <a:srgbClr val="FF0000"/>
                </a:solidFill>
              </a:rPr>
              <a:t>SSŠPM BOSKOVICE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66847" y="1707654"/>
            <a:ext cx="7851648" cy="629022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5600" b="1" kern="1200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UVÁDÍ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66847" y="3291830"/>
            <a:ext cx="7851648" cy="629022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 fontScale="70000" lnSpcReduction="2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5600" b="1" kern="1200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SKUTEČNÉ HISTORICKÉ DRAMA S PŘEDEHROU A O TŘECH DĚJSTVÍCH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0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83568" y="267494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ŘECKO-PERSKÉ VÁLKY</a:t>
            </a:r>
            <a:br>
              <a:rPr lang="cs-CZ" sz="36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PROGRAM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251520" y="1347614"/>
            <a:ext cx="8496944" cy="3600400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álky </a:t>
            </a:r>
            <a:r>
              <a:rPr lang="cs-CZ" sz="2400" dirty="0" smtClean="0">
                <a:solidFill>
                  <a:srgbClr val="FF0000"/>
                </a:solidFill>
              </a:rPr>
              <a:t>mezi řeckými </a:t>
            </a:r>
            <a:r>
              <a:rPr lang="cs-CZ" sz="2400" dirty="0" err="1" smtClean="0">
                <a:solidFill>
                  <a:srgbClr val="FF0000"/>
                </a:solidFill>
              </a:rPr>
              <a:t>poleis</a:t>
            </a:r>
            <a:r>
              <a:rPr lang="cs-CZ" sz="2400" dirty="0" smtClean="0">
                <a:solidFill>
                  <a:srgbClr val="FF0000"/>
                </a:solidFill>
              </a:rPr>
              <a:t> a Perskou říší </a:t>
            </a:r>
            <a:r>
              <a:rPr lang="cs-CZ" sz="2400" dirty="0" smtClean="0"/>
              <a:t>v průběhu 51 let mezi léty 499 – 448 př. n. l.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400" dirty="0">
                <a:solidFill>
                  <a:srgbClr val="FF0000"/>
                </a:solidFill>
              </a:rPr>
              <a:t>ř</a:t>
            </a:r>
            <a:r>
              <a:rPr lang="cs-CZ" sz="2400" dirty="0" smtClean="0">
                <a:solidFill>
                  <a:srgbClr val="FF0000"/>
                </a:solidFill>
              </a:rPr>
              <a:t>ecké </a:t>
            </a:r>
            <a:r>
              <a:rPr lang="cs-CZ" sz="2400" dirty="0" err="1" smtClean="0">
                <a:solidFill>
                  <a:srgbClr val="FF0000"/>
                </a:solidFill>
              </a:rPr>
              <a:t>poleis</a:t>
            </a:r>
            <a:r>
              <a:rPr lang="cs-CZ" sz="2400" dirty="0" smtClean="0"/>
              <a:t> – městské státy s řeckým obyvatelstvem v oblasti Středomoří – v těchto bojích především na Balkánském poloostrově a poloostrově Malá Asie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Perská říše</a:t>
            </a:r>
            <a:r>
              <a:rPr lang="cs-CZ" sz="2400" dirty="0" smtClean="0"/>
              <a:t> – mocná říše, která měla své jádro na území dnešního Íránu,  v době největšího rozkvětu však sahala až do Malé Asie, Sýrie a Egypta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3598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43648" y="267494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ŘECKO-PERSKÉ VÁLKY</a:t>
            </a:r>
            <a:br>
              <a:rPr lang="cs-CZ" sz="36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MAPY ZA OPONOU</a:t>
            </a:r>
            <a:endParaRPr lang="cs-CZ" sz="3600" dirty="0">
              <a:solidFill>
                <a:srgbClr val="FF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4731016" y="1307862"/>
            <a:ext cx="2190168" cy="1752135"/>
            <a:chOff x="5148064" y="2029122"/>
            <a:chExt cx="3203848" cy="2563079"/>
          </a:xfrm>
        </p:grpSpPr>
        <p:sp>
          <p:nvSpPr>
            <p:cNvPr id="5" name="Obdélník 4"/>
            <p:cNvSpPr/>
            <p:nvPr/>
          </p:nvSpPr>
          <p:spPr>
            <a:xfrm>
              <a:off x="5148064" y="2029122"/>
              <a:ext cx="3203848" cy="256307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8" name="Picture 4" descr="File:Map Greco-Persian Wars-fr.sv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2029123"/>
              <a:ext cx="3203848" cy="25630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153344" y="1283830"/>
            <a:ext cx="4320480" cy="1800200"/>
            <a:chOff x="899592" y="1203598"/>
            <a:chExt cx="5883995" cy="2806565"/>
          </a:xfrm>
        </p:grpSpPr>
        <p:pic>
          <p:nvPicPr>
            <p:cNvPr id="3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60" t="2334" b="65189"/>
            <a:stretch/>
          </p:blipFill>
          <p:spPr bwMode="auto">
            <a:xfrm>
              <a:off x="899592" y="1203598"/>
              <a:ext cx="5883995" cy="28065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Ovál 7"/>
            <p:cNvSpPr/>
            <p:nvPr/>
          </p:nvSpPr>
          <p:spPr>
            <a:xfrm>
              <a:off x="1204037" y="1621041"/>
              <a:ext cx="726586" cy="72658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819" r="8722" b="9222"/>
          <a:stretch/>
        </p:blipFill>
        <p:spPr bwMode="auto">
          <a:xfrm>
            <a:off x="4810063" y="3263139"/>
            <a:ext cx="2032073" cy="17633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37" t="10490" r="4855" b="27988"/>
          <a:stretch/>
        </p:blipFill>
        <p:spPr bwMode="auto">
          <a:xfrm>
            <a:off x="423930" y="3193527"/>
            <a:ext cx="3626568" cy="181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Podnadpis 2"/>
          <p:cNvSpPr txBox="1">
            <a:spLocks/>
          </p:cNvSpPr>
          <p:nvPr/>
        </p:nvSpPr>
        <p:spPr>
          <a:xfrm>
            <a:off x="7092280" y="1419622"/>
            <a:ext cx="1872208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00539" y="3263138"/>
            <a:ext cx="609867" cy="5327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7056276" y="2453844"/>
            <a:ext cx="1944216" cy="14793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ozsah Perské říše a oblast konfliktu v době válek a na dnešní mapě světa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3629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46176" y="267494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ŘECKO-PERSKÉ VÁLKY</a:t>
            </a:r>
            <a:br>
              <a:rPr lang="cs-CZ" sz="36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V HLAVNÍCH ROLÍCH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251520" y="1203598"/>
            <a:ext cx="4248472" cy="864096"/>
          </a:xfrm>
        </p:spPr>
        <p:txBody>
          <a:bodyPr/>
          <a:lstStyle/>
          <a:p>
            <a:pPr algn="ctr">
              <a:buClr>
                <a:schemeClr val="tx1"/>
              </a:buClr>
            </a:pPr>
            <a:r>
              <a:rPr lang="cs-CZ" sz="2600" dirty="0" smtClean="0">
                <a:solidFill>
                  <a:srgbClr val="FFFF00"/>
                </a:solidFill>
              </a:rPr>
              <a:t>ŘEKOVÉ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732028" y="1203598"/>
            <a:ext cx="4248472" cy="750218"/>
          </a:xfrm>
          <a:prstGeom prst="rect">
            <a:avLst/>
          </a:prstGeom>
        </p:spPr>
        <p:txBody>
          <a:bodyPr vert="horz" lIns="0" rIns="18288">
            <a:normAutofit/>
          </a:bodyPr>
          <a:lstStyle>
            <a:lvl1pPr marL="0" marR="45720" indent="0" algn="r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2"/>
              </a:buClr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>
                <a:schemeClr val="tx1"/>
              </a:buClr>
            </a:pPr>
            <a:r>
              <a:rPr lang="cs-CZ" dirty="0" smtClean="0">
                <a:solidFill>
                  <a:srgbClr val="FFFF00"/>
                </a:solidFill>
              </a:rPr>
              <a:t>PERŠANÉ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4572000" y="1491630"/>
            <a:ext cx="0" cy="3471909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Skupina 11"/>
          <p:cNvGrpSpPr/>
          <p:nvPr/>
        </p:nvGrpSpPr>
        <p:grpSpPr>
          <a:xfrm>
            <a:off x="255445" y="1668906"/>
            <a:ext cx="2084308" cy="1543058"/>
            <a:chOff x="255445" y="1707653"/>
            <a:chExt cx="2084308" cy="1543058"/>
          </a:xfrm>
        </p:grpSpPr>
        <p:pic>
          <p:nvPicPr>
            <p:cNvPr id="1026" name="Picture 2" descr="File:Illustrerad Verldshistoria band I Ill 116.png">
              <a:hlinkClick r:id="rId2"/>
            </p:cNvPr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2822"/>
            <a:stretch/>
          </p:blipFill>
          <p:spPr bwMode="auto">
            <a:xfrm>
              <a:off x="811004" y="1707653"/>
              <a:ext cx="882158" cy="1188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Podnadpis 2"/>
            <p:cNvSpPr txBox="1">
              <a:spLocks/>
            </p:cNvSpPr>
            <p:nvPr/>
          </p:nvSpPr>
          <p:spPr>
            <a:xfrm>
              <a:off x="255445" y="2908369"/>
              <a:ext cx="208430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200" dirty="0" err="1" smtClean="0">
                  <a:solidFill>
                    <a:schemeClr val="tx1"/>
                  </a:solidFill>
                </a:rPr>
                <a:t>Themistokles</a:t>
              </a:r>
              <a:r>
                <a:rPr lang="cs-CZ" sz="1200" dirty="0" smtClean="0">
                  <a:solidFill>
                    <a:schemeClr val="tx1"/>
                  </a:solidFill>
                </a:rPr>
                <a:t> – athénský politik </a:t>
              </a:r>
              <a:endPara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720782" y="1668906"/>
            <a:ext cx="1575502" cy="1558678"/>
            <a:chOff x="2708467" y="1694657"/>
            <a:chExt cx="1575502" cy="1558678"/>
          </a:xfrm>
        </p:grpSpPr>
        <p:pic>
          <p:nvPicPr>
            <p:cNvPr id="1028" name="Picture 4" descr="Leonidas I of Sparta.jpg">
              <a:hlinkClick r:id="rId4"/>
            </p:cNvPr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1292"/>
            <a:stretch/>
          </p:blipFill>
          <p:spPr bwMode="auto">
            <a:xfrm>
              <a:off x="2843808" y="1694657"/>
              <a:ext cx="1122179" cy="12019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Podnadpis 2"/>
            <p:cNvSpPr txBox="1">
              <a:spLocks/>
            </p:cNvSpPr>
            <p:nvPr/>
          </p:nvSpPr>
          <p:spPr>
            <a:xfrm>
              <a:off x="2708467" y="2910993"/>
              <a:ext cx="1575502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200" dirty="0" smtClean="0">
                  <a:solidFill>
                    <a:schemeClr val="tx1"/>
                  </a:solidFill>
                </a:rPr>
                <a:t>Leonidas – spartský král </a:t>
              </a:r>
              <a:endPara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749576" y="3449450"/>
            <a:ext cx="1613960" cy="1436432"/>
            <a:chOff x="2478710" y="3527107"/>
            <a:chExt cx="1613960" cy="1436432"/>
          </a:xfrm>
        </p:grpSpPr>
        <p:pic>
          <p:nvPicPr>
            <p:cNvPr id="1036" name="Picture 12" descr="File:Roman Statue of Apollo.jpg">
              <a:hlinkClick r:id="rId6"/>
            </p:cNvPr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82847" y="3527107"/>
              <a:ext cx="709823" cy="14364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Podnadpis 2"/>
            <p:cNvSpPr txBox="1">
              <a:spLocks/>
            </p:cNvSpPr>
            <p:nvPr/>
          </p:nvSpPr>
          <p:spPr>
            <a:xfrm>
              <a:off x="2478710" y="3906624"/>
              <a:ext cx="989529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200" dirty="0" smtClean="0">
                  <a:solidFill>
                    <a:schemeClr val="tx1"/>
                  </a:solidFill>
                </a:rPr>
                <a:t>Apollón – bůh, ochránce athénského spolku</a:t>
              </a:r>
              <a:r>
                <a:rPr lang="cs-CZ" sz="1800" dirty="0" smtClean="0">
                  <a:solidFill>
                    <a:schemeClr val="tx1"/>
                  </a:solidFill>
                </a:rPr>
                <a:t> 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73142" y="3517260"/>
            <a:ext cx="1520020" cy="1337803"/>
            <a:chOff x="611560" y="3590412"/>
            <a:chExt cx="1520020" cy="1337803"/>
          </a:xfrm>
        </p:grpSpPr>
        <p:pic>
          <p:nvPicPr>
            <p:cNvPr id="1030" name="Picture 6" descr="File:Statue of Pheidippides along the Marathon Road.jpg">
              <a:hlinkClick r:id="rId8"/>
            </p:cNvPr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3590412"/>
              <a:ext cx="1520020" cy="9508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Podnadpis 2"/>
            <p:cNvSpPr txBox="1">
              <a:spLocks/>
            </p:cNvSpPr>
            <p:nvPr/>
          </p:nvSpPr>
          <p:spPr>
            <a:xfrm>
              <a:off x="611560" y="4585873"/>
              <a:ext cx="151216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200" dirty="0" err="1" smtClean="0">
                  <a:solidFill>
                    <a:schemeClr val="tx1"/>
                  </a:solidFill>
                </a:rPr>
                <a:t>Feiddippidés</a:t>
              </a:r>
              <a:r>
                <a:rPr lang="cs-CZ" sz="1200" dirty="0" smtClean="0">
                  <a:solidFill>
                    <a:schemeClr val="tx1"/>
                  </a:solidFill>
                </a:rPr>
                <a:t> – první maratonec</a:t>
              </a:r>
              <a:endParaRPr lang="cs-CZ" sz="1200" dirty="0">
                <a:solidFill>
                  <a:schemeClr val="tx1"/>
                </a:solidFill>
              </a:endParaRPr>
            </a:p>
            <a:p>
              <a:pPr algn="l"/>
              <a:r>
                <a:rPr lang="cs-CZ" sz="1800" dirty="0" smtClean="0">
                  <a:solidFill>
                    <a:schemeClr val="tx1"/>
                  </a:solidFill>
                </a:rPr>
                <a:t> 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7410377" y="1956198"/>
            <a:ext cx="1106670" cy="2275849"/>
            <a:chOff x="6948264" y="1972924"/>
            <a:chExt cx="1106670" cy="2275849"/>
          </a:xfrm>
        </p:grpSpPr>
        <p:pic>
          <p:nvPicPr>
            <p:cNvPr id="1032" name="Picture 8" descr="File:Xerxes lash sea.JPG">
              <a:hlinkClick r:id="rId10"/>
            </p:cNvPr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1616" t="40735" r="15130"/>
            <a:stretch/>
          </p:blipFill>
          <p:spPr bwMode="auto">
            <a:xfrm>
              <a:off x="6948264" y="1972924"/>
              <a:ext cx="1106670" cy="19013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Podnadpis 2"/>
            <p:cNvSpPr txBox="1">
              <a:spLocks/>
            </p:cNvSpPr>
            <p:nvPr/>
          </p:nvSpPr>
          <p:spPr>
            <a:xfrm>
              <a:off x="7039485" y="3906431"/>
              <a:ext cx="924227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200" dirty="0" err="1" smtClean="0">
                  <a:solidFill>
                    <a:schemeClr val="tx1"/>
                  </a:solidFill>
                </a:rPr>
                <a:t>Xerxés</a:t>
              </a:r>
              <a:r>
                <a:rPr lang="cs-CZ" sz="1200" dirty="0" smtClean="0">
                  <a:solidFill>
                    <a:schemeClr val="tx1"/>
                  </a:solidFill>
                </a:rPr>
                <a:t> – perský král</a:t>
              </a:r>
              <a:endParaRPr lang="cs-CZ" sz="1200" dirty="0">
                <a:solidFill>
                  <a:schemeClr val="tx1"/>
                </a:solidFill>
              </a:endParaRPr>
            </a:p>
            <a:p>
              <a:pPr algn="l"/>
              <a:r>
                <a:rPr lang="cs-CZ" sz="1800" dirty="0" smtClean="0">
                  <a:solidFill>
                    <a:schemeClr val="tx1"/>
                  </a:solidFill>
                </a:rPr>
                <a:t> 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058174" y="1978165"/>
            <a:ext cx="1296144" cy="2207997"/>
            <a:chOff x="4914159" y="2037326"/>
            <a:chExt cx="1296144" cy="2207997"/>
          </a:xfrm>
        </p:grpSpPr>
        <p:pic>
          <p:nvPicPr>
            <p:cNvPr id="1034" name="Picture 10" descr="http://upload.wikimedia.org/wikipedia/commons/thumb/b/ba/Darius-Vase.jpg/220px-Darius-Vase.jpg">
              <a:hlinkClick r:id="rId12"/>
            </p:cNvPr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9" y="2037326"/>
              <a:ext cx="1116364" cy="18369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Podnadpis 2"/>
            <p:cNvSpPr txBox="1">
              <a:spLocks/>
            </p:cNvSpPr>
            <p:nvPr/>
          </p:nvSpPr>
          <p:spPr>
            <a:xfrm>
              <a:off x="4914159" y="3902981"/>
              <a:ext cx="1296144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200" dirty="0">
                  <a:solidFill>
                    <a:schemeClr val="tx1"/>
                  </a:solidFill>
                </a:rPr>
                <a:t>Dareios I</a:t>
              </a:r>
              <a:r>
                <a:rPr lang="cs-CZ" sz="1200" dirty="0" smtClean="0">
                  <a:solidFill>
                    <a:schemeClr val="tx1"/>
                  </a:solidFill>
                </a:rPr>
                <a:t>. –perský král</a:t>
              </a:r>
              <a:endParaRPr lang="cs-CZ" sz="1200" dirty="0">
                <a:solidFill>
                  <a:schemeClr val="tx1"/>
                </a:solidFill>
              </a:endParaRPr>
            </a:p>
            <a:p>
              <a:pPr algn="l"/>
              <a:r>
                <a:rPr lang="cs-CZ" sz="1800" dirty="0" smtClean="0">
                  <a:solidFill>
                    <a:schemeClr val="tx1"/>
                  </a:solidFill>
                </a:rPr>
                <a:t> 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038" name="Picture 14" descr="http://upload.wikimedia.org/wikipedia/commons/thumb/a/af/Bust_Pericles_Chiaramonti.jpg/220px-Bust_Pericles_Chiaramonti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802" y="3432998"/>
            <a:ext cx="768999" cy="116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Podnadpis 2"/>
          <p:cNvSpPr txBox="1">
            <a:spLocks/>
          </p:cNvSpPr>
          <p:nvPr/>
        </p:nvSpPr>
        <p:spPr>
          <a:xfrm>
            <a:off x="3190551" y="4683892"/>
            <a:ext cx="157550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100" dirty="0" smtClean="0">
                <a:solidFill>
                  <a:schemeClr val="tx1"/>
                </a:solidFill>
              </a:rPr>
              <a:t>Perikles – athénský politik </a:t>
            </a:r>
            <a:endParaRPr lang="cs-CZ" sz="11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6606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83568" y="19548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ŘECKO-PERSKÉ VÁLKY</a:t>
            </a:r>
            <a:br>
              <a:rPr lang="cs-CZ" sz="36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PŘEDEHRA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251520" y="1131590"/>
            <a:ext cx="8496944" cy="3600400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oté, co perský král </a:t>
            </a:r>
            <a:r>
              <a:rPr lang="cs-CZ" sz="2000" dirty="0" smtClean="0">
                <a:solidFill>
                  <a:srgbClr val="FF0000"/>
                </a:solidFill>
              </a:rPr>
              <a:t>Kýros Veliký</a:t>
            </a:r>
            <a:r>
              <a:rPr lang="cs-CZ" sz="2000" dirty="0" smtClean="0"/>
              <a:t> v polovině 6. stol. př. n. l. připojil ke svému území i poloostrov Malá Asie, ocitla se v perském područí i řecká města na jeho západním pobřeží (</a:t>
            </a:r>
            <a:r>
              <a:rPr lang="cs-CZ" sz="2000" dirty="0" err="1" smtClean="0"/>
              <a:t>Milétos</a:t>
            </a:r>
            <a:r>
              <a:rPr lang="cs-CZ" sz="2000" dirty="0" smtClean="0"/>
              <a:t>, </a:t>
            </a:r>
            <a:r>
              <a:rPr lang="cs-CZ" sz="2000" dirty="0" err="1" smtClean="0"/>
              <a:t>Efes</a:t>
            </a:r>
            <a:r>
              <a:rPr lang="cs-CZ" sz="2000" dirty="0" smtClean="0"/>
              <a:t>)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000" dirty="0" smtClean="0"/>
              <a:t>další král </a:t>
            </a:r>
            <a:r>
              <a:rPr lang="cs-CZ" sz="2000" dirty="0" smtClean="0">
                <a:solidFill>
                  <a:srgbClr val="FF0000"/>
                </a:solidFill>
              </a:rPr>
              <a:t>Dareios I. </a:t>
            </a:r>
            <a:r>
              <a:rPr lang="cs-CZ" sz="2000" dirty="0" smtClean="0"/>
              <a:t>pak pronikl až do Evropy a podmanil si území dnešní Thrákie =˃ </a:t>
            </a:r>
            <a:r>
              <a:rPr lang="cs-CZ" sz="2000" dirty="0" smtClean="0">
                <a:solidFill>
                  <a:srgbClr val="FF0000"/>
                </a:solidFill>
              </a:rPr>
              <a:t>perská říše se na začátku 5. století stala nejmocnější starověkou říší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000" dirty="0" smtClean="0"/>
              <a:t>řecká </a:t>
            </a:r>
            <a:r>
              <a:rPr lang="cs-CZ" sz="2000" dirty="0" err="1" smtClean="0"/>
              <a:t>poleis</a:t>
            </a:r>
            <a:r>
              <a:rPr lang="cs-CZ" sz="2000" dirty="0" smtClean="0"/>
              <a:t> si tuto nadvládu nechtěla nechat líbit – roku 499 př. n. l. propuklo v Malé Asii povstání pod vedením </a:t>
            </a:r>
            <a:r>
              <a:rPr lang="cs-CZ" sz="2000" dirty="0" err="1" smtClean="0"/>
              <a:t>Milétu</a:t>
            </a:r>
            <a:r>
              <a:rPr lang="cs-CZ" sz="2000" dirty="0" smtClean="0"/>
              <a:t>, které Peršané roku 494 př. n. l. potlačili a </a:t>
            </a:r>
            <a:r>
              <a:rPr lang="cs-CZ" sz="2000" dirty="0" err="1" smtClean="0"/>
              <a:t>Milétos</a:t>
            </a:r>
            <a:r>
              <a:rPr lang="cs-CZ" sz="2000" dirty="0" smtClean="0"/>
              <a:t> zničili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000" dirty="0" smtClean="0"/>
              <a:t>Řekové z Peloponéského poloostrova Miléťanům příliš nepomohli – poslali na pomoc pouze 20 lodí z Athén a 5 z </a:t>
            </a:r>
            <a:r>
              <a:rPr lang="cs-CZ" sz="2000" dirty="0" err="1" smtClean="0"/>
              <a:t>Eretrie</a:t>
            </a:r>
            <a:r>
              <a:rPr lang="cs-CZ" sz="2000" dirty="0" smtClean="0"/>
              <a:t>, což však byla pro Peršany </a:t>
            </a:r>
            <a:r>
              <a:rPr lang="cs-CZ" sz="2000" dirty="0" smtClean="0">
                <a:solidFill>
                  <a:srgbClr val="FF0000"/>
                </a:solidFill>
              </a:rPr>
              <a:t>vhodná záminka k útoku proti evropskému Řecku   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432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83568" y="19548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ŘECKO-PERSKÉ VÁLKY</a:t>
            </a:r>
            <a:br>
              <a:rPr lang="cs-CZ" sz="3600" dirty="0" smtClean="0">
                <a:solidFill>
                  <a:srgbClr val="FFFF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PŘEDEHRA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6012160" y="1347614"/>
            <a:ext cx="2448272" cy="32283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ranžovou barvou je znázorněno území perské říše, mnoho řeckých městských států se tak nedobrovolně stalo její součástí, modrou barvou jsou pak znázorněny </a:t>
            </a:r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ecké </a:t>
            </a:r>
            <a:r>
              <a:rPr lang="cs-CZ" sz="18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poleis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stojící proti Persii 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860847" y="1190842"/>
            <a:ext cx="4690317" cy="3690264"/>
            <a:chOff x="860847" y="1190842"/>
            <a:chExt cx="4690317" cy="3690264"/>
          </a:xfrm>
        </p:grpSpPr>
        <p:grpSp>
          <p:nvGrpSpPr>
            <p:cNvPr id="12" name="Skupina 11"/>
            <p:cNvGrpSpPr/>
            <p:nvPr/>
          </p:nvGrpSpPr>
          <p:grpSpPr>
            <a:xfrm>
              <a:off x="860847" y="1190842"/>
              <a:ext cx="4690317" cy="3690264"/>
              <a:chOff x="2195736" y="1152538"/>
              <a:chExt cx="4690317" cy="3690264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2195736" y="1152538"/>
                <a:ext cx="4612828" cy="3690264"/>
                <a:chOff x="5148064" y="2029122"/>
                <a:chExt cx="3203848" cy="2563079"/>
              </a:xfrm>
            </p:grpSpPr>
            <p:sp>
              <p:nvSpPr>
                <p:cNvPr id="6" name="Obdélník 5"/>
                <p:cNvSpPr/>
                <p:nvPr/>
              </p:nvSpPr>
              <p:spPr>
                <a:xfrm>
                  <a:off x="5148064" y="2029122"/>
                  <a:ext cx="3203848" cy="2563079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7" name="Picture 4" descr="File:Map Greco-Persian Wars-fr.svg">
                  <a:hlinkClick r:id="rId2"/>
                </p:cNvPr>
                <p:cNvPicPr>
                  <a:picLocks noChangeAspect="1" noChangeArrowheads="1"/>
                </p:cNvPicPr>
                <p:nvPr/>
              </p:nvPicPr>
              <p:blipFill>
                <a:blip r:embed="rId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48064" y="2029123"/>
                  <a:ext cx="3203848" cy="256307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8" name="Ovál 7"/>
              <p:cNvSpPr/>
              <p:nvPr/>
            </p:nvSpPr>
            <p:spPr>
              <a:xfrm>
                <a:off x="5868144" y="3147814"/>
                <a:ext cx="144016" cy="144016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5652120" y="3363374"/>
                <a:ext cx="936104" cy="21602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err="1" smtClean="0">
                    <a:solidFill>
                      <a:schemeClr val="accent6"/>
                    </a:solidFill>
                  </a:rPr>
                  <a:t>Milétos</a:t>
                </a:r>
                <a:endParaRPr lang="cs-CZ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10" name="Obdélník 9"/>
              <p:cNvSpPr/>
              <p:nvPr/>
            </p:nvSpPr>
            <p:spPr>
              <a:xfrm rot="19241145">
                <a:off x="4140698" y="1426212"/>
                <a:ext cx="1234506" cy="21602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chemeClr val="accent6"/>
                    </a:solidFill>
                  </a:rPr>
                  <a:t>Thrákie</a:t>
                </a:r>
                <a:endParaRPr lang="cs-CZ" sz="2400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5651547" y="2285990"/>
                <a:ext cx="1234506" cy="21602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400" dirty="0" smtClean="0">
                    <a:solidFill>
                      <a:schemeClr val="accent6"/>
                    </a:solidFill>
                  </a:rPr>
                  <a:t>Malá Asie</a:t>
                </a:r>
                <a:endParaRPr lang="cs-CZ" sz="2400" dirty="0">
                  <a:solidFill>
                    <a:schemeClr val="accent6"/>
                  </a:solidFill>
                </a:endParaRPr>
              </a:p>
            </p:txBody>
          </p:sp>
        </p:grpSp>
        <p:sp>
          <p:nvSpPr>
            <p:cNvPr id="14" name="Ovál 13"/>
            <p:cNvSpPr/>
            <p:nvPr/>
          </p:nvSpPr>
          <p:spPr>
            <a:xfrm>
              <a:off x="3167261" y="3102668"/>
              <a:ext cx="144016" cy="14401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3208974" y="3021290"/>
              <a:ext cx="936104" cy="21602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>
                  <a:solidFill>
                    <a:schemeClr val="accent6"/>
                  </a:solidFill>
                </a:rPr>
                <a:t>Eretria</a:t>
              </a:r>
              <a:endParaRPr lang="cs-CZ" dirty="0">
                <a:solidFill>
                  <a:schemeClr val="accent6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843225" y="3397980"/>
              <a:ext cx="936104" cy="21602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accent6"/>
                  </a:solidFill>
                </a:rPr>
                <a:t>Athény</a:t>
              </a:r>
              <a:endParaRPr lang="cs-CZ" dirty="0">
                <a:solidFill>
                  <a:schemeClr val="accent6"/>
                </a:solidFill>
              </a:endParaRPr>
            </a:p>
          </p:txBody>
        </p:sp>
        <p:sp>
          <p:nvSpPr>
            <p:cNvPr id="17" name="Ovál 16"/>
            <p:cNvSpPr/>
            <p:nvPr/>
          </p:nvSpPr>
          <p:spPr>
            <a:xfrm>
              <a:off x="3175645" y="3258236"/>
              <a:ext cx="144016" cy="14401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76743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ile:Darius-Vase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5465"/>
          <a:stretch/>
        </p:blipFill>
        <p:spPr bwMode="auto">
          <a:xfrm>
            <a:off x="1223545" y="18344"/>
            <a:ext cx="6707549" cy="3921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140160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ŘECKO-PERSKÉ VÁLKY</a:t>
            </a:r>
            <a:br>
              <a:rPr lang="cs-CZ" sz="3200" dirty="0" smtClean="0">
                <a:solidFill>
                  <a:srgbClr val="FFFF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I. DĚJSTVÍ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1223545" y="1374581"/>
            <a:ext cx="3060423" cy="2231419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/>
              <a:t>roku </a:t>
            </a:r>
            <a:r>
              <a:rPr lang="cs-CZ" sz="1800" dirty="0" smtClean="0">
                <a:solidFill>
                  <a:srgbClr val="FF0000"/>
                </a:solidFill>
              </a:rPr>
              <a:t>490 př. n. l.</a:t>
            </a:r>
            <a:r>
              <a:rPr lang="cs-CZ" sz="1800" dirty="0" smtClean="0"/>
              <a:t> dobyli Peršané </a:t>
            </a:r>
            <a:r>
              <a:rPr lang="cs-CZ" sz="1800" dirty="0" err="1" smtClean="0"/>
              <a:t>Eretrii</a:t>
            </a:r>
            <a:r>
              <a:rPr lang="cs-CZ" sz="1800" dirty="0" smtClean="0"/>
              <a:t> a vylodili se poblíž </a:t>
            </a:r>
            <a:r>
              <a:rPr lang="cs-CZ" sz="1800" dirty="0" err="1" smtClean="0">
                <a:solidFill>
                  <a:srgbClr val="FF0000"/>
                </a:solidFill>
              </a:rPr>
              <a:t>Marathonu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>
                <a:solidFill>
                  <a:srgbClr val="FF0000"/>
                </a:solidFill>
              </a:rPr>
              <a:t>Athéňané </a:t>
            </a:r>
            <a:r>
              <a:rPr lang="cs-CZ" sz="1800" dirty="0" smtClean="0"/>
              <a:t>vedeni vojevůdcem </a:t>
            </a:r>
            <a:r>
              <a:rPr lang="cs-CZ" sz="1800" dirty="0" err="1" smtClean="0"/>
              <a:t>Miltiadem</a:t>
            </a:r>
            <a:r>
              <a:rPr lang="cs-CZ" sz="1800" dirty="0" smtClean="0"/>
              <a:t> zde slavně </a:t>
            </a:r>
            <a:r>
              <a:rPr lang="cs-CZ" sz="1800" dirty="0" smtClean="0">
                <a:solidFill>
                  <a:srgbClr val="FF0000"/>
                </a:solidFill>
              </a:rPr>
              <a:t>zvítězili ve velké bitvě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Skupina 23"/>
          <p:cNvGrpSpPr/>
          <p:nvPr/>
        </p:nvGrpSpPr>
        <p:grpSpPr>
          <a:xfrm>
            <a:off x="4363419" y="1210055"/>
            <a:ext cx="3397016" cy="2433538"/>
            <a:chOff x="1864924" y="1106654"/>
            <a:chExt cx="3719134" cy="2664295"/>
          </a:xfrm>
        </p:grpSpPr>
        <p:grpSp>
          <p:nvGrpSpPr>
            <p:cNvPr id="25" name="Skupina 24"/>
            <p:cNvGrpSpPr/>
            <p:nvPr/>
          </p:nvGrpSpPr>
          <p:grpSpPr>
            <a:xfrm>
              <a:off x="1864924" y="1106654"/>
              <a:ext cx="3719134" cy="2664295"/>
              <a:chOff x="6386624" y="3177177"/>
              <a:chExt cx="870746" cy="613053"/>
            </a:xfrm>
          </p:grpSpPr>
          <p:sp>
            <p:nvSpPr>
              <p:cNvPr id="30" name="Obdélník 29"/>
              <p:cNvSpPr/>
              <p:nvPr/>
            </p:nvSpPr>
            <p:spPr>
              <a:xfrm>
                <a:off x="6386624" y="3177177"/>
                <a:ext cx="870746" cy="613053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1" name="Picture 4" descr="File:Map Greco-Persian Wars-fr.svg">
                <a:hlinkClick r:id="rId7"/>
              </p:cNvPr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9001" t="45505" r="34689" b="32547"/>
              <a:stretch/>
            </p:blipFill>
            <p:spPr bwMode="auto">
              <a:xfrm>
                <a:off x="6400523" y="3201847"/>
                <a:ext cx="842947" cy="5625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6" name="Obdélník 25"/>
            <p:cNvSpPr/>
            <p:nvPr/>
          </p:nvSpPr>
          <p:spPr>
            <a:xfrm>
              <a:off x="3307423" y="2787774"/>
              <a:ext cx="936104" cy="21602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dirty="0" smtClean="0">
                  <a:solidFill>
                    <a:schemeClr val="accent6"/>
                  </a:solidFill>
                </a:rPr>
                <a:t>Athény</a:t>
              </a:r>
              <a:endParaRPr lang="cs-CZ" sz="1600" dirty="0">
                <a:solidFill>
                  <a:schemeClr val="accent6"/>
                </a:solidFill>
              </a:endParaRPr>
            </a:p>
          </p:txBody>
        </p:sp>
        <p:sp>
          <p:nvSpPr>
            <p:cNvPr id="27" name="Ovál 26"/>
            <p:cNvSpPr/>
            <p:nvPr/>
          </p:nvSpPr>
          <p:spPr>
            <a:xfrm>
              <a:off x="3639843" y="2648030"/>
              <a:ext cx="144016" cy="14401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3447847" y="2112284"/>
              <a:ext cx="1135766" cy="21602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600" dirty="0" err="1" smtClean="0">
                  <a:solidFill>
                    <a:schemeClr val="accent6"/>
                  </a:solidFill>
                </a:rPr>
                <a:t>Marathon</a:t>
              </a:r>
              <a:endParaRPr lang="cs-CZ" sz="1600" dirty="0">
                <a:solidFill>
                  <a:schemeClr val="accent6"/>
                </a:solidFill>
              </a:endParaRPr>
            </a:p>
          </p:txBody>
        </p:sp>
        <p:sp>
          <p:nvSpPr>
            <p:cNvPr id="29" name="Ovál 28"/>
            <p:cNvSpPr/>
            <p:nvPr/>
          </p:nvSpPr>
          <p:spPr>
            <a:xfrm>
              <a:off x="3800627" y="2364270"/>
              <a:ext cx="144016" cy="14401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2" name="Přímá spojnice 31"/>
          <p:cNvCxnSpPr/>
          <p:nvPr/>
        </p:nvCxnSpPr>
        <p:spPr>
          <a:xfrm>
            <a:off x="1223545" y="3939902"/>
            <a:ext cx="6720137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2310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File:Darius-Vase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5465"/>
          <a:stretch/>
        </p:blipFill>
        <p:spPr bwMode="auto">
          <a:xfrm>
            <a:off x="1223545" y="18344"/>
            <a:ext cx="6707549" cy="3921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4860033" y="846264"/>
            <a:ext cx="2952328" cy="1585086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/>
              <a:t>do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/>
              <a:t>dějin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/>
              <a:t>pak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/>
              <a:t>vešel řecký bojovník </a:t>
            </a:r>
            <a:r>
              <a:rPr lang="cs-CZ" sz="1800" dirty="0" err="1">
                <a:solidFill>
                  <a:srgbClr val="FF0000"/>
                </a:solidFill>
              </a:rPr>
              <a:t>Feiddippidés</a:t>
            </a:r>
            <a:r>
              <a:rPr lang="cs-CZ" sz="1800" dirty="0">
                <a:solidFill>
                  <a:srgbClr val="FF0000"/>
                </a:solidFill>
              </a:rPr>
              <a:t>, </a:t>
            </a:r>
            <a:r>
              <a:rPr lang="cs-CZ" sz="1800" dirty="0"/>
              <a:t>který se zprávou o vítězství doběhl do Athén a vyčerpáním zemřel – na jeho počest se dnes </a:t>
            </a:r>
            <a:r>
              <a:rPr lang="cs-CZ" sz="1800"/>
              <a:t>běhá </a:t>
            </a:r>
            <a:r>
              <a:rPr lang="cs-CZ" sz="1800" smtClean="0"/>
              <a:t>slavný </a:t>
            </a:r>
            <a:r>
              <a:rPr lang="cs-CZ" sz="1800" dirty="0"/>
              <a:t>maratonský běh, dnes dlouhý 42,195 km </a:t>
            </a:r>
            <a:r>
              <a:rPr lang="cs-CZ" sz="1800" dirty="0">
                <a:solidFill>
                  <a:srgbClr val="FF0000"/>
                </a:solidFill>
              </a:rPr>
              <a:t>  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Skupina 35"/>
          <p:cNvGrpSpPr/>
          <p:nvPr/>
        </p:nvGrpSpPr>
        <p:grpSpPr>
          <a:xfrm>
            <a:off x="1385660" y="931408"/>
            <a:ext cx="3312368" cy="2662884"/>
            <a:chOff x="1403648" y="843558"/>
            <a:chExt cx="3672408" cy="2952328"/>
          </a:xfrm>
        </p:grpSpPr>
        <p:sp>
          <p:nvSpPr>
            <p:cNvPr id="12" name="Obdélník 11"/>
            <p:cNvSpPr/>
            <p:nvPr/>
          </p:nvSpPr>
          <p:spPr>
            <a:xfrm>
              <a:off x="1403648" y="843558"/>
              <a:ext cx="3672408" cy="295232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434" name="Picture 2" descr="File:Phidippides.jpg">
              <a:hlinkClick r:id="rId7"/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5656" y="940957"/>
              <a:ext cx="3488508" cy="27244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39" name="Přímá spojnice 38"/>
          <p:cNvCxnSpPr/>
          <p:nvPr/>
        </p:nvCxnSpPr>
        <p:spPr>
          <a:xfrm>
            <a:off x="1223545" y="3939902"/>
            <a:ext cx="6720137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15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1403648" y="1131590"/>
            <a:ext cx="6264696" cy="83666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ŘECKO-PERSKÉ VÁLKY</a:t>
            </a:r>
            <a:br>
              <a:rPr lang="cs-CZ" sz="4400" dirty="0" smtClean="0">
                <a:solidFill>
                  <a:srgbClr val="FFFF00"/>
                </a:solidFill>
              </a:rPr>
            </a:b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195736" y="2499742"/>
            <a:ext cx="4896544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I. DĚJSTVÍ</a:t>
            </a:r>
            <a:endParaRPr lang="cs-CZ" sz="4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959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File:Illustrerad Verldshistoria band I Ill 116.pn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2822"/>
          <a:stretch/>
        </p:blipFill>
        <p:spPr bwMode="auto">
          <a:xfrm>
            <a:off x="1240360" y="30366"/>
            <a:ext cx="6690734" cy="390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1475656" y="843558"/>
            <a:ext cx="6048672" cy="2922917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/>
              <a:t>p</a:t>
            </a:r>
            <a:r>
              <a:rPr lang="cs-CZ" sz="1800" dirty="0" smtClean="0"/>
              <a:t>erské nebezpečí tím však odvráceno nebylo – nejvlivnější athénský politik </a:t>
            </a:r>
            <a:r>
              <a:rPr lang="cs-CZ" sz="1800" dirty="0" err="1" smtClean="0">
                <a:solidFill>
                  <a:srgbClr val="FF0000"/>
                </a:solidFill>
              </a:rPr>
              <a:t>Themistoklés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proto prosadil, aby výnosy z těžby stříbra byly využity ke </a:t>
            </a:r>
            <a:r>
              <a:rPr lang="cs-CZ" sz="1800" dirty="0" smtClean="0">
                <a:solidFill>
                  <a:srgbClr val="FF0000"/>
                </a:solidFill>
              </a:rPr>
              <a:t>stavbě loďstva </a:t>
            </a:r>
            <a:r>
              <a:rPr lang="cs-CZ" sz="1800" dirty="0" smtClean="0"/>
              <a:t>o síle 200 lodí  </a:t>
            </a:r>
            <a:r>
              <a:rPr lang="cs-CZ" sz="1800" dirty="0" smtClean="0">
                <a:solidFill>
                  <a:srgbClr val="FF0000"/>
                </a:solidFill>
              </a:rPr>
              <a:t>  </a:t>
            </a:r>
            <a:endParaRPr lang="cs-CZ" sz="1800" dirty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23545" y="3939902"/>
            <a:ext cx="6720137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Skupina 15"/>
          <p:cNvGrpSpPr/>
          <p:nvPr/>
        </p:nvGrpSpPr>
        <p:grpSpPr>
          <a:xfrm>
            <a:off x="3095918" y="2058144"/>
            <a:ext cx="3076908" cy="1708558"/>
            <a:chOff x="3095918" y="2058144"/>
            <a:chExt cx="3076908" cy="1708558"/>
          </a:xfrm>
        </p:grpSpPr>
        <p:pic>
          <p:nvPicPr>
            <p:cNvPr id="19458" name="Picture 2" descr="File:Trireme.jpg">
              <a:hlinkClick r:id="rId8"/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23039" y="2058144"/>
              <a:ext cx="2664296" cy="12964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Podnadpis 2"/>
            <p:cNvSpPr txBox="1">
              <a:spLocks/>
            </p:cNvSpPr>
            <p:nvPr/>
          </p:nvSpPr>
          <p:spPr>
            <a:xfrm>
              <a:off x="3095918" y="3424360"/>
              <a:ext cx="307690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triéra – slavný typ řecké lodi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64119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8" descr="File:Xerxes lash sea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16" t="40735" r="15130"/>
          <a:stretch/>
        </p:blipFill>
        <p:spPr bwMode="auto">
          <a:xfrm>
            <a:off x="1227544" y="32930"/>
            <a:ext cx="6703550" cy="389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1475656" y="843558"/>
            <a:ext cx="3744416" cy="2922917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/>
              <a:t>t</a:t>
            </a:r>
            <a:r>
              <a:rPr lang="cs-CZ" sz="1600" dirty="0" smtClean="0"/>
              <a:t>oto řešení se ukázalo jako velmi prozíravé – </a:t>
            </a:r>
            <a:r>
              <a:rPr lang="cs-CZ" sz="1600" dirty="0" err="1" smtClean="0"/>
              <a:t>Dareiův</a:t>
            </a:r>
            <a:r>
              <a:rPr lang="cs-CZ" sz="1600" dirty="0" smtClean="0"/>
              <a:t> nástupce </a:t>
            </a:r>
            <a:r>
              <a:rPr lang="cs-CZ" sz="1600" dirty="0" err="1" smtClean="0">
                <a:solidFill>
                  <a:srgbClr val="FF0000"/>
                </a:solidFill>
              </a:rPr>
              <a:t>Xerxés</a:t>
            </a:r>
            <a:r>
              <a:rPr lang="cs-CZ" sz="1600" dirty="0" smtClean="0"/>
              <a:t> totiž roku 480 př. n. l. rozhodl k opětovnému </a:t>
            </a:r>
            <a:r>
              <a:rPr lang="cs-CZ" sz="1600" dirty="0" smtClean="0">
                <a:solidFill>
                  <a:srgbClr val="FF0000"/>
                </a:solidFill>
              </a:rPr>
              <a:t>útoku na Řecko </a:t>
            </a:r>
            <a:r>
              <a:rPr lang="cs-CZ" sz="1600" dirty="0" smtClean="0"/>
              <a:t>– tentokrát nejen po souši, ale i po moři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 smtClean="0"/>
              <a:t>na jeho stranu se dokonce přidaly i některé řecké státy, avšak </a:t>
            </a:r>
            <a:r>
              <a:rPr lang="cs-CZ" sz="1600" dirty="0" smtClean="0">
                <a:solidFill>
                  <a:srgbClr val="FF0000"/>
                </a:solidFill>
              </a:rPr>
              <a:t>30 řeckých států </a:t>
            </a:r>
            <a:r>
              <a:rPr lang="cs-CZ" sz="1600" dirty="0" smtClean="0"/>
              <a:t>se postavilo na odpor a uzavřelo </a:t>
            </a:r>
            <a:r>
              <a:rPr lang="cs-CZ" sz="1600" dirty="0" err="1" smtClean="0">
                <a:solidFill>
                  <a:srgbClr val="FF0000"/>
                </a:solidFill>
              </a:rPr>
              <a:t>protiperskou</a:t>
            </a:r>
            <a:r>
              <a:rPr lang="cs-CZ" sz="1600" dirty="0" smtClean="0">
                <a:solidFill>
                  <a:srgbClr val="FF0000"/>
                </a:solidFill>
              </a:rPr>
              <a:t> koalici   </a:t>
            </a:r>
            <a:endParaRPr lang="cs-CZ" sz="1600" dirty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23545" y="3939902"/>
            <a:ext cx="6720137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5580112" y="868271"/>
            <a:ext cx="2196451" cy="1800200"/>
            <a:chOff x="5161005" y="902769"/>
            <a:chExt cx="2651355" cy="2173037"/>
          </a:xfrm>
        </p:grpSpPr>
        <p:sp>
          <p:nvSpPr>
            <p:cNvPr id="23" name="Obdélník 22"/>
            <p:cNvSpPr/>
            <p:nvPr/>
          </p:nvSpPr>
          <p:spPr>
            <a:xfrm>
              <a:off x="5161005" y="902769"/>
              <a:ext cx="2651355" cy="217303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" name="Skupina 17"/>
            <p:cNvGrpSpPr/>
            <p:nvPr/>
          </p:nvGrpSpPr>
          <p:grpSpPr>
            <a:xfrm>
              <a:off x="5220072" y="987574"/>
              <a:ext cx="2520280" cy="2016225"/>
              <a:chOff x="5148064" y="2029122"/>
              <a:chExt cx="3203848" cy="2563079"/>
            </a:xfrm>
          </p:grpSpPr>
          <p:sp>
            <p:nvSpPr>
              <p:cNvPr id="20" name="Obdélník 19"/>
              <p:cNvSpPr/>
              <p:nvPr/>
            </p:nvSpPr>
            <p:spPr>
              <a:xfrm>
                <a:off x="5148064" y="2029122"/>
                <a:ext cx="3203848" cy="2563079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2" name="Picture 4" descr="File:Map Greco-Persian Wars-fr.svg">
                <a:hlinkClick r:id="rId7"/>
              </p:cNvPr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48064" y="2029123"/>
                <a:ext cx="3203848" cy="256307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</p:grpSp>
      <p:sp>
        <p:nvSpPr>
          <p:cNvPr id="24" name="Podnadpis 2"/>
          <p:cNvSpPr txBox="1">
            <a:spLocks/>
          </p:cNvSpPr>
          <p:nvPr/>
        </p:nvSpPr>
        <p:spPr>
          <a:xfrm>
            <a:off x="5580112" y="2787774"/>
            <a:ext cx="2196451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200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12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ranžová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Persie</a:t>
            </a:r>
          </a:p>
          <a:p>
            <a:pPr algn="l"/>
            <a:r>
              <a:rPr lang="cs-CZ" sz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1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lutá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perští spojenci</a:t>
            </a:r>
          </a:p>
          <a:p>
            <a:pPr algn="l"/>
            <a:r>
              <a:rPr lang="cs-CZ" sz="1200" dirty="0">
                <a:solidFill>
                  <a:srgbClr val="B2B2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sz="1200" dirty="0" smtClean="0">
                <a:solidFill>
                  <a:srgbClr val="B2B2B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edá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neutrální řecké státy</a:t>
            </a:r>
          </a:p>
          <a:p>
            <a:pPr algn="l"/>
            <a:r>
              <a:rPr lang="cs-CZ" sz="12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1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odrá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sz="12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protiperská</a:t>
            </a:r>
            <a:r>
              <a:rPr lang="cs-CZ" sz="1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koalice</a:t>
            </a:r>
            <a:endParaRPr lang="cs-CZ" sz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1289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4" descr="Leonidas I of Sparta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1292"/>
          <a:stretch/>
        </p:blipFill>
        <p:spPr bwMode="auto">
          <a:xfrm>
            <a:off x="1223544" y="9172"/>
            <a:ext cx="6707550" cy="3930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1331640" y="937849"/>
            <a:ext cx="3672408" cy="2922917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/>
              <a:t>n</a:t>
            </a:r>
            <a:r>
              <a:rPr lang="cs-CZ" sz="1600" dirty="0" smtClean="0"/>
              <a:t>a souši došlo k zásadnímu střetnutí v </a:t>
            </a:r>
            <a:r>
              <a:rPr lang="cs-CZ" sz="1600" dirty="0" smtClean="0">
                <a:solidFill>
                  <a:srgbClr val="FF0000"/>
                </a:solidFill>
              </a:rPr>
              <a:t>bitvě u </a:t>
            </a:r>
            <a:r>
              <a:rPr lang="cs-CZ" sz="1600" dirty="0" err="1" smtClean="0">
                <a:solidFill>
                  <a:srgbClr val="FF0000"/>
                </a:solidFill>
              </a:rPr>
              <a:t>Thernopyl</a:t>
            </a:r>
            <a:r>
              <a:rPr lang="cs-CZ" sz="1600" dirty="0" smtClean="0">
                <a:solidFill>
                  <a:srgbClr val="FF0000"/>
                </a:solidFill>
              </a:rPr>
              <a:t> </a:t>
            </a:r>
            <a:r>
              <a:rPr lang="cs-CZ" sz="1600" dirty="0" smtClean="0"/>
              <a:t>v srpnu roku 480 </a:t>
            </a:r>
            <a:r>
              <a:rPr lang="cs-CZ" sz="1600" dirty="0" smtClean="0">
                <a:solidFill>
                  <a:srgbClr val="FF0000"/>
                </a:solidFill>
              </a:rPr>
              <a:t>př. n. l.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/>
              <a:t>s</a:t>
            </a:r>
            <a:r>
              <a:rPr lang="cs-CZ" sz="1600" dirty="0" smtClean="0"/>
              <a:t>partský král </a:t>
            </a:r>
            <a:r>
              <a:rPr lang="cs-CZ" sz="1600" dirty="0" smtClean="0">
                <a:solidFill>
                  <a:srgbClr val="FF0000"/>
                </a:solidFill>
              </a:rPr>
              <a:t>Leonidas</a:t>
            </a:r>
            <a:r>
              <a:rPr lang="cs-CZ" sz="1600" dirty="0" smtClean="0"/>
              <a:t> s tisícovkou těžkooděnců ve zdejší soutěsce v boji do posledního muže (včetně krále) dokázal dlouho hrdinně </a:t>
            </a:r>
            <a:r>
              <a:rPr lang="cs-CZ" sz="1600" dirty="0" smtClean="0">
                <a:solidFill>
                  <a:srgbClr val="FF0000"/>
                </a:solidFill>
              </a:rPr>
              <a:t>vzdorovat stonásobné přesile</a:t>
            </a:r>
            <a:r>
              <a:rPr lang="cs-CZ" sz="1600" dirty="0" smtClean="0"/>
              <a:t> a pozdržel tak další perský postup </a:t>
            </a:r>
            <a:endParaRPr lang="cs-CZ" sz="1600" dirty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23545" y="3939902"/>
            <a:ext cx="6720137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Skupina 20"/>
          <p:cNvGrpSpPr/>
          <p:nvPr/>
        </p:nvGrpSpPr>
        <p:grpSpPr>
          <a:xfrm>
            <a:off x="4932040" y="843558"/>
            <a:ext cx="2808312" cy="2880320"/>
            <a:chOff x="4932040" y="843558"/>
            <a:chExt cx="2808312" cy="2880320"/>
          </a:xfrm>
        </p:grpSpPr>
        <p:sp>
          <p:nvSpPr>
            <p:cNvPr id="19" name="Obdélník 18"/>
            <p:cNvSpPr/>
            <p:nvPr/>
          </p:nvSpPr>
          <p:spPr>
            <a:xfrm>
              <a:off x="4932040" y="843558"/>
              <a:ext cx="2808312" cy="28803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5004048" y="961794"/>
              <a:ext cx="2647243" cy="2690078"/>
              <a:chOff x="5004048" y="961794"/>
              <a:chExt cx="2647243" cy="2690078"/>
            </a:xfrm>
          </p:grpSpPr>
          <p:grpSp>
            <p:nvGrpSpPr>
              <p:cNvPr id="12" name="Skupina 11"/>
              <p:cNvGrpSpPr/>
              <p:nvPr/>
            </p:nvGrpSpPr>
            <p:grpSpPr>
              <a:xfrm>
                <a:off x="5004048" y="961794"/>
                <a:ext cx="2647243" cy="2690078"/>
                <a:chOff x="5004048" y="961794"/>
                <a:chExt cx="2647243" cy="2690078"/>
              </a:xfrm>
            </p:grpSpPr>
            <p:grpSp>
              <p:nvGrpSpPr>
                <p:cNvPr id="29" name="Skupina 28"/>
                <p:cNvGrpSpPr/>
                <p:nvPr/>
              </p:nvGrpSpPr>
              <p:grpSpPr>
                <a:xfrm>
                  <a:off x="5004048" y="961794"/>
                  <a:ext cx="2647243" cy="2690078"/>
                  <a:chOff x="6092828" y="3125569"/>
                  <a:chExt cx="1076363" cy="1093779"/>
                </a:xfrm>
              </p:grpSpPr>
              <p:sp>
                <p:nvSpPr>
                  <p:cNvPr id="30" name="Obdélník 29"/>
                  <p:cNvSpPr/>
                  <p:nvPr/>
                </p:nvSpPr>
                <p:spPr>
                  <a:xfrm>
                    <a:off x="6092829" y="3125569"/>
                    <a:ext cx="1076362" cy="1093778"/>
                  </a:xfrm>
                  <a:prstGeom prst="rect">
                    <a:avLst/>
                  </a:prstGeom>
                  <a:solidFill>
                    <a:schemeClr val="tx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pic>
                <p:nvPicPr>
                  <p:cNvPr id="31" name="Picture 4" descr="File:Map Greco-Persian Wars-fr.svg">
                    <a:hlinkClick r:id="rId8"/>
                  </p:cNvPr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9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9489" t="42779" r="36915" b="14546"/>
                  <a:stretch/>
                </p:blipFill>
                <p:spPr bwMode="auto">
                  <a:xfrm>
                    <a:off x="6092828" y="3125570"/>
                    <a:ext cx="1076362" cy="1093778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  <p:sp>
              <p:nvSpPr>
                <p:cNvPr id="32" name="Obdélník 31"/>
                <p:cNvSpPr/>
                <p:nvPr/>
              </p:nvSpPr>
              <p:spPr>
                <a:xfrm>
                  <a:off x="5436096" y="1203598"/>
                  <a:ext cx="1440160" cy="197314"/>
                </a:xfrm>
                <a:prstGeom prst="rect">
                  <a:avLst/>
                </a:prstGeom>
                <a:no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1600" dirty="0" smtClean="0">
                      <a:solidFill>
                        <a:schemeClr val="accent6"/>
                      </a:solidFill>
                    </a:rPr>
                    <a:t>Thermopyly</a:t>
                  </a:r>
                  <a:endParaRPr lang="cs-CZ" sz="1600" dirty="0">
                    <a:solidFill>
                      <a:schemeClr val="accent6"/>
                    </a:solidFill>
                  </a:endParaRPr>
                </a:p>
              </p:txBody>
            </p:sp>
            <p:sp>
              <p:nvSpPr>
                <p:cNvPr id="33" name="Ovál 32"/>
                <p:cNvSpPr/>
                <p:nvPr/>
              </p:nvSpPr>
              <p:spPr>
                <a:xfrm>
                  <a:off x="5758322" y="1433760"/>
                  <a:ext cx="131543" cy="131543"/>
                </a:xfrm>
                <a:prstGeom prst="ellipse">
                  <a:avLst/>
                </a:prstGeom>
                <a:solidFill>
                  <a:srgbClr val="FF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34" name="Obdélník 33"/>
              <p:cNvSpPr/>
              <p:nvPr/>
            </p:nvSpPr>
            <p:spPr>
              <a:xfrm>
                <a:off x="5758322" y="2643758"/>
                <a:ext cx="1440160" cy="1973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600" dirty="0" smtClean="0">
                    <a:solidFill>
                      <a:schemeClr val="accent6"/>
                    </a:solidFill>
                  </a:rPr>
                  <a:t>Sparta</a:t>
                </a:r>
                <a:endParaRPr lang="cs-CZ" sz="1600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6080548" y="2873920"/>
                <a:ext cx="131543" cy="131543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72667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Jacques-Louis David 004 Thermopyla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545" y="18344"/>
            <a:ext cx="6707549" cy="3921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2561095" y="1131590"/>
            <a:ext cx="4032448" cy="2308991"/>
          </a:xfrm>
          <a:gradFill>
            <a:gsLst>
              <a:gs pos="100000">
                <a:schemeClr val="tx1">
                  <a:lumMod val="95000"/>
                  <a:alpha val="41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pPr algn="l">
              <a:buClr>
                <a:schemeClr val="tx1"/>
              </a:buClr>
            </a:pPr>
            <a:r>
              <a:rPr lang="cs-CZ" sz="1600" dirty="0" smtClean="0"/>
              <a:t>Jestliže krásná smrt je nejvyšší odměnou za ctnost, potom největší měrou Osud nám právě to dal.</a:t>
            </a:r>
          </a:p>
          <a:p>
            <a:pPr algn="l">
              <a:buClr>
                <a:schemeClr val="tx1"/>
              </a:buClr>
            </a:pPr>
            <a:r>
              <a:rPr lang="cs-CZ" sz="1600" dirty="0" smtClean="0"/>
              <a:t>My, kteří svobodou Řecko jsme společně spěchali pokrýt, ležíme tady a máme slávu, již nezhubí čas.</a:t>
            </a:r>
          </a:p>
          <a:p>
            <a:pPr algn="l">
              <a:buClr>
                <a:schemeClr val="tx1"/>
              </a:buClr>
            </a:pPr>
            <a:r>
              <a:rPr lang="cs-CZ" sz="1600" dirty="0" smtClean="0"/>
              <a:t>Dones, cizinče, zvěst občanům </a:t>
            </a:r>
            <a:r>
              <a:rPr lang="cs-CZ" sz="1600" dirty="0" err="1" smtClean="0"/>
              <a:t>Lakedaimonu</a:t>
            </a:r>
            <a:r>
              <a:rPr lang="cs-CZ" sz="1600" dirty="0" smtClean="0"/>
              <a:t>, poslušní rozkazů jejich mrtvi že ležíme zde.</a:t>
            </a:r>
            <a:endParaRPr lang="cs-CZ" sz="1600" dirty="0"/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223545" y="3939902"/>
            <a:ext cx="6720137" cy="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39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 descr="File:Illustrerad Verldshistoria band I Ill 116.pn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2822"/>
          <a:stretch/>
        </p:blipFill>
        <p:spPr bwMode="auto">
          <a:xfrm>
            <a:off x="1240360" y="30366"/>
            <a:ext cx="6690734" cy="390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4139952" y="899950"/>
            <a:ext cx="3672408" cy="2922917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/>
              <a:t>p</a:t>
            </a:r>
            <a:r>
              <a:rPr lang="cs-CZ" sz="1600" dirty="0" smtClean="0"/>
              <a:t>o vítězství u Thermopyl pokračovala </a:t>
            </a:r>
            <a:r>
              <a:rPr lang="cs-CZ" sz="1600" dirty="0" smtClean="0">
                <a:solidFill>
                  <a:srgbClr val="FF0000"/>
                </a:solidFill>
              </a:rPr>
              <a:t>perská vojska směrem Athénám</a:t>
            </a:r>
            <a:r>
              <a:rPr lang="cs-CZ" sz="1600" dirty="0" smtClean="0"/>
              <a:t>, </a:t>
            </a:r>
            <a:r>
              <a:rPr lang="cs-CZ" sz="1600" dirty="0" smtClean="0">
                <a:solidFill>
                  <a:srgbClr val="FF0000"/>
                </a:solidFill>
              </a:rPr>
              <a:t>které</a:t>
            </a:r>
            <a:r>
              <a:rPr lang="cs-CZ" sz="1600" dirty="0" smtClean="0"/>
              <a:t> však na </a:t>
            </a:r>
            <a:r>
              <a:rPr lang="cs-CZ" sz="1600" dirty="0" err="1" smtClean="0"/>
              <a:t>Themostyklův</a:t>
            </a:r>
            <a:r>
              <a:rPr lang="cs-CZ" sz="1600" dirty="0" smtClean="0"/>
              <a:t> pokyn </a:t>
            </a:r>
            <a:r>
              <a:rPr lang="cs-CZ" sz="1600" dirty="0" smtClean="0">
                <a:solidFill>
                  <a:srgbClr val="FF0000"/>
                </a:solidFill>
              </a:rPr>
              <a:t>obyvatelé opustili</a:t>
            </a:r>
            <a:r>
              <a:rPr lang="cs-CZ" sz="1600" dirty="0" smtClean="0"/>
              <a:t> a nechali je Peršanům napospas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00" dirty="0"/>
              <a:t>t</a:t>
            </a:r>
            <a:r>
              <a:rPr lang="cs-CZ" sz="1600" dirty="0" smtClean="0"/>
              <a:t>i sice opuštěné město vydrancovali, ale Athéňané spolu s dalšími Řeky již čekali na Peršany na moři, připraveni na rozhodující boj   </a:t>
            </a:r>
            <a:endParaRPr lang="cs-CZ" sz="1600" dirty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Skupina 11"/>
          <p:cNvGrpSpPr/>
          <p:nvPr/>
        </p:nvGrpSpPr>
        <p:grpSpPr>
          <a:xfrm>
            <a:off x="1386306" y="862999"/>
            <a:ext cx="2808312" cy="2880320"/>
            <a:chOff x="1386306" y="862999"/>
            <a:chExt cx="2808312" cy="2880320"/>
          </a:xfrm>
        </p:grpSpPr>
        <p:sp>
          <p:nvSpPr>
            <p:cNvPr id="24" name="Obdélník 23"/>
            <p:cNvSpPr/>
            <p:nvPr/>
          </p:nvSpPr>
          <p:spPr>
            <a:xfrm>
              <a:off x="1386306" y="862999"/>
              <a:ext cx="2808312" cy="28803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466842" y="935768"/>
              <a:ext cx="2647243" cy="2690078"/>
              <a:chOff x="5004048" y="961794"/>
              <a:chExt cx="2647243" cy="2690078"/>
            </a:xfrm>
          </p:grpSpPr>
          <p:grpSp>
            <p:nvGrpSpPr>
              <p:cNvPr id="29" name="Skupina 28"/>
              <p:cNvGrpSpPr/>
              <p:nvPr/>
            </p:nvGrpSpPr>
            <p:grpSpPr>
              <a:xfrm>
                <a:off x="5004048" y="961794"/>
                <a:ext cx="2647243" cy="2690078"/>
                <a:chOff x="6092828" y="3125569"/>
                <a:chExt cx="1076363" cy="1093779"/>
              </a:xfrm>
            </p:grpSpPr>
            <p:sp>
              <p:nvSpPr>
                <p:cNvPr id="30" name="Obdélník 29"/>
                <p:cNvSpPr/>
                <p:nvPr/>
              </p:nvSpPr>
              <p:spPr>
                <a:xfrm>
                  <a:off x="6092829" y="3125569"/>
                  <a:ext cx="1076362" cy="109377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31" name="Picture 4" descr="File:Map Greco-Persian Wars-fr.svg">
                  <a:hlinkClick r:id="rId8"/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9489" t="42779" r="36915" b="14546"/>
                <a:stretch/>
              </p:blipFill>
              <p:spPr bwMode="auto">
                <a:xfrm>
                  <a:off x="6092828" y="3125570"/>
                  <a:ext cx="1076362" cy="109377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32" name="Obdélník 31"/>
              <p:cNvSpPr/>
              <p:nvPr/>
            </p:nvSpPr>
            <p:spPr>
              <a:xfrm>
                <a:off x="5436096" y="1203598"/>
                <a:ext cx="1440160" cy="1973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600" dirty="0" smtClean="0">
                    <a:solidFill>
                      <a:schemeClr val="accent6"/>
                    </a:solidFill>
                  </a:rPr>
                  <a:t>Thermopyly</a:t>
                </a:r>
                <a:endParaRPr lang="cs-CZ" sz="1600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5758322" y="1433760"/>
                <a:ext cx="131543" cy="131543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6422487" y="1660767"/>
                <a:ext cx="1101841" cy="1973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600" dirty="0" smtClean="0">
                    <a:solidFill>
                      <a:schemeClr val="accent6"/>
                    </a:solidFill>
                  </a:rPr>
                  <a:t>Athény</a:t>
                </a:r>
                <a:endParaRPr lang="cs-CZ" sz="1600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21" name="Ovál 20"/>
              <p:cNvSpPr/>
              <p:nvPr/>
            </p:nvSpPr>
            <p:spPr>
              <a:xfrm>
                <a:off x="6744713" y="1890929"/>
                <a:ext cx="131543" cy="131543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2107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Salamis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705" y="18344"/>
            <a:ext cx="6676389" cy="392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1254705" y="1021197"/>
            <a:ext cx="3435485" cy="2922917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/>
              <a:t>ten se odehrál v úžině mezi ostrovem </a:t>
            </a:r>
            <a:r>
              <a:rPr lang="cs-CZ" sz="1800" dirty="0" err="1" smtClean="0">
                <a:solidFill>
                  <a:srgbClr val="FF0000"/>
                </a:solidFill>
              </a:rPr>
              <a:t>Salamina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a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poloostrovem </a:t>
            </a:r>
            <a:r>
              <a:rPr lang="cs-CZ" sz="1800" dirty="0" err="1" smtClean="0"/>
              <a:t>Attika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na konci září roku 480 př. n. l.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/>
              <a:t>šlo o jednu z nejvýznamnějších námořních bitev celého starověku       </a:t>
            </a:r>
            <a:endParaRPr lang="cs-CZ" sz="1800" dirty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7" name="Skupina 36"/>
          <p:cNvGrpSpPr/>
          <p:nvPr/>
        </p:nvGrpSpPr>
        <p:grpSpPr>
          <a:xfrm>
            <a:off x="4970380" y="865262"/>
            <a:ext cx="2808312" cy="2880320"/>
            <a:chOff x="1383973" y="863593"/>
            <a:chExt cx="2808312" cy="2880320"/>
          </a:xfrm>
        </p:grpSpPr>
        <p:sp>
          <p:nvSpPr>
            <p:cNvPr id="38" name="Obdélník 37"/>
            <p:cNvSpPr/>
            <p:nvPr/>
          </p:nvSpPr>
          <p:spPr>
            <a:xfrm>
              <a:off x="1383973" y="863593"/>
              <a:ext cx="2808312" cy="28803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9" name="Skupina 38"/>
            <p:cNvGrpSpPr/>
            <p:nvPr/>
          </p:nvGrpSpPr>
          <p:grpSpPr>
            <a:xfrm>
              <a:off x="1466842" y="935769"/>
              <a:ext cx="2647240" cy="2690076"/>
              <a:chOff x="5004048" y="961795"/>
              <a:chExt cx="2647240" cy="2690076"/>
            </a:xfrm>
          </p:grpSpPr>
          <p:grpSp>
            <p:nvGrpSpPr>
              <p:cNvPr id="40" name="Skupina 39"/>
              <p:cNvGrpSpPr/>
              <p:nvPr/>
            </p:nvGrpSpPr>
            <p:grpSpPr>
              <a:xfrm>
                <a:off x="5004048" y="961795"/>
                <a:ext cx="2647240" cy="2690076"/>
                <a:chOff x="6092829" y="3125569"/>
                <a:chExt cx="1076362" cy="1093778"/>
              </a:xfrm>
            </p:grpSpPr>
            <p:sp>
              <p:nvSpPr>
                <p:cNvPr id="45" name="Obdélník 44"/>
                <p:cNvSpPr/>
                <p:nvPr/>
              </p:nvSpPr>
              <p:spPr>
                <a:xfrm>
                  <a:off x="6092829" y="3125569"/>
                  <a:ext cx="1076362" cy="109377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46" name="Picture 4" descr="File:Map Greco-Persian Wars-fr.svg">
                  <a:hlinkClick r:id="rId7"/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9489" t="42779" r="36915" b="14546"/>
                <a:stretch/>
              </p:blipFill>
              <p:spPr bwMode="auto">
                <a:xfrm>
                  <a:off x="6092829" y="3125569"/>
                  <a:ext cx="1076362" cy="109377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41" name="Obdélník 40"/>
              <p:cNvSpPr/>
              <p:nvPr/>
            </p:nvSpPr>
            <p:spPr>
              <a:xfrm>
                <a:off x="6187772" y="2132465"/>
                <a:ext cx="1038647" cy="1973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600" dirty="0" err="1" smtClean="0">
                    <a:solidFill>
                      <a:schemeClr val="accent6"/>
                    </a:solidFill>
                  </a:rPr>
                  <a:t>Salamina</a:t>
                </a:r>
                <a:endParaRPr lang="cs-CZ" sz="1600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42" name="Ovál 41"/>
              <p:cNvSpPr/>
              <p:nvPr/>
            </p:nvSpPr>
            <p:spPr>
              <a:xfrm>
                <a:off x="6575553" y="1988008"/>
                <a:ext cx="131543" cy="131543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6325335" y="1709776"/>
                <a:ext cx="1101841" cy="1973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600" dirty="0" smtClean="0">
                    <a:solidFill>
                      <a:schemeClr val="accent6"/>
                    </a:solidFill>
                  </a:rPr>
                  <a:t>Athény</a:t>
                </a:r>
                <a:endParaRPr lang="cs-CZ" sz="1600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44" name="Ovál 43"/>
              <p:cNvSpPr/>
              <p:nvPr/>
            </p:nvSpPr>
            <p:spPr>
              <a:xfrm>
                <a:off x="6744713" y="1890929"/>
                <a:ext cx="131543" cy="131543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8775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Salamis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705" y="18344"/>
            <a:ext cx="6676389" cy="392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" descr="File:Bitva u Salaminy.gif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618" y="887679"/>
            <a:ext cx="3928180" cy="294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4829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1225211" y="-9173"/>
            <a:ext cx="6705883" cy="3929494"/>
            <a:chOff x="1225211" y="-9173"/>
            <a:chExt cx="5363013" cy="3929494"/>
          </a:xfrm>
        </p:grpSpPr>
        <p:pic>
          <p:nvPicPr>
            <p:cNvPr id="22532" name="Picture 4" descr="http://upload.wikimedia.org/wikipedia/commons/thumb/1/1e/Szalamisz.jpg/200px-Szalamisz.jp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25211" y="-1237"/>
              <a:ext cx="2844399" cy="39215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534" name="Picture 6" descr="File:William Rainey - Death of the Persian admiral at Salamis.jpg">
              <a:hlinkClick r:id="rId5"/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52" t="2251" r="3997" b="2506"/>
            <a:stretch/>
          </p:blipFill>
          <p:spPr bwMode="auto">
            <a:xfrm>
              <a:off x="4069610" y="-9173"/>
              <a:ext cx="2518614" cy="39294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odnadpis 2"/>
          <p:cNvSpPr>
            <a:spLocks noGrp="1"/>
          </p:cNvSpPr>
          <p:nvPr>
            <p:ph type="subTitle" sz="quarter" idx="1"/>
          </p:nvPr>
        </p:nvSpPr>
        <p:spPr>
          <a:xfrm>
            <a:off x="1225211" y="731799"/>
            <a:ext cx="3706829" cy="2498408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000" dirty="0" smtClean="0">
                <a:solidFill>
                  <a:srgbClr val="FF0000"/>
                </a:solidFill>
              </a:rPr>
              <a:t>Řekové si </a:t>
            </a:r>
            <a:r>
              <a:rPr lang="cs-CZ" sz="2000" dirty="0" smtClean="0"/>
              <a:t>díky šikovnému manévrování </a:t>
            </a:r>
            <a:r>
              <a:rPr lang="cs-CZ" sz="2000" dirty="0" smtClean="0">
                <a:solidFill>
                  <a:srgbClr val="FF0000"/>
                </a:solidFill>
              </a:rPr>
              <a:t>dokázali poradit s přibližně trojnásobnou perskou přesilou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2000" dirty="0" err="1" smtClean="0">
                <a:solidFill>
                  <a:srgbClr val="FF0000"/>
                </a:solidFill>
              </a:rPr>
              <a:t>Xerxés</a:t>
            </a:r>
            <a:r>
              <a:rPr lang="cs-CZ" sz="2000" dirty="0" smtClean="0"/>
              <a:t> následujícího roku 479 př. n. l. prohrál s Řeky v </a:t>
            </a:r>
            <a:r>
              <a:rPr lang="cs-CZ" sz="2000" dirty="0" smtClean="0">
                <a:solidFill>
                  <a:srgbClr val="FF0000"/>
                </a:solidFill>
              </a:rPr>
              <a:t>bitvě u </a:t>
            </a:r>
            <a:r>
              <a:rPr lang="cs-CZ" sz="2000" dirty="0" err="1" smtClean="0">
                <a:solidFill>
                  <a:srgbClr val="FF0000"/>
                </a:solidFill>
              </a:rPr>
              <a:t>Platají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/>
              <a:t>a </a:t>
            </a:r>
            <a:r>
              <a:rPr lang="cs-CZ" sz="2000" dirty="0" smtClean="0">
                <a:solidFill>
                  <a:srgbClr val="FF0000"/>
                </a:solidFill>
              </a:rPr>
              <a:t>byl donucen se z Řecka stáhnout </a:t>
            </a:r>
            <a:r>
              <a:rPr lang="cs-CZ" sz="2000" dirty="0" smtClean="0"/>
              <a:t>      </a:t>
            </a:r>
            <a:endParaRPr lang="cs-CZ" sz="2000" dirty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  <p:grpSp>
        <p:nvGrpSpPr>
          <p:cNvPr id="35" name="Skupina 34"/>
          <p:cNvGrpSpPr/>
          <p:nvPr/>
        </p:nvGrpSpPr>
        <p:grpSpPr>
          <a:xfrm>
            <a:off x="5059720" y="882614"/>
            <a:ext cx="2808312" cy="2880320"/>
            <a:chOff x="1383973" y="863593"/>
            <a:chExt cx="2808312" cy="2880320"/>
          </a:xfrm>
        </p:grpSpPr>
        <p:sp>
          <p:nvSpPr>
            <p:cNvPr id="36" name="Obdélník 35"/>
            <p:cNvSpPr/>
            <p:nvPr/>
          </p:nvSpPr>
          <p:spPr>
            <a:xfrm>
              <a:off x="1383973" y="863593"/>
              <a:ext cx="2808312" cy="288032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7" name="Skupina 36"/>
            <p:cNvGrpSpPr/>
            <p:nvPr/>
          </p:nvGrpSpPr>
          <p:grpSpPr>
            <a:xfrm>
              <a:off x="1466842" y="935769"/>
              <a:ext cx="2647240" cy="2690076"/>
              <a:chOff x="5004048" y="961795"/>
              <a:chExt cx="2647240" cy="2690076"/>
            </a:xfrm>
          </p:grpSpPr>
          <p:grpSp>
            <p:nvGrpSpPr>
              <p:cNvPr id="38" name="Skupina 37"/>
              <p:cNvGrpSpPr/>
              <p:nvPr/>
            </p:nvGrpSpPr>
            <p:grpSpPr>
              <a:xfrm>
                <a:off x="5004048" y="961795"/>
                <a:ext cx="2647240" cy="2690076"/>
                <a:chOff x="6092829" y="3125569"/>
                <a:chExt cx="1076362" cy="1093778"/>
              </a:xfrm>
            </p:grpSpPr>
            <p:sp>
              <p:nvSpPr>
                <p:cNvPr id="43" name="Obdélník 42"/>
                <p:cNvSpPr/>
                <p:nvPr/>
              </p:nvSpPr>
              <p:spPr>
                <a:xfrm>
                  <a:off x="6092829" y="3125569"/>
                  <a:ext cx="1076362" cy="1093778"/>
                </a:xfrm>
                <a:prstGeom prst="rect">
                  <a:avLst/>
                </a:prstGeom>
                <a:solidFill>
                  <a:schemeClr val="tx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44" name="Picture 4" descr="File:Map Greco-Persian Wars-fr.svg">
                  <a:hlinkClick r:id="rId9"/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29489" t="42779" r="36915" b="14546"/>
                <a:stretch/>
              </p:blipFill>
              <p:spPr bwMode="auto">
                <a:xfrm>
                  <a:off x="6092829" y="3125569"/>
                  <a:ext cx="1076362" cy="109377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39" name="Obdélník 38"/>
              <p:cNvSpPr/>
              <p:nvPr/>
            </p:nvSpPr>
            <p:spPr>
              <a:xfrm>
                <a:off x="6187772" y="2132465"/>
                <a:ext cx="1038647" cy="1973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600" dirty="0" err="1" smtClean="0">
                    <a:solidFill>
                      <a:schemeClr val="accent6"/>
                    </a:solidFill>
                  </a:rPr>
                  <a:t>Salamina</a:t>
                </a:r>
                <a:endParaRPr lang="cs-CZ" sz="1600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6575553" y="1988008"/>
                <a:ext cx="131543" cy="131543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5873619" y="1627844"/>
                <a:ext cx="1101841" cy="19731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600" dirty="0" err="1" smtClean="0">
                    <a:solidFill>
                      <a:schemeClr val="accent6"/>
                    </a:solidFill>
                  </a:rPr>
                  <a:t>Plataje</a:t>
                </a:r>
                <a:endParaRPr lang="cs-CZ" sz="1600" dirty="0">
                  <a:solidFill>
                    <a:schemeClr val="accent6"/>
                  </a:solidFill>
                </a:endParaRPr>
              </a:p>
            </p:txBody>
          </p:sp>
          <p:sp>
            <p:nvSpPr>
              <p:cNvPr id="42" name="Ovál 41"/>
              <p:cNvSpPr/>
              <p:nvPr/>
            </p:nvSpPr>
            <p:spPr>
              <a:xfrm>
                <a:off x="6292997" y="1808997"/>
                <a:ext cx="131543" cy="131543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4912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1403648" y="1131590"/>
            <a:ext cx="6264696" cy="83666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ŘECKO-PERSKÉ VÁLKY</a:t>
            </a:r>
            <a:br>
              <a:rPr lang="cs-CZ" sz="4400" dirty="0" smtClean="0">
                <a:solidFill>
                  <a:srgbClr val="FFFF00"/>
                </a:solidFill>
              </a:rPr>
            </a:b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2195736" y="2499742"/>
            <a:ext cx="5040560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II. DĚJSTVÍ</a:t>
            </a:r>
            <a:endParaRPr lang="cs-CZ" sz="4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5847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1223583" y="-1"/>
            <a:ext cx="6707511" cy="3922066"/>
            <a:chOff x="1223583" y="-1"/>
            <a:chExt cx="6707511" cy="3922066"/>
          </a:xfrm>
        </p:grpSpPr>
        <p:pic>
          <p:nvPicPr>
            <p:cNvPr id="20" name="Obrázek 19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40458" y="9172"/>
              <a:ext cx="2390636" cy="3912893"/>
            </a:xfrm>
            <a:prstGeom prst="rect">
              <a:avLst/>
            </a:prstGeom>
          </p:spPr>
        </p:pic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3583" y="-1"/>
              <a:ext cx="2390636" cy="3912893"/>
            </a:xfrm>
            <a:prstGeom prst="rect">
              <a:avLst/>
            </a:prstGeom>
          </p:spPr>
        </p:pic>
        <p:pic>
          <p:nvPicPr>
            <p:cNvPr id="17" name="Picture 12" descr="File:Roman Statue of Apollo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4604" y="-1"/>
              <a:ext cx="1958018" cy="39128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odnadpis 2"/>
          <p:cNvSpPr>
            <a:spLocks noGrp="1"/>
          </p:cNvSpPr>
          <p:nvPr>
            <p:ph type="subTitle" sz="quarter" idx="1"/>
          </p:nvPr>
        </p:nvSpPr>
        <p:spPr>
          <a:xfrm>
            <a:off x="1353702" y="915566"/>
            <a:ext cx="6459821" cy="2498408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700" dirty="0"/>
              <a:t>s</a:t>
            </a:r>
            <a:r>
              <a:rPr lang="cs-CZ" sz="1700" dirty="0" smtClean="0"/>
              <a:t>tažením perských vojsk z Peloponésu však </a:t>
            </a:r>
            <a:r>
              <a:rPr lang="cs-CZ" sz="1700" dirty="0" smtClean="0">
                <a:solidFill>
                  <a:srgbClr val="FF0000"/>
                </a:solidFill>
              </a:rPr>
              <a:t>války mezi Řeky a Peršany nekončí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700" dirty="0"/>
              <a:t>p</a:t>
            </a:r>
            <a:r>
              <a:rPr lang="cs-CZ" sz="1700" dirty="0" smtClean="0"/>
              <a:t>od perskou nadvládou zůstávají řecké městské státy v Thrákii a v Malé Asii, cílem řeckých bojů je i </a:t>
            </a:r>
            <a:r>
              <a:rPr lang="cs-CZ" sz="1700" dirty="0" smtClean="0">
                <a:solidFill>
                  <a:srgbClr val="FF0000"/>
                </a:solidFill>
              </a:rPr>
              <a:t>získání kontroly nad úžinami mezi Černým a Středozemním mořem 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700" dirty="0" smtClean="0"/>
              <a:t>hlavní iniciativu v bojích převzaly po Spartě Athény – roku 478 př. n. l. byl založen </a:t>
            </a:r>
            <a:r>
              <a:rPr lang="cs-CZ" sz="1700" dirty="0" smtClean="0">
                <a:solidFill>
                  <a:srgbClr val="FF0000"/>
                </a:solidFill>
              </a:rPr>
              <a:t>Délský námořní spolek</a:t>
            </a:r>
            <a:r>
              <a:rPr lang="cs-CZ" sz="1700" dirty="0" smtClean="0"/>
              <a:t>, který se roku 454 př. n. l. přesunul do Athén a přejmenoval na </a:t>
            </a:r>
            <a:r>
              <a:rPr lang="cs-CZ" sz="1700" dirty="0" smtClean="0">
                <a:solidFill>
                  <a:srgbClr val="FF0000"/>
                </a:solidFill>
              </a:rPr>
              <a:t>Athénský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700" dirty="0"/>
              <a:t>j</a:t>
            </a:r>
            <a:r>
              <a:rPr lang="cs-CZ" sz="1700" dirty="0" smtClean="0"/>
              <a:t>eho ochráncem byl bůh moří </a:t>
            </a:r>
            <a:r>
              <a:rPr lang="cs-CZ" sz="1700" dirty="0" smtClean="0">
                <a:solidFill>
                  <a:srgbClr val="FF0000"/>
                </a:solidFill>
              </a:rPr>
              <a:t>Apollón</a:t>
            </a:r>
            <a:r>
              <a:rPr lang="cs-CZ" sz="1700" dirty="0" smtClean="0"/>
              <a:t> </a:t>
            </a:r>
            <a:r>
              <a:rPr lang="cs-CZ" sz="1700" dirty="0" smtClean="0">
                <a:solidFill>
                  <a:srgbClr val="FF0000"/>
                </a:solidFill>
              </a:rPr>
              <a:t> </a:t>
            </a:r>
            <a:r>
              <a:rPr lang="cs-CZ" sz="1700" dirty="0" smtClean="0"/>
              <a:t>      </a:t>
            </a:r>
            <a:endParaRPr lang="cs-CZ" sz="1700" dirty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40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1223583" y="-1"/>
            <a:ext cx="6707511" cy="3922066"/>
            <a:chOff x="1223583" y="-1"/>
            <a:chExt cx="6707511" cy="3922066"/>
          </a:xfrm>
        </p:grpSpPr>
        <p:pic>
          <p:nvPicPr>
            <p:cNvPr id="20" name="Obrázek 19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540458" y="9172"/>
              <a:ext cx="2390636" cy="3912893"/>
            </a:xfrm>
            <a:prstGeom prst="rect">
              <a:avLst/>
            </a:prstGeom>
          </p:spPr>
        </p:pic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23583" y="-1"/>
              <a:ext cx="2390636" cy="3912893"/>
            </a:xfrm>
            <a:prstGeom prst="rect">
              <a:avLst/>
            </a:prstGeom>
          </p:spPr>
        </p:pic>
        <p:pic>
          <p:nvPicPr>
            <p:cNvPr id="17" name="Picture 12" descr="File:Roman Statue of Apollo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4604" y="-1"/>
              <a:ext cx="1958018" cy="39128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odnadpis 2"/>
          <p:cNvSpPr>
            <a:spLocks noGrp="1"/>
          </p:cNvSpPr>
          <p:nvPr>
            <p:ph type="subTitle" sz="quarter" idx="1"/>
          </p:nvPr>
        </p:nvSpPr>
        <p:spPr>
          <a:xfrm>
            <a:off x="1331640" y="758011"/>
            <a:ext cx="3650346" cy="2498408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/>
              <a:t>č</a:t>
            </a:r>
            <a:r>
              <a:rPr lang="cs-CZ" sz="1800" dirty="0" smtClean="0"/>
              <a:t>lenem spolku se postupně stalo více než 150 řeckých městských států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/>
              <a:t>základním stavebním kamenem spolku je Athénské loďstvo, většina měst jen placením každoročního příspěvku přispívá na jeho budování, což se později stává příčinou sváru mezi nimi  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      </a:t>
            </a:r>
            <a:endParaRPr lang="cs-CZ" sz="1800" dirty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5148312" y="1103887"/>
            <a:ext cx="2636302" cy="2115119"/>
            <a:chOff x="2042266" y="2689258"/>
            <a:chExt cx="2304183" cy="1767433"/>
          </a:xfrm>
        </p:grpSpPr>
        <p:grpSp>
          <p:nvGrpSpPr>
            <p:cNvPr id="25" name="Skupina 24"/>
            <p:cNvGrpSpPr/>
            <p:nvPr/>
          </p:nvGrpSpPr>
          <p:grpSpPr>
            <a:xfrm>
              <a:off x="2042266" y="2689258"/>
              <a:ext cx="2274965" cy="1767433"/>
              <a:chOff x="5968620" y="3069851"/>
              <a:chExt cx="1580081" cy="1227574"/>
            </a:xfrm>
          </p:grpSpPr>
          <p:sp>
            <p:nvSpPr>
              <p:cNvPr id="30" name="Obdélník 29"/>
              <p:cNvSpPr/>
              <p:nvPr/>
            </p:nvSpPr>
            <p:spPr>
              <a:xfrm>
                <a:off x="5968620" y="3069851"/>
                <a:ext cx="1580081" cy="1227574"/>
              </a:xfrm>
              <a:prstGeom prst="rect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1" name="Picture 4" descr="File:Map Greco-Persian Wars-fr.svg">
                <a:hlinkClick r:id="rId8"/>
              </p:cNvPr>
              <p:cNvPicPr>
                <a:picLocks noChangeAspect="1" noChangeArrowheads="1"/>
              </p:cNvPicPr>
              <p:nvPr/>
            </p:nvPicPr>
            <p:blipFill rotWithShape="1"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825" t="42497" r="25070" b="15005"/>
              <a:stretch/>
            </p:blipFill>
            <p:spPr bwMode="auto">
              <a:xfrm>
                <a:off x="6036110" y="3149535"/>
                <a:ext cx="1445099" cy="108923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1" name="Ovál 20"/>
            <p:cNvSpPr/>
            <p:nvPr/>
          </p:nvSpPr>
          <p:spPr>
            <a:xfrm>
              <a:off x="3800752" y="3444096"/>
              <a:ext cx="144016" cy="14401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410345" y="3736613"/>
              <a:ext cx="936104" cy="21602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>
                  <a:solidFill>
                    <a:schemeClr val="accent6"/>
                  </a:solidFill>
                </a:rPr>
                <a:t>o</a:t>
              </a:r>
              <a:r>
                <a:rPr lang="cs-CZ" dirty="0" smtClean="0">
                  <a:solidFill>
                    <a:schemeClr val="accent6"/>
                  </a:solidFill>
                </a:rPr>
                <a:t>strov Délos</a:t>
              </a:r>
              <a:endParaRPr lang="cs-CZ" dirty="0">
                <a:solidFill>
                  <a:schemeClr val="accent6"/>
                </a:solidFill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804060" y="3024111"/>
              <a:ext cx="936104" cy="216024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accent6"/>
                  </a:solidFill>
                </a:rPr>
                <a:t>Athény</a:t>
              </a:r>
              <a:endParaRPr lang="cs-CZ" dirty="0">
                <a:solidFill>
                  <a:schemeClr val="accent6"/>
                </a:solidFill>
              </a:endParaRPr>
            </a:p>
          </p:txBody>
        </p:sp>
        <p:sp>
          <p:nvSpPr>
            <p:cNvPr id="24" name="Ovál 23"/>
            <p:cNvSpPr/>
            <p:nvPr/>
          </p:nvSpPr>
          <p:spPr>
            <a:xfrm>
              <a:off x="3175645" y="3258236"/>
              <a:ext cx="144016" cy="144016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62272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14" descr="http://upload.wikimedia.org/wikipedia/commons/thumb/a/af/Bust_Pericles_Chiaramonti.jpg/220px-Bust_Pericles_Chiaramonti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232" y="0"/>
            <a:ext cx="6710862" cy="3939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3894" y="18344"/>
            <a:ext cx="400106" cy="4816960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82" y="9172"/>
            <a:ext cx="400106" cy="481696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3788" y="18344"/>
            <a:ext cx="400106" cy="4816960"/>
          </a:xfrm>
          <a:prstGeom prst="rect">
            <a:avLst/>
          </a:prstGeom>
        </p:spPr>
      </p:pic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439" y="0"/>
            <a:ext cx="400106" cy="4816960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3" y="0"/>
            <a:ext cx="400106" cy="481696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" y="-9172"/>
            <a:ext cx="400106" cy="4816960"/>
          </a:xfrm>
          <a:prstGeom prst="rect">
            <a:avLst/>
          </a:prstGeom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545" y="3939902"/>
            <a:ext cx="6720137" cy="8862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92193" y="28806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ŘECKO-PERSKÉ VÁLKY</a:t>
            </a:r>
            <a:br>
              <a:rPr lang="cs-CZ" sz="2800" dirty="0" smtClean="0">
                <a:solidFill>
                  <a:srgbClr val="FFFF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III. DĚJSTVÍ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1223545" y="18344"/>
            <a:ext cx="0" cy="4569630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931094" y="-9172"/>
            <a:ext cx="12588" cy="4741162"/>
          </a:xfrm>
          <a:prstGeom prst="line">
            <a:avLst/>
          </a:prstGeom>
          <a:ln w="190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odnadpis 2"/>
          <p:cNvSpPr>
            <a:spLocks noGrp="1"/>
          </p:cNvSpPr>
          <p:nvPr>
            <p:ph type="subTitle" sz="quarter" idx="1"/>
          </p:nvPr>
        </p:nvSpPr>
        <p:spPr>
          <a:xfrm>
            <a:off x="1331640" y="843558"/>
            <a:ext cx="6192688" cy="2498408"/>
          </a:xfrm>
        </p:spPr>
        <p:txBody>
          <a:bodyPr/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/>
              <a:t>o</a:t>
            </a:r>
            <a:r>
              <a:rPr lang="cs-CZ" sz="1800" dirty="0" smtClean="0"/>
              <a:t>d poloviny 5. století se pak nejvýznamnějším athénským politikem stává </a:t>
            </a:r>
            <a:r>
              <a:rPr lang="cs-CZ" sz="1800" dirty="0" smtClean="0">
                <a:solidFill>
                  <a:srgbClr val="FF0000"/>
                </a:solidFill>
              </a:rPr>
              <a:t>Perikles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 smtClean="0"/>
              <a:t>Řekům se nakonec daří vytlačit Peršany z oblasti Egejského moře, nikomu se však ani po řadě bitev nepodaří získat </a:t>
            </a:r>
            <a:r>
              <a:rPr lang="cs-CZ" sz="1800" dirty="0" err="1" smtClean="0"/>
              <a:t>definitovní</a:t>
            </a:r>
            <a:r>
              <a:rPr lang="cs-CZ" sz="1800" dirty="0" smtClean="0"/>
              <a:t> nadvládu nad Středomořím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/>
              <a:t>v</a:t>
            </a:r>
            <a:r>
              <a:rPr lang="cs-CZ" sz="1800" dirty="0" smtClean="0"/>
              <a:t>álky jsou tak zakončeny roku </a:t>
            </a:r>
            <a:r>
              <a:rPr lang="cs-CZ" sz="1800" dirty="0" smtClean="0">
                <a:solidFill>
                  <a:srgbClr val="FF0000"/>
                </a:solidFill>
              </a:rPr>
              <a:t>449 př. n. l</a:t>
            </a:r>
            <a:r>
              <a:rPr lang="cs-CZ" sz="1800" dirty="0" smtClean="0"/>
              <a:t>. zřejmě podepsáním kompromisního </a:t>
            </a:r>
            <a:r>
              <a:rPr lang="cs-CZ" sz="1800" dirty="0" err="1" smtClean="0">
                <a:solidFill>
                  <a:srgbClr val="FF0000"/>
                </a:solidFill>
              </a:rPr>
              <a:t>Kalliova</a:t>
            </a:r>
            <a:r>
              <a:rPr lang="cs-CZ" sz="1800" dirty="0" smtClean="0">
                <a:solidFill>
                  <a:srgbClr val="FF0000"/>
                </a:solidFill>
              </a:rPr>
              <a:t> míru </a:t>
            </a:r>
            <a:r>
              <a:rPr lang="cs-CZ" sz="1800" dirty="0" smtClean="0"/>
              <a:t>(bohatý athéňan, vyjednavač vyslaný Periklem)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800" dirty="0"/>
              <a:t>r</a:t>
            </a:r>
            <a:r>
              <a:rPr lang="cs-CZ" sz="1800" dirty="0" smtClean="0"/>
              <a:t>oku </a:t>
            </a:r>
            <a:r>
              <a:rPr lang="cs-CZ" sz="1800" dirty="0" smtClean="0">
                <a:solidFill>
                  <a:srgbClr val="FF0000"/>
                </a:solidFill>
              </a:rPr>
              <a:t>448 př. n. l. tak války Řecko-perské války končí</a:t>
            </a:r>
            <a:r>
              <a:rPr lang="cs-CZ" sz="1800" dirty="0" smtClean="0"/>
              <a:t>  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      </a:t>
            </a:r>
            <a:endParaRPr lang="cs-CZ" sz="1800" dirty="0">
              <a:solidFill>
                <a:srgbClr val="FF0000"/>
              </a:solidFill>
            </a:endParaRP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168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1403648" y="1131590"/>
            <a:ext cx="6264696" cy="836662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ŘECKO-PERSKÉ VÁLKY</a:t>
            </a:r>
            <a:br>
              <a:rPr lang="cs-CZ" sz="4400" dirty="0" smtClean="0">
                <a:solidFill>
                  <a:srgbClr val="FFFF00"/>
                </a:solidFill>
              </a:rPr>
            </a:b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3563888" y="1779662"/>
            <a:ext cx="2160240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</a:t>
            </a:r>
            <a:endParaRPr lang="cs-CZ" sz="4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304389" y="2787774"/>
            <a:ext cx="2592288" cy="1440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SSŠPM Boskovice vyrobil</a:t>
            </a:r>
          </a:p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</a:t>
            </a:r>
          </a:p>
          <a:p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2013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644008" y="137600"/>
            <a:ext cx="4320480" cy="565571"/>
            <a:chOff x="4644008" y="137600"/>
            <a:chExt cx="4320480" cy="565571"/>
          </a:xfrm>
        </p:grpSpPr>
        <p:sp>
          <p:nvSpPr>
            <p:cNvPr id="6" name="Podnadpis 2"/>
            <p:cNvSpPr txBox="1">
              <a:spLocks/>
            </p:cNvSpPr>
            <p:nvPr/>
          </p:nvSpPr>
          <p:spPr>
            <a:xfrm>
              <a:off x="4644008" y="195486"/>
              <a:ext cx="4320480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…následující pořad: Aktovka           </a:t>
              </a:r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sym typeface="Wingdings" panose="05000000000000000000" pitchFamily="2" charset="2"/>
                </a:rPr>
                <a:t> 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30722" name="Picture 2" descr="diplomatky,kancelářské pomůcky,obchody,podnikatelské potřeby,příruční kufříky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68344" y="137600"/>
              <a:ext cx="565571" cy="565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52292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83568" y="123478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ŘECKO-PERSKÉ VÁLKY</a:t>
            </a:r>
            <a:br>
              <a:rPr lang="cs-CZ" sz="3200" dirty="0" smtClean="0">
                <a:solidFill>
                  <a:srgbClr val="FFFF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ZDROJE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251520" y="987574"/>
            <a:ext cx="8496944" cy="3960440"/>
          </a:xfrm>
        </p:spPr>
        <p:txBody>
          <a:bodyPr/>
          <a:lstStyle/>
          <a:p>
            <a:pPr algn="l"/>
            <a:r>
              <a:rPr lang="cs-CZ" sz="1000" dirty="0"/>
              <a:t>SOUČEK, Jan. </a:t>
            </a:r>
            <a:r>
              <a:rPr lang="cs-CZ" sz="1000" i="1" dirty="0"/>
              <a:t>Dějiny pravěku a starověku</a:t>
            </a:r>
            <a:r>
              <a:rPr lang="cs-CZ" sz="1000" dirty="0"/>
              <a:t>. Praha: SPL-Práce, 2002, ISBN 80-86287-55-6. </a:t>
            </a:r>
          </a:p>
          <a:p>
            <a:pPr algn="l"/>
            <a:r>
              <a:rPr lang="cs-CZ" sz="1000" dirty="0"/>
              <a:t>ČORNEJ P.;ČORNEJOVÁ I.; PARKAN F.; KUDRYS M.. </a:t>
            </a:r>
            <a:r>
              <a:rPr lang="cs-CZ" sz="1000" i="1" dirty="0"/>
              <a:t>Dějepis pro střední odborné školy</a:t>
            </a:r>
            <a:r>
              <a:rPr lang="cs-CZ" sz="1000" dirty="0"/>
              <a:t>. Praha: SPN, 2010, ISBN 978-80-7275-382-8.</a:t>
            </a:r>
          </a:p>
          <a:p>
            <a:pPr algn="l"/>
            <a:r>
              <a:rPr lang="cs-CZ" sz="1000" dirty="0"/>
              <a:t>KOLEKTIV AUTORŮ. </a:t>
            </a:r>
            <a:r>
              <a:rPr lang="cs-CZ" sz="1000" i="1" dirty="0"/>
              <a:t>Atlas světových dějin - 1. díl</a:t>
            </a:r>
            <a:r>
              <a:rPr lang="cs-CZ" sz="1000" dirty="0"/>
              <a:t>. Praha: Kartografie Praha, 2003, ISBN 80-7011-343-X</a:t>
            </a:r>
            <a:r>
              <a:rPr lang="cs-CZ" sz="1000" dirty="0" smtClean="0"/>
              <a:t>.</a:t>
            </a:r>
          </a:p>
          <a:p>
            <a:pPr algn="l"/>
            <a:r>
              <a:rPr lang="cs-CZ" sz="1000" dirty="0"/>
              <a:t>BIBI SAINT-POL.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</a:t>
            </a:r>
            <a:r>
              <a:rPr lang="cs-CZ" sz="1000" dirty="0" smtClean="0"/>
              <a:t>28.7.2013]. </a:t>
            </a:r>
            <a:r>
              <a:rPr lang="cs-CZ" sz="1000" dirty="0"/>
              <a:t>Dostupný na WWW: http://commons.wikimedia.org/wiki/File:Map_Greco-Persian_Wars-fr.svg </a:t>
            </a:r>
            <a:endParaRPr lang="cs-CZ" sz="1000" dirty="0" smtClean="0"/>
          </a:p>
          <a:p>
            <a:pPr algn="l"/>
            <a:r>
              <a:rPr lang="cs-CZ" sz="1000" dirty="0"/>
              <a:t>KOLEKTIV AUTORŮ. </a:t>
            </a:r>
            <a:r>
              <a:rPr lang="cs-CZ" sz="1000" i="1" dirty="0"/>
              <a:t>Kapesní atlas světa</a:t>
            </a:r>
            <a:r>
              <a:rPr lang="cs-CZ" sz="1000" dirty="0"/>
              <a:t>. Praha: Kartografie Praha, 1995, ISBN 80-7011-293-X</a:t>
            </a:r>
            <a:r>
              <a:rPr lang="cs-CZ" sz="1000" dirty="0" smtClean="0"/>
              <a:t>.</a:t>
            </a:r>
          </a:p>
          <a:p>
            <a:pPr algn="l"/>
            <a:r>
              <a:rPr lang="cs-CZ" sz="1000" dirty="0">
                <a:effectLst/>
              </a:rPr>
              <a:t>WALLIS, Ernst.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en.wikipedia.org/wiki/File:Illustrerad_Verldshistoria_band_I_Ill_116.png</a:t>
            </a:r>
          </a:p>
          <a:p>
            <a:pPr algn="l"/>
            <a:r>
              <a:rPr lang="cs-CZ" sz="1000" dirty="0">
                <a:effectLst/>
              </a:rPr>
              <a:t>TRAJAN 117.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en.wikipedia.org/wiki/File:Leonidas_I_of_Sparta.jpg</a:t>
            </a:r>
          </a:p>
          <a:p>
            <a:pPr algn="l"/>
            <a:r>
              <a:rPr lang="en-US" sz="1000" dirty="0">
                <a:effectLst/>
              </a:rPr>
              <a:t>HAMMER OF THE GODS 27. </a:t>
            </a:r>
            <a:r>
              <a:rPr lang="en-US" sz="1000" i="1" dirty="0">
                <a:effectLst/>
              </a:rPr>
              <a:t>Wikimedia Commons</a:t>
            </a:r>
            <a:r>
              <a:rPr lang="en-US" sz="1000" dirty="0">
                <a:effectLst/>
              </a:rPr>
              <a:t> [online]. [cit. </a:t>
            </a:r>
            <a:r>
              <a:rPr lang="en-US" sz="1000" dirty="0" smtClean="0">
                <a:effectLst/>
              </a:rPr>
              <a:t>28.</a:t>
            </a:r>
            <a:r>
              <a:rPr lang="cs-CZ" sz="1000" dirty="0" smtClean="0">
                <a:effectLst/>
              </a:rPr>
              <a:t>7</a:t>
            </a:r>
            <a:r>
              <a:rPr lang="en-US" sz="1000" dirty="0" smtClean="0">
                <a:effectLst/>
              </a:rPr>
              <a:t>.201</a:t>
            </a:r>
            <a:r>
              <a:rPr lang="cs-CZ" sz="1000" dirty="0" smtClean="0">
                <a:effectLst/>
              </a:rPr>
              <a:t>3</a:t>
            </a:r>
            <a:r>
              <a:rPr lang="en-US" sz="1000" dirty="0" smtClean="0">
                <a:effectLst/>
              </a:rPr>
              <a:t>]. </a:t>
            </a:r>
            <a:r>
              <a:rPr lang="en-US" sz="1000" dirty="0" err="1">
                <a:effectLst/>
              </a:rPr>
              <a:t>Dostupný</a:t>
            </a:r>
            <a:r>
              <a:rPr lang="en-US" sz="1000" dirty="0">
                <a:effectLst/>
              </a:rPr>
              <a:t> </a:t>
            </a:r>
            <a:r>
              <a:rPr lang="en-US" sz="1000" dirty="0" err="1">
                <a:effectLst/>
              </a:rPr>
              <a:t>na</a:t>
            </a:r>
            <a:r>
              <a:rPr lang="en-US" sz="1000" dirty="0">
                <a:effectLst/>
              </a:rPr>
              <a:t> WWW: http://</a:t>
            </a:r>
            <a:r>
              <a:rPr lang="en-US" sz="1000" dirty="0" smtClean="0">
                <a:effectLst/>
              </a:rPr>
              <a:t>en.wikipedia.org/wiki/File:Statue_of_Pheidippides_along_the_Marathon_Road.jpg</a:t>
            </a:r>
            <a:endParaRPr lang="cs-CZ" sz="1000" dirty="0" smtClean="0">
              <a:effectLst/>
            </a:endParaRPr>
          </a:p>
          <a:p>
            <a:pPr algn="l"/>
            <a:r>
              <a:rPr lang="cs-CZ" sz="1000" dirty="0">
                <a:effectLst/>
              </a:rPr>
              <a:t>AUTOR NEUVEDEN.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en.wikipedia.org/wiki/File:Xerxes_lash_sea.JPG</a:t>
            </a:r>
          </a:p>
          <a:p>
            <a:pPr algn="l"/>
            <a:r>
              <a:rPr lang="cs-CZ" sz="1000" dirty="0">
                <a:effectLst/>
              </a:rPr>
              <a:t>BAUMEISTER, August.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en.wikipedia.org/wiki/File:Darius-Vase.jpg</a:t>
            </a:r>
          </a:p>
          <a:p>
            <a:pPr algn="l"/>
            <a:r>
              <a:rPr lang="cs-CZ" sz="1000" dirty="0">
                <a:effectLst/>
              </a:rPr>
              <a:t>YEATLES, </a:t>
            </a:r>
            <a:r>
              <a:rPr lang="cs-CZ" sz="1000" dirty="0" err="1">
                <a:effectLst/>
              </a:rPr>
              <a:t>Stuart</a:t>
            </a:r>
            <a:r>
              <a:rPr lang="cs-CZ" sz="1000" dirty="0">
                <a:effectLst/>
              </a:rPr>
              <a:t>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commons.wikimedia.org/wiki/File:Roman_Statue_of_Apollo.jpg</a:t>
            </a:r>
          </a:p>
          <a:p>
            <a:pPr algn="l"/>
            <a:r>
              <a:rPr lang="cs-CZ" sz="1000" dirty="0">
                <a:effectLst/>
              </a:rPr>
              <a:t>MERSON, </a:t>
            </a:r>
            <a:r>
              <a:rPr lang="cs-CZ" sz="1000" dirty="0" err="1">
                <a:effectLst/>
              </a:rPr>
              <a:t>Luc</a:t>
            </a:r>
            <a:r>
              <a:rPr lang="cs-CZ" sz="1000" dirty="0">
                <a:effectLst/>
              </a:rPr>
              <a:t> Olivier.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en.wikipedia.org/wiki/File:Phidippides.jpg</a:t>
            </a:r>
          </a:p>
          <a:p>
            <a:pPr algn="l"/>
            <a:r>
              <a:rPr lang="en-US" sz="1000" dirty="0">
                <a:effectLst/>
              </a:rPr>
              <a:t>MITCHEL, F.. </a:t>
            </a:r>
            <a:r>
              <a:rPr lang="en-US" sz="1000" i="1" dirty="0">
                <a:effectLst/>
              </a:rPr>
              <a:t>Wikimedia Commons</a:t>
            </a:r>
            <a:r>
              <a:rPr lang="en-US" sz="1000" dirty="0">
                <a:effectLst/>
              </a:rPr>
              <a:t> [online]. [cit. </a:t>
            </a:r>
            <a:r>
              <a:rPr lang="en-US" sz="1000" dirty="0" smtClean="0">
                <a:effectLst/>
              </a:rPr>
              <a:t>28.</a:t>
            </a:r>
            <a:r>
              <a:rPr lang="cs-CZ" sz="1000" dirty="0" smtClean="0">
                <a:effectLst/>
              </a:rPr>
              <a:t>7</a:t>
            </a:r>
            <a:r>
              <a:rPr lang="en-US" sz="1000" dirty="0" smtClean="0">
                <a:effectLst/>
              </a:rPr>
              <a:t>.201</a:t>
            </a:r>
            <a:r>
              <a:rPr lang="cs-CZ" sz="1000" dirty="0" smtClean="0">
                <a:effectLst/>
              </a:rPr>
              <a:t>3</a:t>
            </a:r>
            <a:r>
              <a:rPr lang="en-US" sz="1000" dirty="0" smtClean="0">
                <a:effectLst/>
              </a:rPr>
              <a:t>]. </a:t>
            </a:r>
            <a:r>
              <a:rPr lang="en-US" sz="1000" dirty="0" err="1">
                <a:effectLst/>
              </a:rPr>
              <a:t>Dostupný</a:t>
            </a:r>
            <a:r>
              <a:rPr lang="en-US" sz="1000" dirty="0">
                <a:effectLst/>
              </a:rPr>
              <a:t> </a:t>
            </a:r>
            <a:r>
              <a:rPr lang="en-US" sz="1000" dirty="0" err="1">
                <a:effectLst/>
              </a:rPr>
              <a:t>na</a:t>
            </a:r>
            <a:r>
              <a:rPr lang="en-US" sz="1000" dirty="0">
                <a:effectLst/>
              </a:rPr>
              <a:t> WWW: http://</a:t>
            </a:r>
            <a:r>
              <a:rPr lang="en-US" sz="1000" dirty="0" smtClean="0">
                <a:effectLst/>
              </a:rPr>
              <a:t>commons.wikimedia.org/wiki/File:Trireme.jpg</a:t>
            </a:r>
            <a:endParaRPr lang="cs-CZ" sz="1000" dirty="0" smtClean="0">
              <a:effectLst/>
            </a:endParaRPr>
          </a:p>
          <a:p>
            <a:pPr algn="l"/>
            <a:r>
              <a:rPr lang="cs-CZ" sz="1000" dirty="0">
                <a:effectLst/>
              </a:rPr>
              <a:t>DAVID, Jacques-Louis.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commons.wikimedia.org/wiki/File:Jacques-Louis_David_004_Thermopylae.jpg</a:t>
            </a:r>
          </a:p>
          <a:p>
            <a:pPr algn="l"/>
            <a:r>
              <a:rPr lang="cs-CZ" sz="1000" dirty="0">
                <a:effectLst/>
              </a:rPr>
              <a:t>MIRACETI.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commons.wikimedia.org/wiki/File:Bitva_u_Salaminy.gif</a:t>
            </a:r>
          </a:p>
          <a:p>
            <a:pPr algn="l"/>
            <a:r>
              <a:rPr lang="cs-CZ" sz="1000" dirty="0">
                <a:effectLst/>
              </a:rPr>
              <a:t>AUTOR NEUVEDEN.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en.wikipedia.org/wiki/File:Salamis.png</a:t>
            </a:r>
          </a:p>
          <a:p>
            <a:pPr algn="l"/>
            <a:r>
              <a:rPr lang="en-US" sz="1000" dirty="0">
                <a:effectLst/>
              </a:rPr>
              <a:t>UNKNOWN. </a:t>
            </a:r>
            <a:r>
              <a:rPr lang="en-US" sz="1000" i="1" dirty="0">
                <a:effectLst/>
              </a:rPr>
              <a:t>Wikimedia Commons</a:t>
            </a:r>
            <a:r>
              <a:rPr lang="en-US" sz="1000" dirty="0">
                <a:effectLst/>
              </a:rPr>
              <a:t> [online]. [cit. </a:t>
            </a:r>
            <a:r>
              <a:rPr lang="en-US" sz="1000" dirty="0" smtClean="0">
                <a:effectLst/>
              </a:rPr>
              <a:t>28.</a:t>
            </a:r>
            <a:r>
              <a:rPr lang="cs-CZ" sz="1000" dirty="0" smtClean="0">
                <a:effectLst/>
              </a:rPr>
              <a:t>7</a:t>
            </a:r>
            <a:r>
              <a:rPr lang="en-US" sz="1000" dirty="0" smtClean="0">
                <a:effectLst/>
              </a:rPr>
              <a:t>.201</a:t>
            </a:r>
            <a:r>
              <a:rPr lang="cs-CZ" sz="1000" dirty="0" smtClean="0">
                <a:effectLst/>
              </a:rPr>
              <a:t>3</a:t>
            </a:r>
            <a:r>
              <a:rPr lang="en-US" sz="1000" dirty="0" smtClean="0">
                <a:effectLst/>
              </a:rPr>
              <a:t>]. </a:t>
            </a:r>
            <a:r>
              <a:rPr lang="en-US" sz="1000" dirty="0" err="1">
                <a:effectLst/>
              </a:rPr>
              <a:t>Dostupný</a:t>
            </a:r>
            <a:r>
              <a:rPr lang="en-US" sz="1000" dirty="0">
                <a:effectLst/>
              </a:rPr>
              <a:t> </a:t>
            </a:r>
            <a:r>
              <a:rPr lang="en-US" sz="1000" dirty="0" err="1">
                <a:effectLst/>
              </a:rPr>
              <a:t>na</a:t>
            </a:r>
            <a:r>
              <a:rPr lang="en-US" sz="1000" dirty="0">
                <a:effectLst/>
              </a:rPr>
              <a:t> WWW: http://en.wikipedia.org/wiki/File:William_Rainey_-_Death_of_the_Persian_admiral_at_Salamis.jpg </a:t>
            </a:r>
            <a:r>
              <a:rPr lang="cs-CZ" sz="1000" dirty="0" smtClean="0">
                <a:effectLst/>
              </a:rPr>
              <a:t>   </a:t>
            </a:r>
            <a:r>
              <a:rPr lang="en-US" sz="1000" dirty="0" smtClean="0">
                <a:effectLst/>
              </a:rPr>
              <a:t> </a:t>
            </a:r>
            <a:r>
              <a:rPr lang="cs-CZ" sz="1000" dirty="0" smtClean="0">
                <a:effectLst/>
              </a:rPr>
              <a:t>  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541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>
          <a:xfrm>
            <a:off x="683568" y="123478"/>
            <a:ext cx="7851648" cy="836662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ŘECKO-PERSKÉ VÁLKY</a:t>
            </a:r>
            <a:br>
              <a:rPr lang="cs-CZ" sz="3200" dirty="0" smtClean="0">
                <a:solidFill>
                  <a:srgbClr val="FFFF0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ZDROJE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251520" y="987574"/>
            <a:ext cx="8496944" cy="3960440"/>
          </a:xfrm>
        </p:spPr>
        <p:txBody>
          <a:bodyPr/>
          <a:lstStyle/>
          <a:p>
            <a:pPr algn="l"/>
            <a:r>
              <a:rPr lang="cs-CZ" sz="1000" dirty="0">
                <a:effectLst/>
              </a:rPr>
              <a:t>CSABI0614.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</a:t>
            </a:r>
            <a:r>
              <a:rPr lang="cs-CZ" sz="1000" dirty="0" smtClean="0">
                <a:effectLst/>
              </a:rPr>
              <a:t>en.wikipedia.org/wiki/File:Szalamisz.jpg</a:t>
            </a:r>
          </a:p>
          <a:p>
            <a:pPr algn="l"/>
            <a:r>
              <a:rPr lang="cs-CZ" sz="1000" dirty="0">
                <a:effectLst/>
              </a:rPr>
              <a:t>JASTROW. </a:t>
            </a:r>
            <a:r>
              <a:rPr lang="cs-CZ" sz="1000" i="1" dirty="0" err="1">
                <a:effectLst/>
              </a:rPr>
              <a:t>Wikimedia</a:t>
            </a:r>
            <a:r>
              <a:rPr lang="cs-CZ" sz="1000" i="1" dirty="0">
                <a:effectLst/>
              </a:rPr>
              <a:t> </a:t>
            </a:r>
            <a:r>
              <a:rPr lang="cs-CZ" sz="1000" i="1" dirty="0" err="1">
                <a:effectLst/>
              </a:rPr>
              <a:t>Commons</a:t>
            </a:r>
            <a:r>
              <a:rPr lang="cs-CZ" sz="1000" dirty="0">
                <a:effectLst/>
              </a:rPr>
              <a:t> [online]. [cit. </a:t>
            </a:r>
            <a:r>
              <a:rPr lang="cs-CZ" sz="1000" dirty="0" smtClean="0">
                <a:effectLst/>
              </a:rPr>
              <a:t>28.7.2013]. </a:t>
            </a:r>
            <a:r>
              <a:rPr lang="cs-CZ" sz="1000" dirty="0">
                <a:effectLst/>
              </a:rPr>
              <a:t>Dostupný na WWW: http://commons.wikimedia.org/wiki/File:Bust_Pericles_Chiaramonti.jpg </a:t>
            </a:r>
            <a:endParaRPr lang="cs-CZ" sz="1000" dirty="0" smtClean="0">
              <a:effectLst/>
            </a:endParaRPr>
          </a:p>
          <a:p>
            <a:pPr algn="l"/>
            <a:r>
              <a:rPr lang="en-US" sz="1000" dirty="0">
                <a:effectLst/>
              </a:rPr>
              <a:t>AUTOR NEUVEDEN. </a:t>
            </a:r>
            <a:r>
              <a:rPr lang="en-US" sz="1000" i="1" dirty="0">
                <a:effectLst/>
              </a:rPr>
              <a:t>MS Office</a:t>
            </a:r>
            <a:r>
              <a:rPr lang="en-US" sz="1000" dirty="0">
                <a:effectLst/>
              </a:rPr>
              <a:t> [online]. [cit. </a:t>
            </a:r>
            <a:r>
              <a:rPr lang="en-US" sz="1000" dirty="0" smtClean="0">
                <a:effectLst/>
              </a:rPr>
              <a:t>28.</a:t>
            </a:r>
            <a:r>
              <a:rPr lang="cs-CZ" sz="1000" dirty="0" smtClean="0">
                <a:effectLst/>
              </a:rPr>
              <a:t>7</a:t>
            </a:r>
            <a:r>
              <a:rPr lang="en-US" sz="1000" dirty="0" smtClean="0">
                <a:effectLst/>
              </a:rPr>
              <a:t>.201</a:t>
            </a:r>
            <a:r>
              <a:rPr lang="cs-CZ" sz="1000" dirty="0" smtClean="0">
                <a:effectLst/>
              </a:rPr>
              <a:t>3</a:t>
            </a:r>
            <a:r>
              <a:rPr lang="en-US" sz="1000" dirty="0" smtClean="0">
                <a:effectLst/>
              </a:rPr>
              <a:t>]. </a:t>
            </a:r>
            <a:r>
              <a:rPr lang="en-US" sz="1000" dirty="0" err="1" smtClean="0">
                <a:effectLst/>
              </a:rPr>
              <a:t>Dostupný</a:t>
            </a:r>
            <a:r>
              <a:rPr lang="cs-CZ" sz="1000" dirty="0" smtClean="0">
                <a:effectLst/>
              </a:rPr>
              <a:t> pod licencí MS Office 2010</a:t>
            </a:r>
            <a:r>
              <a:rPr lang="en-US" sz="1000" dirty="0" smtClean="0">
                <a:effectLst/>
              </a:rPr>
              <a:t> </a:t>
            </a:r>
            <a:r>
              <a:rPr lang="en-US" sz="1000" dirty="0" err="1">
                <a:effectLst/>
              </a:rPr>
              <a:t>na</a:t>
            </a:r>
            <a:r>
              <a:rPr lang="en-US" sz="1000" dirty="0">
                <a:effectLst/>
              </a:rPr>
              <a:t> WWW: http://office.microsoft.com/cs-cz/images/results.aspx?qu=aktovka&amp;ex=1#ai:MC900349197| </a:t>
            </a:r>
            <a:r>
              <a:rPr lang="cs-CZ" sz="1000" dirty="0" smtClean="0">
                <a:effectLst/>
              </a:rPr>
              <a:t> </a:t>
            </a:r>
            <a:endParaRPr lang="cs-CZ" sz="1000" dirty="0" smtClean="0"/>
          </a:p>
          <a:p>
            <a:pPr algn="l"/>
            <a:r>
              <a:rPr lang="cs-CZ" sz="1000" dirty="0" smtClean="0"/>
              <a:t> </a:t>
            </a:r>
            <a:endParaRPr lang="cs-CZ" sz="1000" dirty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35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ČSR ve 20.letech</Template>
  <TotalTime>1004</TotalTime>
  <Words>1508</Words>
  <Application>Microsoft Office PowerPoint</Application>
  <PresentationFormat>Předvádění na obrazovce (16:9)</PresentationFormat>
  <Paragraphs>154</Paragraphs>
  <Slides>25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Opona</vt:lpstr>
      <vt:lpstr>Prezentace aplikace PowerPoint</vt:lpstr>
      <vt:lpstr>ŘECKO-PERSKÉ VÁLKY</vt:lpstr>
      <vt:lpstr>ŘECKO-PERSKÉ VÁLKY PROGRAM</vt:lpstr>
      <vt:lpstr>ŘECKO-PERSKÉ VÁLKY MAPY ZA OPONOU</vt:lpstr>
      <vt:lpstr>ŘECKO-PERSKÉ VÁLKY V HLAVNÍCH ROLÍCH</vt:lpstr>
      <vt:lpstr>ŘECKO-PERSKÉ VÁLKY PŘEDEHRA</vt:lpstr>
      <vt:lpstr>ŘECKO-PERSKÉ VÁLKY PŘEDEHRA</vt:lpstr>
      <vt:lpstr>ŘECKO-PERSKÉ VÁLKY I. DĚJSTVÍ</vt:lpstr>
      <vt:lpstr>ŘECKO-PERSKÉ VÁLKY I. DĚJSTVÍ</vt:lpstr>
      <vt:lpstr>ŘECKO-PERSKÉ VÁLKY </vt:lpstr>
      <vt:lpstr>ŘECKO-PERSKÉ VÁLKY II. DĚJSTVÍ</vt:lpstr>
      <vt:lpstr>ŘECKO-PERSKÉ VÁLKY II. DĚJSTVÍ</vt:lpstr>
      <vt:lpstr>ŘECKO-PERSKÉ VÁLKY II. DĚJSTVÍ</vt:lpstr>
      <vt:lpstr>ŘECKO-PERSKÉ VÁLKY II. DĚJSTVÍ</vt:lpstr>
      <vt:lpstr>ŘECKO-PERSKÉ VÁLKY II. DĚJSTVÍ</vt:lpstr>
      <vt:lpstr>ŘECKO-PERSKÉ VÁLKY II. DĚJSTVÍ</vt:lpstr>
      <vt:lpstr>ŘECKO-PERSKÉ VÁLKY II. DĚJSTVÍ</vt:lpstr>
      <vt:lpstr>ŘECKO-PERSKÉ VÁLKY II. DĚJSTVÍ</vt:lpstr>
      <vt:lpstr>ŘECKO-PERSKÉ VÁLKY </vt:lpstr>
      <vt:lpstr>ŘECKO-PERSKÉ VÁLKY III. DĚJSTVÍ</vt:lpstr>
      <vt:lpstr>ŘECKO-PERSKÉ VÁLKY III. DĚJSTVÍ</vt:lpstr>
      <vt:lpstr>ŘECKO-PERSKÉ VÁLKY III. DĚJSTVÍ</vt:lpstr>
      <vt:lpstr>ŘECKO-PERSKÉ VÁLKY </vt:lpstr>
      <vt:lpstr>ŘECKO-PERSKÉ VÁLKY ZDROJE</vt:lpstr>
      <vt:lpstr>ŘECKO-PERSKÉ VÁLKY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95</cp:revision>
  <dcterms:created xsi:type="dcterms:W3CDTF">2014-03-27T16:38:07Z</dcterms:created>
  <dcterms:modified xsi:type="dcterms:W3CDTF">2014-03-31T16:39:06Z</dcterms:modified>
</cp:coreProperties>
</file>