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69" r:id="rId2"/>
    <p:sldId id="257" r:id="rId3"/>
    <p:sldId id="258" r:id="rId4"/>
    <p:sldId id="261" r:id="rId5"/>
    <p:sldId id="268" r:id="rId6"/>
    <p:sldId id="259" r:id="rId7"/>
    <p:sldId id="262" r:id="rId8"/>
    <p:sldId id="260" r:id="rId9"/>
    <p:sldId id="264" r:id="rId10"/>
    <p:sldId id="266" r:id="rId11"/>
    <p:sldId id="265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91F434-18FA-4A34-BD19-B71BD5B8CB79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FFA4BE-707C-45BD-9D89-BF40CC824E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92133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275E1328-82B4-4BE1-AA7A-68A812489BCE}" type="slidenum">
              <a:rPr lang="cs-CZ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cs-CZ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FFA4BE-707C-45BD-9D89-BF40CC824E4D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08431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3426F-8074-4540-B82B-C7D9C156E4CC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1C7158A-64FF-4A49-9BDE-7015FD0BD20A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3426F-8074-4540-B82B-C7D9C156E4CC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7158A-64FF-4A49-9BDE-7015FD0BD2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3426F-8074-4540-B82B-C7D9C156E4CC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7158A-64FF-4A49-9BDE-7015FD0BD20A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3426F-8074-4540-B82B-C7D9C156E4CC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7158A-64FF-4A49-9BDE-7015FD0BD20A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3426F-8074-4540-B82B-C7D9C156E4CC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7158A-64FF-4A49-9BDE-7015FD0BD20A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3426F-8074-4540-B82B-C7D9C156E4CC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7158A-64FF-4A49-9BDE-7015FD0BD2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3426F-8074-4540-B82B-C7D9C156E4CC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7158A-64FF-4A49-9BDE-7015FD0BD2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3426F-8074-4540-B82B-C7D9C156E4CC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7158A-64FF-4A49-9BDE-7015FD0BD2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3426F-8074-4540-B82B-C7D9C156E4CC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7158A-64FF-4A49-9BDE-7015FD0BD2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3426F-8074-4540-B82B-C7D9C156E4CC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7158A-64FF-4A49-9BDE-7015FD0BD2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3426F-8074-4540-B82B-C7D9C156E4CC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7158A-64FF-4A49-9BDE-7015FD0BD2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7263426F-8074-4540-B82B-C7D9C156E4CC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D1C7158A-64FF-4A49-9BDE-7015FD0BD20A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7320886"/>
              </p:ext>
            </p:extLst>
          </p:nvPr>
        </p:nvGraphicFramePr>
        <p:xfrm>
          <a:off x="1258888" y="2133600"/>
          <a:ext cx="6697662" cy="4266060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100" dirty="0" smtClean="0"/>
                        <a:t>Přírodní zdroje energie a surovin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VY_32_INOVACE_10.01.06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Ing. Helena Vacková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Člověk a prostředí pro 4. ročník přírodovědného lycea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4. lyceum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Srpen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charakterizuje obecně lidské globální problémy a jejich projevy. Učí žáky přemýšlet o důsledcích obecně lidských globálních  problémů 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pro lidstvo.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Prezentace látky + procvičení pomocí kontrolních otázek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332656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71130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Rozdělení přírodních zdrojů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8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I. Neobnovitelné zdroje</a:t>
            </a:r>
            <a:r>
              <a:rPr lang="cs-CZ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– vznikly v dávných geologických dobách</a:t>
            </a:r>
          </a:p>
          <a:p>
            <a:pPr marL="0" indent="0">
              <a:buNone/>
            </a:pPr>
            <a:r>
              <a:rPr lang="cs-CZ" u="sng" dirty="0" smtClean="0">
                <a:solidFill>
                  <a:schemeClr val="tx1"/>
                </a:solidFill>
              </a:rPr>
              <a:t>Dělení dle výskytu</a:t>
            </a:r>
          </a:p>
          <a:p>
            <a:pPr marL="0" indent="0">
              <a:buNone/>
            </a:pP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a) vyčerpatelné – vyskytující se vzácně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 b) nevyčerpatelné-  jsou velmi rozšířené</a:t>
            </a:r>
          </a:p>
          <a:p>
            <a:pPr marL="0" indent="0">
              <a:buNone/>
            </a:pPr>
            <a:r>
              <a:rPr lang="cs-CZ" u="sng" dirty="0" smtClean="0">
                <a:solidFill>
                  <a:schemeClr val="tx1"/>
                </a:solidFill>
              </a:rPr>
              <a:t>Dělení dle využití</a:t>
            </a:r>
          </a:p>
          <a:p>
            <a:pPr marL="457200" indent="-457200">
              <a:buAutoNum type="alphaLcParenR"/>
            </a:pPr>
            <a:r>
              <a:rPr lang="cs-CZ" dirty="0" smtClean="0">
                <a:solidFill>
                  <a:schemeClr val="tx1"/>
                </a:solidFill>
              </a:rPr>
              <a:t>fosilní paliva</a:t>
            </a:r>
          </a:p>
          <a:p>
            <a:pPr marL="457200" indent="-457200">
              <a:buAutoNum type="alphaLcParenR"/>
            </a:pPr>
            <a:r>
              <a:rPr lang="cs-CZ" dirty="0" smtClean="0">
                <a:solidFill>
                  <a:schemeClr val="tx1"/>
                </a:solidFill>
              </a:rPr>
              <a:t>rudy</a:t>
            </a:r>
          </a:p>
          <a:p>
            <a:pPr marL="457200" indent="-457200">
              <a:buAutoNum type="alphaLcParenR"/>
            </a:pPr>
            <a:r>
              <a:rPr lang="cs-CZ" dirty="0" smtClean="0">
                <a:solidFill>
                  <a:schemeClr val="tx1"/>
                </a:solidFill>
              </a:rPr>
              <a:t>Nerudné suroviny</a:t>
            </a:r>
          </a:p>
          <a:p>
            <a:pPr marL="0" indent="0">
              <a:buNone/>
            </a:pPr>
            <a:r>
              <a:rPr lang="cs-CZ" sz="28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II. Obnovitelné zdroje </a:t>
            </a:r>
            <a:r>
              <a:rPr lang="cs-CZ" dirty="0" smtClean="0">
                <a:solidFill>
                  <a:schemeClr val="tx1"/>
                </a:solidFill>
              </a:rPr>
              <a:t>– voda, vzduch, půda a zdroje z živé přírody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6117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Neobnovitelné zdroje – fosilní paliva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Slouží jako zdroj energie, v chemickém průmyslu(výroba plastů)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Dnes představují 80% zdrojů energie.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Černé uhlí - </a:t>
            </a:r>
            <a:r>
              <a:rPr lang="cs-CZ" dirty="0" smtClean="0">
                <a:solidFill>
                  <a:schemeClr val="tx1"/>
                </a:solidFill>
              </a:rPr>
              <a:t>vznik uhelnatěním zbytků přesliček a plavuní v prvohorách, před  300 mil lety, vetší výhřevnost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Hnědé uhlí - </a:t>
            </a:r>
            <a:r>
              <a:rPr lang="cs-CZ" dirty="0" smtClean="0">
                <a:solidFill>
                  <a:schemeClr val="tx1"/>
                </a:solidFill>
              </a:rPr>
              <a:t>vznik </a:t>
            </a:r>
            <a:r>
              <a:rPr lang="cs-CZ" dirty="0">
                <a:solidFill>
                  <a:schemeClr val="tx1"/>
                </a:solidFill>
              </a:rPr>
              <a:t>uhelnatěním zbytků </a:t>
            </a:r>
            <a:r>
              <a:rPr lang="cs-CZ" dirty="0" smtClean="0">
                <a:solidFill>
                  <a:schemeClr val="tx1"/>
                </a:solidFill>
              </a:rPr>
              <a:t>nahosemenných rostlin ve třetihorách, </a:t>
            </a:r>
            <a:r>
              <a:rPr lang="cs-CZ" dirty="0">
                <a:solidFill>
                  <a:schemeClr val="tx1"/>
                </a:solidFill>
              </a:rPr>
              <a:t>před  </a:t>
            </a:r>
            <a:r>
              <a:rPr lang="cs-CZ" dirty="0" smtClean="0">
                <a:solidFill>
                  <a:schemeClr val="tx1"/>
                </a:solidFill>
              </a:rPr>
              <a:t>60 </a:t>
            </a:r>
            <a:r>
              <a:rPr lang="cs-CZ" dirty="0">
                <a:solidFill>
                  <a:schemeClr val="tx1"/>
                </a:solidFill>
              </a:rPr>
              <a:t>mil </a:t>
            </a:r>
            <a:r>
              <a:rPr lang="cs-CZ" dirty="0" err="1" smtClean="0">
                <a:solidFill>
                  <a:schemeClr val="tx1"/>
                </a:solidFill>
              </a:rPr>
              <a:t>lety,menší</a:t>
            </a:r>
            <a:r>
              <a:rPr lang="cs-CZ" dirty="0" smtClean="0">
                <a:solidFill>
                  <a:schemeClr val="tx1"/>
                </a:solidFill>
              </a:rPr>
              <a:t> výhřevnost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Ropa, zemní plyn </a:t>
            </a:r>
            <a:r>
              <a:rPr lang="cs-CZ" dirty="0" smtClean="0">
                <a:solidFill>
                  <a:schemeClr val="tx1"/>
                </a:solidFill>
              </a:rPr>
              <a:t>– vznik usazováním zbytků rostlin a živočichů na dně moří, rozklad organické hmoty bakteriemi, vznikající látky se hromadily v pórovitých horninách</a:t>
            </a:r>
          </a:p>
          <a:p>
            <a:pPr marL="0" indent="0">
              <a:buNone/>
            </a:pPr>
            <a:r>
              <a:rPr lang="cs-CZ" b="1" i="1" dirty="0" smtClean="0">
                <a:solidFill>
                  <a:schemeClr val="tx1"/>
                </a:solidFill>
              </a:rPr>
              <a:t>Fosilní paliva (</a:t>
            </a:r>
            <a:r>
              <a:rPr lang="cs-CZ" b="1" i="1" dirty="0" err="1" smtClean="0">
                <a:solidFill>
                  <a:schemeClr val="tx1"/>
                </a:solidFill>
              </a:rPr>
              <a:t>kaustobiolity</a:t>
            </a:r>
            <a:r>
              <a:rPr lang="cs-CZ" b="1" i="1" dirty="0" smtClean="0">
                <a:solidFill>
                  <a:schemeClr val="tx1"/>
                </a:solidFill>
              </a:rPr>
              <a:t>) vznikala rozkladem organické hmoty bez přístupu vzduchu milióny let.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16474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Těžba fosilních paliv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525963"/>
          </a:xfrm>
        </p:spPr>
        <p:txBody>
          <a:bodyPr/>
          <a:lstStyle/>
          <a:p>
            <a:r>
              <a:rPr lang="cs-CZ" u="sng" dirty="0" smtClean="0">
                <a:solidFill>
                  <a:schemeClr val="tx1"/>
                </a:solidFill>
              </a:rPr>
              <a:t>Hlubinná těžba </a:t>
            </a:r>
            <a:r>
              <a:rPr lang="cs-CZ" dirty="0" smtClean="0">
                <a:solidFill>
                  <a:schemeClr val="tx1"/>
                </a:solidFill>
              </a:rPr>
              <a:t>– těží se komorově zejména černé uhlí, výtěžnost 50%, možný vznik propadlin, zaplavování propadlin vodu</a:t>
            </a:r>
          </a:p>
          <a:p>
            <a:r>
              <a:rPr lang="cs-CZ" u="sng" dirty="0" smtClean="0">
                <a:solidFill>
                  <a:schemeClr val="tx1"/>
                </a:solidFill>
              </a:rPr>
              <a:t>Povrchová těžba </a:t>
            </a:r>
            <a:r>
              <a:rPr lang="cs-CZ" dirty="0" smtClean="0">
                <a:solidFill>
                  <a:schemeClr val="tx1"/>
                </a:solidFill>
              </a:rPr>
              <a:t>– těží se zejména hnědé uhlí, těžit lze po odstranění vrchní vrstvy (hlušiny), vznikají výsypky, obrovské přesuny hmot, zábor půdy, výtěžnost až 95%</a:t>
            </a:r>
          </a:p>
          <a:p>
            <a:r>
              <a:rPr lang="cs-CZ" u="sng" dirty="0" smtClean="0">
                <a:solidFill>
                  <a:schemeClr val="tx1"/>
                </a:solidFill>
              </a:rPr>
              <a:t>Vrty</a:t>
            </a:r>
            <a:r>
              <a:rPr lang="cs-CZ" dirty="0" smtClean="0">
                <a:solidFill>
                  <a:schemeClr val="tx1"/>
                </a:solidFill>
              </a:rPr>
              <a:t>- těží se ropa a zemní plyn, rizikem jsou úniky a havárie, zemní plyn provází ropná naleziště, mnohdy bývá bez užitku spalován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60051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3" t="68011" r="64231" b="12398"/>
          <a:stretch/>
        </p:blipFill>
        <p:spPr>
          <a:xfrm rot="10800000">
            <a:off x="1547664" y="908720"/>
            <a:ext cx="6480720" cy="5647056"/>
          </a:xfrm>
        </p:spPr>
      </p:pic>
    </p:spTree>
    <p:extLst>
      <p:ext uri="{BB962C8B-B14F-4D97-AF65-F5344CB8AC3E}">
        <p14:creationId xmlns:p14="http://schemas.microsoft.com/office/powerpoint/2010/main" val="1596974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Neobnovitelné zdroje - rudy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>
                <a:solidFill>
                  <a:schemeClr val="tx1"/>
                </a:solidFill>
              </a:rPr>
              <a:t>Rudy jsou nerosty, z nichž se získávají kovy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Snadno přístupná naleziště s nejvyššími koncentracemi kovů se tenčí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Získávání kovů z rud s nižšími koncentracemi je technologicky náročnější a vede k většímu poškozování životního prostředí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2419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Těžba rud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Povrchová těžba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Hlubinná těžba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Chemická těžba – vyluhování kovů pomocí chemických reakcí, ohrožení podzemních a povrchových vod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4994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 smtClean="0"/>
              <a:t>Neobnovitelné zdroje – nerudné suroviny a jejich těžba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Nerudné suroviny:</a:t>
            </a:r>
            <a:endParaRPr lang="cs-CZ" b="1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Stavební hmoty – kámen, štěrk, písek, vápenec, cihlářské suroviny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Zdroje hnojiv – fosfáty, vápence, dolomitické vápence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cs-CZ" i="1" dirty="0" smtClean="0">
                <a:solidFill>
                  <a:schemeClr val="tx1"/>
                </a:solidFill>
              </a:rPr>
              <a:t>Nerudné suroviny se těží se povrchově v </a:t>
            </a:r>
            <a:r>
              <a:rPr lang="cs-CZ" i="1" dirty="0">
                <a:solidFill>
                  <a:schemeClr val="tx1"/>
                </a:solidFill>
              </a:rPr>
              <a:t>lomech (otevřené stěnové  nebo uzavřené jámové</a:t>
            </a:r>
            <a:r>
              <a:rPr lang="cs-CZ" i="1" dirty="0" smtClean="0">
                <a:solidFill>
                  <a:schemeClr val="tx1"/>
                </a:solidFill>
              </a:rPr>
              <a:t>).</a:t>
            </a:r>
            <a:endParaRPr lang="cs-CZ" i="1" dirty="0">
              <a:solidFill>
                <a:schemeClr val="tx1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8523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Rekultivace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Rekultivace= soubor opatření k zúrodnění půdy znehodnocené nebo zpustošené lidskou činností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Následuje postupně po skončení těžby na místech, kde se již těžit nebude</a:t>
            </a:r>
          </a:p>
          <a:p>
            <a:pPr marL="0" indent="0">
              <a:buNone/>
            </a:pPr>
            <a:r>
              <a:rPr lang="cs-CZ" b="1" u="sng" dirty="0" smtClean="0">
                <a:solidFill>
                  <a:schemeClr val="tx1"/>
                </a:solidFill>
              </a:rPr>
              <a:t>2 fáze rekultivace</a:t>
            </a:r>
            <a:r>
              <a:rPr lang="cs-CZ" dirty="0" smtClean="0">
                <a:solidFill>
                  <a:schemeClr val="tx1"/>
                </a:solidFill>
              </a:rPr>
              <a:t>:</a:t>
            </a:r>
          </a:p>
          <a:p>
            <a:pPr marL="0" indent="0">
              <a:buNone/>
            </a:pPr>
            <a:r>
              <a:rPr lang="cs-CZ" u="sng" dirty="0" smtClean="0">
                <a:solidFill>
                  <a:schemeClr val="tx1"/>
                </a:solidFill>
              </a:rPr>
              <a:t>Technická rekultivace </a:t>
            </a:r>
            <a:r>
              <a:rPr lang="cs-CZ" dirty="0" smtClean="0">
                <a:solidFill>
                  <a:schemeClr val="tx1"/>
                </a:solidFill>
              </a:rPr>
              <a:t>– urovnání povrchu, navážka zeminy, zpevnění svahů, zajištění vodního režimu</a:t>
            </a:r>
          </a:p>
          <a:p>
            <a:pPr marL="0" indent="0">
              <a:buNone/>
            </a:pPr>
            <a:r>
              <a:rPr lang="cs-CZ" u="sng" dirty="0" smtClean="0">
                <a:solidFill>
                  <a:schemeClr val="tx1"/>
                </a:solidFill>
              </a:rPr>
              <a:t>Biologická rekultivace </a:t>
            </a:r>
            <a:r>
              <a:rPr lang="cs-CZ" dirty="0" smtClean="0">
                <a:solidFill>
                  <a:schemeClr val="tx1"/>
                </a:solidFill>
              </a:rPr>
              <a:t>– zemědělská, lesní, sadovnická, vodní, účelová (sportovní areály, metoda řízené sukcese)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9643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Obnovitelné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Obnovitelné zdroje nelze odebírat z prostředí větší rychlostí, než se vytváří.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Obnovitelné zdroje jsou dány slunečním zářením.</a:t>
            </a:r>
          </a:p>
          <a:p>
            <a:pPr marL="0" indent="0">
              <a:buNone/>
            </a:pPr>
            <a:endParaRPr lang="cs-CZ" dirty="0" smtClean="0">
              <a:solidFill>
                <a:schemeClr val="tx1"/>
              </a:solidFill>
            </a:endParaRPr>
          </a:p>
          <a:p>
            <a:r>
              <a:rPr lang="cs-CZ" u="sng" dirty="0" smtClean="0">
                <a:solidFill>
                  <a:schemeClr val="tx1"/>
                </a:solidFill>
              </a:rPr>
              <a:t>Sluneční záření </a:t>
            </a:r>
            <a:r>
              <a:rPr lang="cs-CZ" dirty="0" smtClean="0">
                <a:solidFill>
                  <a:schemeClr val="tx1"/>
                </a:solidFill>
              </a:rPr>
              <a:t>– přeměna energie Slunce v energii tepelnou (ohřívání kolektorů s kapalinou či vzduchem) nebo přeměna energie Slunce v elektrickou energii (</a:t>
            </a:r>
            <a:r>
              <a:rPr lang="cs-CZ" dirty="0" err="1" smtClean="0">
                <a:solidFill>
                  <a:schemeClr val="tx1"/>
                </a:solidFill>
              </a:rPr>
              <a:t>fotovoltaické</a:t>
            </a:r>
            <a:r>
              <a:rPr lang="cs-CZ" dirty="0" smtClean="0">
                <a:solidFill>
                  <a:schemeClr val="tx1"/>
                </a:solidFill>
              </a:rPr>
              <a:t> články)</a:t>
            </a:r>
          </a:p>
          <a:p>
            <a:r>
              <a:rPr lang="cs-CZ" u="sng" dirty="0" smtClean="0">
                <a:solidFill>
                  <a:schemeClr val="tx1"/>
                </a:solidFill>
              </a:rPr>
              <a:t>Energie větru</a:t>
            </a:r>
          </a:p>
          <a:p>
            <a:r>
              <a:rPr lang="cs-CZ" u="sng" dirty="0" smtClean="0">
                <a:solidFill>
                  <a:schemeClr val="tx1"/>
                </a:solidFill>
              </a:rPr>
              <a:t>Energie vody</a:t>
            </a:r>
          </a:p>
          <a:p>
            <a:r>
              <a:rPr lang="cs-CZ" u="sng" dirty="0" smtClean="0">
                <a:solidFill>
                  <a:schemeClr val="tx1"/>
                </a:solidFill>
              </a:rPr>
              <a:t>Geotermální energie</a:t>
            </a:r>
          </a:p>
          <a:p>
            <a:r>
              <a:rPr lang="cs-CZ" u="sng" dirty="0" smtClean="0">
                <a:solidFill>
                  <a:schemeClr val="tx1"/>
                </a:solidFill>
              </a:rPr>
              <a:t>Biomasa </a:t>
            </a:r>
            <a:r>
              <a:rPr lang="cs-CZ" dirty="0" smtClean="0">
                <a:solidFill>
                  <a:schemeClr val="tx1"/>
                </a:solidFill>
              </a:rPr>
              <a:t>(organická hmota)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aj.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9374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Opakovací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1. Které zdroje energie jsou obnovitelné a které neobnovitelné?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2. Jakým způsobem lze rekultivovat plochy po těžbě?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Jakým způsobem se těží fosilní paliva rudy a nerudné suroviny?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4574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>
                <a:solidFill>
                  <a:schemeClr val="tx1"/>
                </a:solidFill>
              </a:rPr>
              <a:t>EZECHEL</a:t>
            </a:r>
            <a:r>
              <a:rPr lang="cs-CZ" dirty="0">
                <a:solidFill>
                  <a:schemeClr val="tx1"/>
                </a:solidFill>
              </a:rPr>
              <a:t>, M., ZICHOVÁ, J., PYTLOUN, L. Ekologie a ochrana životního prostředí. Mělník: VOŠZ A </a:t>
            </a:r>
            <a:r>
              <a:rPr lang="cs-CZ" dirty="0" err="1">
                <a:solidFill>
                  <a:schemeClr val="tx1"/>
                </a:solidFill>
              </a:rPr>
              <a:t>SZaŠ</a:t>
            </a:r>
            <a:r>
              <a:rPr lang="cs-CZ" dirty="0">
                <a:solidFill>
                  <a:schemeClr val="tx1"/>
                </a:solidFill>
              </a:rPr>
              <a:t>, 2012. 211 s.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2835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118</TotalTime>
  <Words>618</Words>
  <Application>Microsoft Office PowerPoint</Application>
  <PresentationFormat>Předvádění na obrazovce (4:3)</PresentationFormat>
  <Paragraphs>85</Paragraphs>
  <Slides>12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Exekutivní</vt:lpstr>
      <vt:lpstr>Prezentace aplikace PowerPoint</vt:lpstr>
      <vt:lpstr>Rozdělení přírodních zdrojů</vt:lpstr>
      <vt:lpstr>Neobnovitelné zdroje – fosilní paliva</vt:lpstr>
      <vt:lpstr>Těžba fosilních paliv</vt:lpstr>
      <vt:lpstr>Prezentace aplikace PowerPoint</vt:lpstr>
      <vt:lpstr>Neobnovitelné zdroje - rudy</vt:lpstr>
      <vt:lpstr>Těžba rud </vt:lpstr>
      <vt:lpstr>Neobnovitelné zdroje – nerudné suroviny a jejich těžba</vt:lpstr>
      <vt:lpstr>Rekultivace</vt:lpstr>
      <vt:lpstr>Obnovitelné zdroje</vt:lpstr>
      <vt:lpstr>Opakovací otázky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Přírodní zdroje energie a surovin</dc:title>
  <dc:creator>PC1</dc:creator>
  <cp:lastModifiedBy>PC1</cp:lastModifiedBy>
  <cp:revision>16</cp:revision>
  <dcterms:created xsi:type="dcterms:W3CDTF">2013-08-24T19:41:33Z</dcterms:created>
  <dcterms:modified xsi:type="dcterms:W3CDTF">2013-09-23T15:18:14Z</dcterms:modified>
</cp:coreProperties>
</file>