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5"/>
  </p:notesMasterIdLst>
  <p:sldIdLst>
    <p:sldId id="272" r:id="rId3"/>
    <p:sldId id="257" r:id="rId4"/>
    <p:sldId id="258" r:id="rId5"/>
    <p:sldId id="262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99361-FD7A-4371-838D-5B3EBE7A705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182ED-3CA2-4301-A8F9-DF80D4AA98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288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75E1328-82B4-4BE1-AA7A-68A812489BCE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C3B42-33D3-441A-8CC9-314DD8DF774F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6218A-FCF4-4D76-870F-7B33372A76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860987"/>
      </p:ext>
    </p:extLst>
  </p:cSld>
  <p:clrMapOvr>
    <a:masterClrMapping/>
  </p:clrMapOvr>
  <p:transition spd="slow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6BEA9-2337-444F-AA30-838049E3A9F5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73CA4-6DD8-4906-9FA4-6026BE59BA6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872704"/>
      </p:ext>
    </p:extLst>
  </p:cSld>
  <p:clrMapOvr>
    <a:masterClrMapping/>
  </p:clrMapOvr>
  <p:transition spd="slow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66235-8365-4503-AED9-CDDA843B156D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5506F-A62B-425A-9AA7-82B5BA3D572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2394"/>
      </p:ext>
    </p:extLst>
  </p:cSld>
  <p:clrMapOvr>
    <a:masterClrMapping/>
  </p:clrMapOvr>
  <p:transition spd="slow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2B035-8F54-447F-B0AE-87FE158E0946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5D585-F9B8-4964-90BA-858A701D80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786404"/>
      </p:ext>
    </p:extLst>
  </p:cSld>
  <p:clrMapOvr>
    <a:masterClrMapping/>
  </p:clrMapOvr>
  <p:transition spd="slow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08206-DBC1-48E1-B6F0-F89FC05D5153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0D12F-05E0-41EA-8E49-5385B51369D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806827"/>
      </p:ext>
    </p:extLst>
  </p:cSld>
  <p:clrMapOvr>
    <a:masterClrMapping/>
  </p:clrMapOvr>
  <p:transition spd="slow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D953B-FD00-4D59-A11C-AA53488EB601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605FA-0995-4DD1-B257-D2F47A4E1E8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759926"/>
      </p:ext>
    </p:extLst>
  </p:cSld>
  <p:clrMapOvr>
    <a:masterClrMapping/>
  </p:clrMapOvr>
  <p:transition spd="slow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2F447-E15B-43D0-BCD5-7E59F1C1C3C7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BBB43-A56E-46BE-81E7-4BEC254CAF7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657289"/>
      </p:ext>
    </p:extLst>
  </p:cSld>
  <p:clrMapOvr>
    <a:masterClrMapping/>
  </p:clrMapOvr>
  <p:transition spd="slow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8F2CD-E744-44BC-A0CB-11B683B245AB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BCCD9-44FB-4A3E-914B-761E97B4E8E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883121"/>
      </p:ext>
    </p:extLst>
  </p:cSld>
  <p:clrMapOvr>
    <a:masterClrMapping/>
  </p:clrMapOvr>
  <p:transition spd="slow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AB2A4-C7F5-4AD2-9E91-74D37AFEF40C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5CBA1-855C-45ED-9109-9F6A10C644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010964"/>
      </p:ext>
    </p:extLst>
  </p:cSld>
  <p:clrMapOvr>
    <a:masterClrMapping/>
  </p:clrMapOvr>
  <p:transition spd="slow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CE07F-228B-4C26-888A-ADE152A55C37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6C6E7-EFDE-495F-9B06-894F8EB85C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187593"/>
      </p:ext>
    </p:extLst>
  </p:cSld>
  <p:clrMapOvr>
    <a:masterClrMapping/>
  </p:clrMapOvr>
  <p:transition spd="slow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DA9D3-D20C-41D1-90BD-8706F103026B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01E2A-F6EC-4508-A92B-D7E0055B9E3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929592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B7802A7-FA21-44AA-9688-D8B642A76A0E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777A117-498D-4FE4-BB00-4E849FAE665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6D2B60B-31A3-4618-902D-BFBF52BC5D3B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046CA5F-51C1-4656-95CD-889E6B927FF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518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462241"/>
              </p:ext>
            </p:extLst>
          </p:nvPr>
        </p:nvGraphicFramePr>
        <p:xfrm>
          <a:off x="1258888" y="2133600"/>
          <a:ext cx="6697662" cy="410370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dirty="0" smtClean="0"/>
                        <a:t>Regionální vlivy na životní prostředí a možnosti jejich řešení – ovzduší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VY_32_INOVACE_10.01.08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Helena Vacková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Člověk a prostředí pro 4.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uvádí látky způsobující znečištění ovzduší, zdroje znečištění a vymezuje současně známé možnosti nápravy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látky + procvičení pomocí kontrolních otázek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265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92950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Ke znečišťování ovzduší dochází na jednotlivých místech, ale vzdušnými proudy se znečišťující látky dostávají do dalších oblastí,.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Látky znečišťující ovzduší – dělení</a:t>
            </a:r>
            <a:r>
              <a:rPr lang="cs-CZ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	A) Chemické znečištění  ovzduší</a:t>
            </a:r>
          </a:p>
          <a:p>
            <a:pPr lvl="3"/>
            <a:r>
              <a:rPr lang="cs-CZ" sz="2000" dirty="0" smtClean="0">
                <a:solidFill>
                  <a:schemeClr val="tx1"/>
                </a:solidFill>
              </a:rPr>
              <a:t>Plynné látky (oxid siřičitý, oxidy dusíku, oxid uhličitý, freony)</a:t>
            </a:r>
          </a:p>
          <a:p>
            <a:pPr lvl="3"/>
            <a:r>
              <a:rPr lang="cs-CZ" sz="2000" dirty="0" smtClean="0">
                <a:solidFill>
                  <a:schemeClr val="tx1"/>
                </a:solidFill>
              </a:rPr>
              <a:t>Pevné látky ( prach)</a:t>
            </a:r>
          </a:p>
          <a:p>
            <a:pPr marL="457200" lvl="1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      B) Fyzikální znečištění ovzduší</a:t>
            </a:r>
          </a:p>
          <a:p>
            <a:pPr lvl="3"/>
            <a:r>
              <a:rPr lang="cs-CZ" sz="2000" dirty="0" smtClean="0">
                <a:solidFill>
                  <a:schemeClr val="tx1"/>
                </a:solidFill>
              </a:rPr>
              <a:t>Hluk</a:t>
            </a:r>
          </a:p>
          <a:p>
            <a:pPr lvl="3"/>
            <a:r>
              <a:rPr lang="cs-CZ" sz="2000" dirty="0" smtClean="0">
                <a:solidFill>
                  <a:schemeClr val="tx1"/>
                </a:solidFill>
              </a:rPr>
              <a:t>Záření</a:t>
            </a:r>
          </a:p>
          <a:p>
            <a:pPr marL="457200" lvl="1" indent="0">
              <a:buNone/>
            </a:pPr>
            <a:endParaRPr lang="cs-CZ" sz="2400" dirty="0" smtClean="0"/>
          </a:p>
          <a:p>
            <a:pPr>
              <a:buFont typeface="Courier New" pitchFamily="49" charset="0"/>
              <a:buChar char="o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19212083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23528" y="548680"/>
            <a:ext cx="4040188" cy="609600"/>
          </a:xfrm>
        </p:spPr>
        <p:txBody>
          <a:bodyPr/>
          <a:lstStyle/>
          <a:p>
            <a:r>
              <a:rPr lang="cs-CZ" sz="3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SO₂</a:t>
            </a: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8200" y="260648"/>
            <a:ext cx="4041775" cy="864096"/>
          </a:xfrm>
        </p:spPr>
        <p:txBody>
          <a:bodyPr/>
          <a:lstStyle/>
          <a:p>
            <a:r>
              <a:rPr lang="cs-CZ" sz="3600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NOx</a:t>
            </a:r>
            <a:endParaRPr lang="cs-CZ" sz="3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124744"/>
            <a:ext cx="4041648" cy="5001736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Uniká do ovzduší při spalování látek s vysokým obsahem síry (fosilní paliva)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Reakcí s H</a:t>
            </a:r>
            <a:r>
              <a:rPr lang="cs-CZ" dirty="0" smtClean="0">
                <a:solidFill>
                  <a:schemeClr val="tx1"/>
                </a:solidFill>
                <a:latin typeface="Palatino Linotype"/>
              </a:rPr>
              <a:t>₂O</a:t>
            </a:r>
            <a:r>
              <a:rPr lang="cs-CZ" dirty="0" smtClean="0">
                <a:solidFill>
                  <a:schemeClr val="tx1"/>
                </a:solidFill>
              </a:rPr>
              <a:t> a s vzniká </a:t>
            </a:r>
            <a:r>
              <a:rPr lang="cs-CZ" dirty="0">
                <a:solidFill>
                  <a:schemeClr val="tx1"/>
                </a:solidFill>
              </a:rPr>
              <a:t>zředěná </a:t>
            </a:r>
            <a:r>
              <a:rPr lang="cs-CZ" dirty="0" smtClean="0">
                <a:solidFill>
                  <a:schemeClr val="tx1"/>
                </a:solidFill>
              </a:rPr>
              <a:t>H</a:t>
            </a:r>
            <a:r>
              <a:rPr lang="cs-CZ" dirty="0" smtClean="0">
                <a:solidFill>
                  <a:schemeClr val="tx1"/>
                </a:solidFill>
                <a:latin typeface="Palatino Linotype"/>
              </a:rPr>
              <a:t>₂</a:t>
            </a:r>
            <a:r>
              <a:rPr lang="cs-CZ" dirty="0" smtClean="0">
                <a:solidFill>
                  <a:schemeClr val="tx1"/>
                </a:solidFill>
              </a:rPr>
              <a:t>SO</a:t>
            </a:r>
            <a:r>
              <a:rPr lang="cs-CZ" dirty="0">
                <a:solidFill>
                  <a:schemeClr val="tx1"/>
                </a:solidFill>
              </a:rPr>
              <a:t>₄ </a:t>
            </a:r>
            <a:r>
              <a:rPr lang="cs-CZ" dirty="0" smtClean="0">
                <a:solidFill>
                  <a:schemeClr val="tx1"/>
                </a:solidFill>
              </a:rPr>
              <a:t>– kyselé deště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1. ničí lesní porosty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2. okyseluje vodu a půdu (acidifikace)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3. způsobuje korozi materiálů (stavby, sochy)</a:t>
            </a:r>
          </a:p>
          <a:p>
            <a:pPr marL="3657600" lvl="8" indent="0">
              <a:buNone/>
            </a:pPr>
            <a:endParaRPr lang="cs-CZ" sz="2400" b="1" dirty="0"/>
          </a:p>
          <a:p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</p:nvPr>
        </p:nvSpPr>
        <p:spPr>
          <a:xfrm>
            <a:off x="4672584" y="1268760"/>
            <a:ext cx="4041648" cy="4857275"/>
          </a:xfrm>
        </p:spPr>
        <p:txBody>
          <a:bodyPr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Oxid </a:t>
            </a:r>
            <a:r>
              <a:rPr lang="cs-CZ" dirty="0">
                <a:solidFill>
                  <a:schemeClr val="tx1"/>
                </a:solidFill>
              </a:rPr>
              <a:t>dusnatý a dusičitý</a:t>
            </a:r>
          </a:p>
          <a:p>
            <a:r>
              <a:rPr lang="cs-CZ" dirty="0">
                <a:solidFill>
                  <a:schemeClr val="tx1"/>
                </a:solidFill>
              </a:rPr>
              <a:t>vznikají zvláště při spalování ropy a ropných produktů (spalovací motory)</a:t>
            </a:r>
          </a:p>
          <a:p>
            <a:r>
              <a:rPr lang="cs-CZ" dirty="0">
                <a:solidFill>
                  <a:schemeClr val="tx1"/>
                </a:solidFill>
              </a:rPr>
              <a:t>spolupůsobí při vzniku kyselých dešťů a smogu</a:t>
            </a:r>
          </a:p>
          <a:p>
            <a:r>
              <a:rPr lang="cs-CZ" dirty="0">
                <a:solidFill>
                  <a:schemeClr val="tx1"/>
                </a:solidFill>
              </a:rPr>
              <a:t>poškozují ozonovou </a:t>
            </a:r>
            <a:r>
              <a:rPr lang="cs-CZ" dirty="0" smtClean="0">
                <a:solidFill>
                  <a:schemeClr val="tx1"/>
                </a:solidFill>
              </a:rPr>
              <a:t>vrstvu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skleníkové plyny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0731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dirty="0" smtClean="0"/>
              <a:t>Oxidy uhlíku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3200" b="1" dirty="0" smtClean="0"/>
              <a:t>CO</a:t>
            </a:r>
            <a:r>
              <a:rPr lang="cs-CZ" sz="3200" b="1" dirty="0" smtClean="0">
                <a:latin typeface="Palatino Linotype"/>
              </a:rPr>
              <a:t>₂</a:t>
            </a:r>
            <a:endParaRPr lang="cs-CZ" sz="3200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sz="3200" b="1" dirty="0" smtClean="0"/>
              <a:t>CO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vyskytuje se v atmosféře přirozeně v množství 0,03%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rostliny jej potřebují k fotosyntéze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Jeho množství v atmosféře vzrůstá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Skleníkový plyn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Vzniká při nedokonalém spalování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237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600200"/>
          </a:xfrm>
        </p:spPr>
        <p:txBody>
          <a:bodyPr/>
          <a:lstStyle/>
          <a:p>
            <a:r>
              <a:rPr lang="cs-CZ" dirty="0" smtClean="0"/>
              <a:t>Další plyny znečišťující ovzduší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467544" y="2636912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Uhlovodíky – vznikají při spalování v dopravě - např. </a:t>
            </a:r>
            <a:r>
              <a:rPr lang="cs-CZ" dirty="0" err="1" smtClean="0">
                <a:solidFill>
                  <a:schemeClr val="tx1"/>
                </a:solidFill>
              </a:rPr>
              <a:t>benzpyren</a:t>
            </a:r>
            <a:r>
              <a:rPr lang="cs-CZ" dirty="0" smtClean="0">
                <a:solidFill>
                  <a:schemeClr val="tx1"/>
                </a:solidFill>
              </a:rPr>
              <a:t> (karcinogenní účinky)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Freony – deriváty uhlovodíku k chlorem nebo fluorem, narušují ozonovou vrstvu, skleníkový plyn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Metan – skleníkový plyn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5084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20000"/>
          </a:bodyPr>
          <a:lstStyle/>
          <a:p>
            <a:r>
              <a:rPr lang="cs-CZ" sz="3200" b="1" u="sng" dirty="0" smtClean="0">
                <a:solidFill>
                  <a:schemeClr val="tx1"/>
                </a:solidFill>
              </a:rPr>
              <a:t>Prach</a:t>
            </a:r>
            <a:r>
              <a:rPr lang="cs-CZ" sz="3200" dirty="0" smtClean="0">
                <a:solidFill>
                  <a:schemeClr val="tx1"/>
                </a:solidFill>
              </a:rPr>
              <a:t> – pevná látka vypouštěná do ovzduší  při spalování, těžbě a průmyslových výrobách, na prachové částečky se váží těžké kovy nebo radioaktivní látky</a:t>
            </a:r>
          </a:p>
          <a:p>
            <a:r>
              <a:rPr lang="cs-CZ" sz="3200" b="1" u="sng" dirty="0" smtClean="0">
                <a:solidFill>
                  <a:schemeClr val="tx1"/>
                </a:solidFill>
              </a:rPr>
              <a:t>Emise</a:t>
            </a:r>
            <a:r>
              <a:rPr lang="cs-CZ" sz="3200" dirty="0" smtClean="0">
                <a:solidFill>
                  <a:schemeClr val="tx1"/>
                </a:solidFill>
              </a:rPr>
              <a:t> – škodlivé látky vypouštěné látky znečišťovatelem</a:t>
            </a:r>
          </a:p>
          <a:p>
            <a:r>
              <a:rPr lang="cs-CZ" sz="3200" b="1" u="sng" dirty="0" smtClean="0">
                <a:solidFill>
                  <a:schemeClr val="tx1"/>
                </a:solidFill>
              </a:rPr>
              <a:t>Imise</a:t>
            </a:r>
            <a:r>
              <a:rPr lang="cs-CZ" sz="3200" dirty="0" smtClean="0">
                <a:solidFill>
                  <a:schemeClr val="tx1"/>
                </a:solidFill>
              </a:rPr>
              <a:t> – emise přeměněné reakcí s látkami vyskytujícími se v ovzduší</a:t>
            </a:r>
          </a:p>
          <a:p>
            <a:r>
              <a:rPr lang="cs-CZ" sz="3200" b="1" u="sng" dirty="0" smtClean="0">
                <a:solidFill>
                  <a:schemeClr val="tx1"/>
                </a:solidFill>
              </a:rPr>
              <a:t>Smog</a:t>
            </a:r>
            <a:r>
              <a:rPr lang="cs-CZ" sz="3200" dirty="0" smtClean="0">
                <a:solidFill>
                  <a:schemeClr val="tx1"/>
                </a:solidFill>
              </a:rPr>
              <a:t> – vzniká kombinací znečišťujících látek v ovzduší a klimatických jevů</a:t>
            </a:r>
          </a:p>
          <a:p>
            <a:endParaRPr lang="cs-CZ" sz="3200" dirty="0" smtClean="0">
              <a:solidFill>
                <a:schemeClr val="tx1"/>
              </a:solidFill>
            </a:endParaRPr>
          </a:p>
          <a:p>
            <a:pPr lvl="1"/>
            <a:r>
              <a:rPr lang="cs-CZ" sz="3200" dirty="0" smtClean="0">
                <a:solidFill>
                  <a:schemeClr val="tx1"/>
                </a:solidFill>
              </a:rPr>
              <a:t>A) Londýnský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err="1" smtClean="0">
                <a:solidFill>
                  <a:schemeClr val="tx1"/>
                </a:solidFill>
              </a:rPr>
              <a:t>Losangelský</a:t>
            </a:r>
            <a:r>
              <a:rPr lang="cs-CZ" sz="3200" dirty="0" smtClean="0">
                <a:solidFill>
                  <a:schemeClr val="tx1"/>
                </a:solidFill>
              </a:rPr>
              <a:t>     </a:t>
            </a:r>
            <a:endParaRPr lang="cs-CZ" sz="3200" dirty="0" smtClean="0">
              <a:solidFill>
                <a:schemeClr val="tx1"/>
              </a:solidFill>
            </a:endParaRPr>
          </a:p>
          <a:p>
            <a:pPr lvl="1"/>
            <a:r>
              <a:rPr lang="cs-CZ" sz="3200" dirty="0" smtClean="0">
                <a:solidFill>
                  <a:schemeClr val="tx1"/>
                </a:solidFill>
              </a:rPr>
              <a:t>C) Kombinovaný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67308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600200"/>
          </a:xfrm>
        </p:spPr>
        <p:txBody>
          <a:bodyPr/>
          <a:lstStyle/>
          <a:p>
            <a:r>
              <a:rPr lang="cs-CZ" dirty="0" smtClean="0"/>
              <a:t>Zdroje znečišťující ovzduší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98113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A) </a:t>
            </a:r>
            <a:r>
              <a:rPr lang="cs-CZ" b="1" u="sng" dirty="0" smtClean="0">
                <a:solidFill>
                  <a:schemeClr val="tx1"/>
                </a:solidFill>
              </a:rPr>
              <a:t>stacionární </a:t>
            </a:r>
            <a:r>
              <a:rPr lang="cs-CZ" dirty="0" smtClean="0">
                <a:solidFill>
                  <a:schemeClr val="tx1"/>
                </a:solidFill>
              </a:rPr>
              <a:t> - dělí se do kategorií dle jejich tepelného příkonu(</a:t>
            </a:r>
            <a:r>
              <a:rPr lang="cs-CZ" u="sng" dirty="0" smtClean="0">
                <a:solidFill>
                  <a:schemeClr val="tx1"/>
                </a:solidFill>
              </a:rPr>
              <a:t>zvláště velké </a:t>
            </a:r>
            <a:r>
              <a:rPr lang="cs-CZ" dirty="0" smtClean="0">
                <a:solidFill>
                  <a:schemeClr val="tx1"/>
                </a:solidFill>
              </a:rPr>
              <a:t>– tepelné elektrárny, </a:t>
            </a:r>
            <a:r>
              <a:rPr lang="cs-CZ" u="sng" dirty="0" smtClean="0">
                <a:solidFill>
                  <a:schemeClr val="tx1"/>
                </a:solidFill>
              </a:rPr>
              <a:t>velké, střední, malé </a:t>
            </a:r>
            <a:r>
              <a:rPr lang="cs-CZ" dirty="0" smtClean="0">
                <a:solidFill>
                  <a:schemeClr val="tx1"/>
                </a:solidFill>
              </a:rPr>
              <a:t>– lokální topeniště v obydlích)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B) </a:t>
            </a:r>
            <a:r>
              <a:rPr lang="cs-CZ" b="1" u="sng" dirty="0" smtClean="0">
                <a:solidFill>
                  <a:schemeClr val="tx1"/>
                </a:solidFill>
              </a:rPr>
              <a:t>mobilní </a:t>
            </a:r>
            <a:r>
              <a:rPr lang="cs-CZ" b="1" dirty="0" smtClean="0">
                <a:solidFill>
                  <a:schemeClr val="tx1"/>
                </a:solidFill>
              </a:rPr>
              <a:t>– </a:t>
            </a:r>
            <a:r>
              <a:rPr lang="cs-CZ" dirty="0" smtClean="0">
                <a:solidFill>
                  <a:schemeClr val="tx1"/>
                </a:solidFill>
              </a:rPr>
              <a:t>automobily, traktory, buldozery, sekačky, motorové pily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1721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600200"/>
          </a:xfrm>
        </p:spPr>
        <p:txBody>
          <a:bodyPr/>
          <a:lstStyle/>
          <a:p>
            <a:r>
              <a:rPr lang="cs-CZ" dirty="0" smtClean="0"/>
              <a:t>Snižování znečištění ovzduší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Odlučovače popílku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Odsiřovací zařízení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Snižování energetické náročnosti výroby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Náhrada automobilové dopravy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Protiprašné působení zeleně (husté protiprašné výsadby, travní plochy)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20516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Fyzikální znečištění ovzduší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chemeClr val="tx1"/>
                </a:solidFill>
              </a:rPr>
              <a:t>Hluk</a:t>
            </a:r>
            <a:r>
              <a:rPr lang="cs-CZ" dirty="0" smtClean="0">
                <a:solidFill>
                  <a:schemeClr val="tx1"/>
                </a:solidFill>
              </a:rPr>
              <a:t> – zvuky, které působí rušivě nebo organismus poškozují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letiště, dopravní tepny – intenzita zvuku dosahuje až 90 dB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hygienické normy pro město (noc pod 35 dB, den pod 50 dB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nebezpečí spočívá i v délce trvání hluku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Možnosti nápravy -  omezit zdroj, zavádět nehlučné technologie, protihlukové stěny, vegetační </a:t>
            </a:r>
            <a:r>
              <a:rPr lang="cs-CZ" dirty="0" err="1" smtClean="0">
                <a:solidFill>
                  <a:schemeClr val="tx1"/>
                </a:solidFill>
              </a:rPr>
              <a:t>bariéryumístit</a:t>
            </a:r>
            <a:r>
              <a:rPr lang="cs-CZ" dirty="0" smtClean="0">
                <a:solidFill>
                  <a:schemeClr val="tx1"/>
                </a:solidFill>
              </a:rPr>
              <a:t> komunikaci pod úroveň okolního terénu,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05059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endParaRPr lang="cs-CZ" b="1" u="sng" dirty="0" smtClean="0">
              <a:solidFill>
                <a:schemeClr val="tx1"/>
              </a:solidFill>
            </a:endParaRPr>
          </a:p>
          <a:p>
            <a:r>
              <a:rPr lang="cs-CZ" b="1" u="sng" dirty="0" smtClean="0">
                <a:solidFill>
                  <a:schemeClr val="tx1"/>
                </a:solidFill>
              </a:rPr>
              <a:t>Tepelné znečištění </a:t>
            </a:r>
            <a:r>
              <a:rPr lang="cs-CZ" dirty="0" smtClean="0">
                <a:solidFill>
                  <a:schemeClr val="tx1"/>
                </a:solidFill>
              </a:rPr>
              <a:t>– kolem velkých měst, okolí jaderných a tepelných elektráren → změny klimatických podmínek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Světelné znečištění </a:t>
            </a:r>
            <a:r>
              <a:rPr lang="cs-CZ" dirty="0" smtClean="0">
                <a:solidFill>
                  <a:schemeClr val="tx1"/>
                </a:solidFill>
              </a:rPr>
              <a:t>– ovlivňuje biorytmus organismů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Radioaktivní záření </a:t>
            </a:r>
            <a:r>
              <a:rPr lang="cs-CZ" dirty="0" smtClean="0">
                <a:solidFill>
                  <a:schemeClr val="tx1"/>
                </a:solidFill>
              </a:rPr>
              <a:t>– přirozená radioaktivita prostředí je dána kosmickým zářením nebo rozpadem radonu z podloží, zdrojem umělé radioaktivity jsou zkoušky jaderných zbraní, havárie reaktorů, medicína, využití elektrárenských popílků pro výrobu panelů, karcinogenní a teratogenní působení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35092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Které hlavní znečišťující látky se vypouští v České republice do ovzduší?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Popište, jak lze omezovat znečištění ovzduší.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Uveďte příklady opatření proti hluku.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95391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EZECHEL, M., ZICHOVÁ, J., PYTLOUN, L. Ekologie a ochrana životního prostředí. Mělník: VOŠZ A </a:t>
            </a:r>
            <a:r>
              <a:rPr lang="cs-CZ" dirty="0" err="1">
                <a:solidFill>
                  <a:schemeClr val="tx1"/>
                </a:solidFill>
              </a:rPr>
              <a:t>SZaŠ</a:t>
            </a:r>
            <a:r>
              <a:rPr lang="cs-CZ" dirty="0">
                <a:solidFill>
                  <a:schemeClr val="tx1"/>
                </a:solidFill>
              </a:rPr>
              <a:t>, 2012. 211 s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8153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212</TotalTime>
  <Words>581</Words>
  <Application>Microsoft Office PowerPoint</Application>
  <PresentationFormat>Předvádění na obrazovce (4:3)</PresentationFormat>
  <Paragraphs>89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Exekutivní</vt:lpstr>
      <vt:lpstr>Motiv sady Office</vt:lpstr>
      <vt:lpstr>Prezentace aplikace PowerPoint</vt:lpstr>
      <vt:lpstr>Prezentace aplikace PowerPoint</vt:lpstr>
      <vt:lpstr>Prezentace aplikace PowerPoint</vt:lpstr>
      <vt:lpstr>Oxidy uhlíku</vt:lpstr>
      <vt:lpstr>Další plyny znečišťující ovzduší</vt:lpstr>
      <vt:lpstr>Prezentace aplikace PowerPoint</vt:lpstr>
      <vt:lpstr>Zdroje znečišťující ovzduší</vt:lpstr>
      <vt:lpstr>Snižování znečištění ovzduší</vt:lpstr>
      <vt:lpstr>Fyzikální znečištění ovzduší</vt:lpstr>
      <vt:lpstr>Prezentace aplikace PowerPoint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Regionální vlivy na životní prostředí a možnosti jejich řešení - ovzduší</dc:title>
  <dc:creator>PC1</dc:creator>
  <cp:lastModifiedBy>PC1</cp:lastModifiedBy>
  <cp:revision>24</cp:revision>
  <dcterms:created xsi:type="dcterms:W3CDTF">2013-08-25T16:39:07Z</dcterms:created>
  <dcterms:modified xsi:type="dcterms:W3CDTF">2013-09-23T17:19:40Z</dcterms:modified>
</cp:coreProperties>
</file>