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4" r:id="rId6"/>
    <p:sldId id="267" r:id="rId7"/>
    <p:sldId id="263" r:id="rId8"/>
    <p:sldId id="268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9F0D5-D067-4FD3-86D4-6D8C7E2D6C3E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A1810-AF29-4BFD-9FE3-71AEA8D33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43563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604C000-BA69-4857-B1A6-8219F9557893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BECFC6B-AD6E-44FF-BC48-C6CE528089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660968"/>
              </p:ext>
            </p:extLst>
          </p:nvPr>
        </p:nvGraphicFramePr>
        <p:xfrm>
          <a:off x="1258888" y="2133600"/>
          <a:ext cx="6697662" cy="410370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Dobrovolné nástroje ochrany životního prostředí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VY_32_INOVACE_10.01.16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Helena Vacková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Člověk a prostředí pro 4.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září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představuje žákům mezinárodní organizace, které se zabývají ochranou životního prostředí a jejich činnost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Prezentace + procvičení formou opakovacích otázek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81830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Mezinárodní ochrana přírody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Ochrana druhů nelze omezit hranicemi státu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800" b="1" u="sng" dirty="0" smtClean="0">
                <a:solidFill>
                  <a:schemeClr val="tx1"/>
                </a:solidFill>
              </a:rPr>
              <a:t>Mezinárodní unie pro ochranu přírody a přírodních zdrojů</a:t>
            </a:r>
            <a:r>
              <a:rPr lang="cs-CZ" dirty="0" smtClean="0">
                <a:solidFill>
                  <a:schemeClr val="tx1"/>
                </a:solidFill>
              </a:rPr>
              <a:t> vydává Červený seznam ohrožených druhů = </a:t>
            </a:r>
            <a:r>
              <a:rPr lang="cs-CZ" b="1" dirty="0" smtClean="0">
                <a:solidFill>
                  <a:schemeClr val="tx1"/>
                </a:solidFill>
              </a:rPr>
              <a:t>Červená kniha </a:t>
            </a:r>
            <a:r>
              <a:rPr lang="cs-CZ" dirty="0" smtClean="0">
                <a:solidFill>
                  <a:schemeClr val="tx1"/>
                </a:solidFill>
              </a:rPr>
              <a:t>(není závazným právním předpisem)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V únoru 2011 Červená kniha obsahovala 49 000 druhů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(druhy jsou rozděleny do skupin dle ohrožení)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43156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00200"/>
          </a:xfrm>
        </p:spPr>
        <p:txBody>
          <a:bodyPr/>
          <a:lstStyle/>
          <a:p>
            <a:r>
              <a:rPr lang="cs-CZ" dirty="0" smtClean="0"/>
              <a:t>Mezinárodní organizace zoo a akvárií (WAZA)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WAZA </a:t>
            </a:r>
            <a:r>
              <a:rPr lang="cs-CZ" dirty="0">
                <a:solidFill>
                  <a:schemeClr val="tx1"/>
                </a:solidFill>
              </a:rPr>
              <a:t>zaštiťuje mezinárodní plemenné knihy – evidují údaje o ohrožených druzích </a:t>
            </a:r>
            <a:r>
              <a:rPr lang="cs-CZ" dirty="0" smtClean="0">
                <a:solidFill>
                  <a:schemeClr val="tx1"/>
                </a:solidFill>
              </a:rPr>
              <a:t>v zoologických zahradách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Plemennou knihu vede příslušná zoo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V ČR např. Zoo Praha vede plemennou knihu koně Převalského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35402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Mezinárodní úmluvy k ochraně druhů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Úmluva o mezinárodním obchodu s ohroženými druhy (CITES)</a:t>
            </a:r>
            <a:r>
              <a:rPr lang="cs-CZ" dirty="0" smtClean="0">
                <a:solidFill>
                  <a:schemeClr val="tx1"/>
                </a:solidFill>
              </a:rPr>
              <a:t>- s nejvíce ohroženými druhy je mezinárodní ochod zakázán, s jinými ohroženými je obchod omezen a podléhá dozoru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Týká se druhů žijících v přírodě, druhů odchovaných v zajetí či vypěstovaných rostlin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Tato úmluva je v ČR zakomponována do zákona č. č. 100/ 2004 Sb. o obchodování s ohroženými druhy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1344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Biosférické rezervace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u="sng" dirty="0" smtClean="0">
                <a:solidFill>
                  <a:schemeClr val="tx1"/>
                </a:solidFill>
              </a:rPr>
              <a:t>Organizace pro výchovu, vědu a kulturu (UNESCO) </a:t>
            </a:r>
            <a:r>
              <a:rPr lang="cs-CZ" dirty="0" smtClean="0">
                <a:solidFill>
                  <a:schemeClr val="tx1"/>
                </a:solidFill>
              </a:rPr>
              <a:t>vyhlásila už v r. 1970 program Člověk a biosféra (MAB)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 rámci tohoto programu vznikla síť biosférických rezervací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 ČR – Třeboňsko, Křivoklátsko, Krkonoše, Bílé Karpaty a Dolní Morava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 těchto rezervacích jsou podporovány lidské činnosti vedoucí k trvale udržitelnému rozvoji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33427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Biosférické oblasti UNESCO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26" y="1484784"/>
            <a:ext cx="8319337" cy="5082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716477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sz="4400" dirty="0" smtClean="0"/>
              <a:t>Aktivity Evropské unie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Směrnice č. 92/43/EHS O ochraně přírodních stanovišť, volně žijících živočichů a planě rostoucích rostlin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Směrnice 2009/147/ES (nahradila směrnici 79/109/EHS) O ochraně volně žijících ptáků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 základě těchto směrnic byla vyhlášena </a:t>
            </a:r>
            <a:r>
              <a:rPr lang="cs-CZ" b="1" dirty="0" smtClean="0">
                <a:solidFill>
                  <a:schemeClr val="tx1"/>
                </a:solidFill>
              </a:rPr>
              <a:t>NATURA 2000</a:t>
            </a:r>
            <a:r>
              <a:rPr lang="cs-CZ" dirty="0" smtClean="0">
                <a:solidFill>
                  <a:schemeClr val="tx1"/>
                </a:solidFill>
              </a:rPr>
              <a:t> soustava evropsky chráněných stanovišť a druhů(každý z členských států EU zakomponoval tuto soustavu do svých právních předpisů)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2365375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102886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Natura 2000 v ČR</a:t>
            </a:r>
            <a:endParaRPr lang="cs-CZ" sz="48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54119400"/>
              </p:ext>
            </p:extLst>
          </p:nvPr>
        </p:nvGraphicFramePr>
        <p:xfrm>
          <a:off x="827582" y="2636912"/>
          <a:ext cx="7416825" cy="1774909"/>
        </p:xfrm>
        <a:graphic>
          <a:graphicData uri="http://schemas.openxmlformats.org/drawingml/2006/table">
            <a:tbl>
              <a:tblPr/>
              <a:tblGrid>
                <a:gridCol w="3562667"/>
                <a:gridCol w="1117382"/>
                <a:gridCol w="1425066"/>
                <a:gridCol w="1311710"/>
              </a:tblGrid>
              <a:tr h="887455"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</a:rPr>
                        <a:t>Lokality soustavy Natura 2000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</a:rPr>
                        <a:t>počet</a:t>
                      </a:r>
                      <a:endParaRPr lang="cs-CZ" dirty="0">
                        <a:effectLst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</a:rPr>
                        <a:t>rozloha (ha)</a:t>
                      </a:r>
                      <a:endParaRPr lang="cs-CZ">
                        <a:effectLst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</a:rPr>
                        <a:t>% území ČR</a:t>
                      </a:r>
                      <a:endParaRPr lang="cs-CZ" dirty="0">
                        <a:effectLst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3727">
                <a:tc>
                  <a:txBody>
                    <a:bodyPr/>
                    <a:lstStyle/>
                    <a:p>
                      <a:r>
                        <a:rPr lang="cs-CZ" dirty="0" smtClean="0">
                          <a:effectLst/>
                        </a:rPr>
                        <a:t>Evropsky</a:t>
                      </a:r>
                      <a:r>
                        <a:rPr lang="cs-CZ" baseline="0" dirty="0" smtClean="0">
                          <a:effectLst/>
                        </a:rPr>
                        <a:t> významné lokality</a:t>
                      </a:r>
                      <a:endParaRPr lang="cs-CZ" dirty="0">
                        <a:effectLst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>
                          <a:effectLst/>
                        </a:rPr>
                        <a:t>1 087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>
                          <a:effectLst/>
                        </a:rPr>
                        <a:t>785 731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>
                          <a:effectLst/>
                        </a:rPr>
                        <a:t>9,96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3727">
                <a:tc>
                  <a:txBody>
                    <a:bodyPr/>
                    <a:lstStyle/>
                    <a:p>
                      <a:r>
                        <a:rPr lang="cs-CZ" dirty="0" smtClean="0">
                          <a:effectLst/>
                        </a:rPr>
                        <a:t>Ptačí oblasti</a:t>
                      </a:r>
                      <a:endParaRPr lang="cs-CZ" dirty="0">
                        <a:effectLst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>
                          <a:effectLst/>
                        </a:rPr>
                        <a:t>41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>
                          <a:effectLst/>
                        </a:rPr>
                        <a:t>703 430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>
                          <a:effectLst/>
                        </a:rPr>
                        <a:t>8,92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97152"/>
            <a:ext cx="8229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208181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Co to je Červený seznam?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Co znamená zkratka CITES?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Jaké znáte biosférické rezervace v České republice?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Co je NATURA 2000?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3770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8229600" cy="16002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EZECHEL, M., ZICHOVÁ, J., PYTLOUN, L. Ekologie a ochrana životního prostředí. Mělník: VOŠZ A </a:t>
            </a:r>
            <a:r>
              <a:rPr lang="cs-CZ" dirty="0" err="1">
                <a:solidFill>
                  <a:schemeClr val="tx1"/>
                </a:solidFill>
              </a:rPr>
              <a:t>SZaŠ</a:t>
            </a:r>
            <a:r>
              <a:rPr lang="cs-CZ" dirty="0">
                <a:solidFill>
                  <a:schemeClr val="tx1"/>
                </a:solidFill>
              </a:rPr>
              <a:t>, 2012. 211 s.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http</a:t>
            </a:r>
            <a:r>
              <a:rPr lang="cs-CZ" dirty="0">
                <a:solidFill>
                  <a:schemeClr val="tx1"/>
                </a:solidFill>
              </a:rPr>
              <a:t>://www.czechtourism.cz/didakticke-podklady/1-charakteristika-a-vyznam-cestovniho-ruchu-v-cesku</a:t>
            </a:r>
            <a:r>
              <a:rPr lang="cs-CZ" dirty="0" smtClean="0">
                <a:solidFill>
                  <a:schemeClr val="tx1"/>
                </a:solidFill>
              </a:rPr>
              <a:t>/</a:t>
            </a:r>
          </a:p>
          <a:p>
            <a:r>
              <a:rPr lang="cs-CZ" dirty="0">
                <a:solidFill>
                  <a:schemeClr val="tx1"/>
                </a:solidFill>
              </a:rPr>
              <a:t>http://</a:t>
            </a:r>
            <a:r>
              <a:rPr lang="cs-CZ" dirty="0" smtClean="0">
                <a:solidFill>
                  <a:schemeClr val="tx1"/>
                </a:solidFill>
              </a:rPr>
              <a:t>www.casopis.ochranaprirody.cz/zvlastni-cislo/ekologicka-sit-v-podminkach-cr.html</a:t>
            </a:r>
          </a:p>
          <a:p>
            <a:r>
              <a:rPr lang="cs-CZ" dirty="0">
                <a:solidFill>
                  <a:schemeClr val="tx1"/>
                </a:solidFill>
              </a:rPr>
              <a:t>http://www.regioprogres.com/clanky/osveta/zivotni-prostredi/co-je-to-natura-2000-/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http</a:t>
            </a:r>
            <a:r>
              <a:rPr lang="cs-CZ" dirty="0">
                <a:solidFill>
                  <a:schemeClr val="tx1"/>
                </a:solidFill>
              </a:rPr>
              <a:t>://</a:t>
            </a:r>
            <a:r>
              <a:rPr lang="cs-CZ" dirty="0" smtClean="0">
                <a:solidFill>
                  <a:schemeClr val="tx1"/>
                </a:solidFill>
              </a:rPr>
              <a:t>www.priroda.cz/clanky.php?detail=106</a:t>
            </a:r>
          </a:p>
          <a:p>
            <a:r>
              <a:rPr lang="cs-CZ" dirty="0">
                <a:solidFill>
                  <a:schemeClr val="tx1"/>
                </a:solidFill>
              </a:rPr>
              <a:t>http://</a:t>
            </a:r>
            <a:r>
              <a:rPr lang="cs-CZ" dirty="0" smtClean="0">
                <a:solidFill>
                  <a:schemeClr val="tx1"/>
                </a:solidFill>
              </a:rPr>
              <a:t>ekolist.cz/cz/zpravodajstvi/zpravy/natura-2000-vzacne-ptaci-druhy-se-dockaly-ochrany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mapa </a:t>
            </a:r>
            <a:r>
              <a:rPr lang="cs-CZ" dirty="0" smtClean="0">
                <a:solidFill>
                  <a:schemeClr val="tx1"/>
                </a:solidFill>
              </a:rPr>
              <a:t>- http://zemakrcb.blogspot.cz/2012/11/poznavacka-cr.html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12619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103</TotalTime>
  <Words>462</Words>
  <Application>Microsoft Office PowerPoint</Application>
  <PresentationFormat>Předvádění na obrazovce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Snímek 1</vt:lpstr>
      <vt:lpstr>Mezinárodní ochrana přírody</vt:lpstr>
      <vt:lpstr>Mezinárodní organizace zoo a akvárií (WAZA)</vt:lpstr>
      <vt:lpstr>Mezinárodní úmluvy k ochraně druhů</vt:lpstr>
      <vt:lpstr>Biosférické rezervace</vt:lpstr>
      <vt:lpstr>Biosférické oblasti UNESCO</vt:lpstr>
      <vt:lpstr>Aktivity Evropské unie</vt:lpstr>
      <vt:lpstr>Natura 2000 v ČR</vt:lpstr>
      <vt:lpstr>Opakovací otázky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PC1</dc:creator>
  <cp:lastModifiedBy>Dum</cp:lastModifiedBy>
  <cp:revision>15</cp:revision>
  <dcterms:created xsi:type="dcterms:W3CDTF">2013-09-09T21:18:05Z</dcterms:created>
  <dcterms:modified xsi:type="dcterms:W3CDTF">2014-04-02T16:27:41Z</dcterms:modified>
</cp:coreProperties>
</file>