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6" r:id="rId2"/>
    <p:sldId id="261" r:id="rId3"/>
    <p:sldId id="287" r:id="rId4"/>
    <p:sldId id="297" r:id="rId5"/>
    <p:sldId id="301" r:id="rId6"/>
    <p:sldId id="264" r:id="rId7"/>
    <p:sldId id="300" r:id="rId8"/>
    <p:sldId id="280" r:id="rId9"/>
    <p:sldId id="290" r:id="rId10"/>
    <p:sldId id="303" r:id="rId11"/>
    <p:sldId id="304" r:id="rId12"/>
    <p:sldId id="305" r:id="rId13"/>
    <p:sldId id="306" r:id="rId14"/>
    <p:sldId id="282" r:id="rId15"/>
    <p:sldId id="302" r:id="rId16"/>
    <p:sldId id="284" r:id="rId17"/>
    <p:sldId id="285" r:id="rId18"/>
    <p:sldId id="293" r:id="rId19"/>
    <p:sldId id="309" r:id="rId20"/>
    <p:sldId id="307" r:id="rId21"/>
    <p:sldId id="310" r:id="rId22"/>
    <p:sldId id="295" r:id="rId23"/>
    <p:sldId id="308" r:id="rId24"/>
    <p:sldId id="275" r:id="rId25"/>
    <p:sldId id="29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54" d="100"/>
          <a:sy n="54" d="100"/>
        </p:scale>
        <p:origin x="-16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1938BE-35D5-48F4-9701-8841B1681EA1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C25EF1-88CE-49E8-81F8-C5457AE9FAE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C25EF1-88CE-49E8-81F8-C5457AE9FAEA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889CA5-72C2-412F-9EDC-2C763F1FE861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f/fc/Kingdom_of_Bohemia_during_the_Hussite_Wars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prehravac.rozhlas.cz/audio/2383704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husitstvi.cz/clanky/svetla-a-stiny-husitstvi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prehravac.rozhlas.cz/audio/700611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prehravac.rozhlas.cz/audio/574634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8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youtube.com/watch?v=VxiyVyYjZx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husitstvi.cz/multimedia/husitstvi-ve-filmu/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hyperlink" Target="//upload.wikimedia.org/wikipedia/commons/5/57/Klassischer-Flegel.jpg" TargetMode="External"/><Relationship Id="rId7" Type="http://schemas.openxmlformats.org/officeDocument/2006/relationships/hyperlink" Target="//upload.wikimedia.org/wikipedia/commons/6/6b/MWP_Buzdygan_Radziwillow.JPG" TargetMode="External"/><Relationship Id="rId12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11" Type="http://schemas.openxmlformats.org/officeDocument/2006/relationships/hyperlink" Target="//upload.wikimedia.org/wikipedia/commons/5/50/Lgehumble_1400.jpg" TargetMode="External"/><Relationship Id="rId5" Type="http://schemas.openxmlformats.org/officeDocument/2006/relationships/hyperlink" Target="//upload.wikimedia.org/wikipedia/commons/1/10/Tarasnice.jpg" TargetMode="External"/><Relationship Id="rId10" Type="http://schemas.openxmlformats.org/officeDocument/2006/relationships/image" Target="../media/image14.jpeg"/><Relationship Id="rId4" Type="http://schemas.openxmlformats.org/officeDocument/2006/relationships/image" Target="../media/image11.jpeg"/><Relationship Id="rId9" Type="http://schemas.openxmlformats.org/officeDocument/2006/relationships/hyperlink" Target="//upload.wikimedia.org/wikipedia/commons/9/9e/Arbalette-p1000546.jpg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hyperlink" Target="//upload.wikimedia.org/wikipedia/commons/5/57/Klassischer-Flegel.jpg" TargetMode="External"/><Relationship Id="rId7" Type="http://schemas.openxmlformats.org/officeDocument/2006/relationships/hyperlink" Target="//upload.wikimedia.org/wikipedia/commons/6/6b/MWP_Buzdygan_Radziwillow.JPG" TargetMode="External"/><Relationship Id="rId12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11" Type="http://schemas.openxmlformats.org/officeDocument/2006/relationships/hyperlink" Target="//upload.wikimedia.org/wikipedia/commons/5/50/Lgehumble_1400.jpg" TargetMode="External"/><Relationship Id="rId5" Type="http://schemas.openxmlformats.org/officeDocument/2006/relationships/hyperlink" Target="//upload.wikimedia.org/wikipedia/commons/1/10/Tarasnice.jpg" TargetMode="External"/><Relationship Id="rId10" Type="http://schemas.openxmlformats.org/officeDocument/2006/relationships/image" Target="../media/image14.jpeg"/><Relationship Id="rId4" Type="http://schemas.openxmlformats.org/officeDocument/2006/relationships/image" Target="../media/image11.jpeg"/><Relationship Id="rId9" Type="http://schemas.openxmlformats.org/officeDocument/2006/relationships/hyperlink" Target="//upload.wikimedia.org/wikipedia/commons/9/9e/Arbalette-p1000546.jpg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husitstvi.cz/multimedia/husitstvi-ve-filmu/" TargetMode="External"/><Relationship Id="rId3" Type="http://schemas.openxmlformats.org/officeDocument/2006/relationships/hyperlink" Target="http://cs.wikipedia.org/wiki/Husitstv%C3%AD" TargetMode="External"/><Relationship Id="rId7" Type="http://schemas.openxmlformats.org/officeDocument/2006/relationships/hyperlink" Target="http://cs.wikipedia.org/wiki/Kalich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husitstvi.cz/verouka/husovo-uceni/" TargetMode="External"/><Relationship Id="rId5" Type="http://schemas.openxmlformats.org/officeDocument/2006/relationships/hyperlink" Target="http://cs.wikipedia.org/wiki/Jan_Hus" TargetMode="External"/><Relationship Id="rId4" Type="http://schemas.openxmlformats.org/officeDocument/2006/relationships/hyperlink" Target="http://cs.wikipedia.org/wiki/Husitsk%C3%A9_zbran%C4%9B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Lgehumble_1400.jpg" TargetMode="External"/><Relationship Id="rId3" Type="http://schemas.openxmlformats.org/officeDocument/2006/relationships/hyperlink" Target="http://commons.wikimedia.org/wiki/File:Hussite_banner.png" TargetMode="External"/><Relationship Id="rId7" Type="http://schemas.openxmlformats.org/officeDocument/2006/relationships/hyperlink" Target="http://commons.wikimedia.org/wiki/File:Arbalette-p1000546.jp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MWP_Buzdygan_Radziwillow.JPG" TargetMode="External"/><Relationship Id="rId5" Type="http://schemas.openxmlformats.org/officeDocument/2006/relationships/hyperlink" Target="http://commons.wikimedia.org/wiki/File:Klassischer-Flegel.jpg" TargetMode="External"/><Relationship Id="rId4" Type="http://schemas.openxmlformats.org/officeDocument/2006/relationships/hyperlink" Target="http://commons.wikimedia.org/wiki/File:Kingdom_of_Bohemia_during_the_Hussite_Wars.jpg" TargetMode="External"/><Relationship Id="rId9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hnutý roh 1"/>
          <p:cNvSpPr/>
          <p:nvPr/>
        </p:nvSpPr>
        <p:spPr bwMode="auto">
          <a:xfrm>
            <a:off x="1142976" y="1928802"/>
            <a:ext cx="6858048" cy="2643206"/>
          </a:xfrm>
          <a:prstGeom prst="foldedCorner">
            <a:avLst/>
          </a:prstGeom>
          <a:gradFill>
            <a:gsLst>
              <a:gs pos="0">
                <a:srgbClr val="FFC000"/>
              </a:gs>
              <a:gs pos="64999">
                <a:srgbClr val="F0EBD5"/>
              </a:gs>
              <a:gs pos="100000">
                <a:srgbClr val="D1C39F"/>
              </a:gs>
            </a:gsLst>
            <a:lin ang="2400000" scaled="0"/>
          </a:gradFill>
          <a:ln w="34925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lvl="0" eaLnBrk="0" hangingPunct="0"/>
            <a:endParaRPr lang="cs-CZ" sz="1400" b="1" dirty="0" smtClean="0">
              <a:solidFill>
                <a:srgbClr val="943634"/>
              </a:solidFill>
              <a:ea typeface="Calibri" pitchFamily="34" charset="0"/>
              <a:cs typeface="Times New Roman" pitchFamily="18" charset="0"/>
            </a:endParaRPr>
          </a:p>
          <a:p>
            <a:pPr lvl="0" eaLnBrk="0" hangingPunct="0"/>
            <a:r>
              <a:rPr lang="cs-CZ" sz="2000" b="1" dirty="0" smtClean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Název </a:t>
            </a:r>
            <a:r>
              <a:rPr lang="cs-CZ" sz="2000" b="1" dirty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školy: </a:t>
            </a:r>
            <a:r>
              <a:rPr lang="cs-CZ" sz="20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100" dirty="0"/>
          </a:p>
          <a:p>
            <a:pPr lvl="0" eaLnBrk="0" hangingPunct="0"/>
            <a:r>
              <a:rPr lang="cs-CZ" sz="2000" b="1" dirty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0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100" dirty="0"/>
          </a:p>
          <a:p>
            <a:pPr lvl="0" eaLnBrk="0" hangingPunct="0"/>
            <a:r>
              <a:rPr lang="cs-CZ" sz="2000" b="1" dirty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0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VY_12_INOVACE_1B_28_ Husitská literatura</a:t>
            </a:r>
            <a:endParaRPr lang="cs-CZ" sz="1100" dirty="0"/>
          </a:p>
          <a:p>
            <a:pPr lvl="0" eaLnBrk="0" hangingPunct="0"/>
            <a:r>
              <a:rPr lang="cs-CZ" sz="2000" b="1" dirty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0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Interpretace textů</a:t>
            </a:r>
            <a:endParaRPr lang="cs-CZ" sz="1100" dirty="0"/>
          </a:p>
          <a:p>
            <a:pPr lvl="0" eaLnBrk="0" hangingPunct="0"/>
            <a:r>
              <a:rPr lang="cs-CZ" sz="2000" b="1" dirty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0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březen 2014</a:t>
            </a:r>
            <a:endParaRPr lang="cs-CZ" sz="1100" dirty="0"/>
          </a:p>
          <a:p>
            <a:pPr lvl="0" eaLnBrk="0" hangingPunct="0"/>
            <a:r>
              <a:rPr lang="cs-CZ" sz="20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0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kvinta</a:t>
            </a:r>
            <a:endParaRPr lang="cs-CZ" sz="1100" dirty="0"/>
          </a:p>
          <a:p>
            <a:pPr lvl="0" eaLnBrk="0" hangingPunct="0"/>
            <a:r>
              <a:rPr lang="cs-CZ" sz="20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0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Mgr. Lucie Nováková</a:t>
            </a:r>
            <a:endParaRPr lang="cs-CZ" sz="3200" dirty="0"/>
          </a:p>
        </p:txBody>
      </p:sp>
      <p:pic>
        <p:nvPicPr>
          <p:cNvPr id="4" name="Picture 5" descr="GYMLOVO_logo BRV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000496" y="285728"/>
            <a:ext cx="1257300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643042" y="5429264"/>
            <a:ext cx="6000792" cy="1123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57158" y="1142984"/>
            <a:ext cx="8501122" cy="5072098"/>
          </a:xfrm>
          <a:gradFill>
            <a:gsLst>
              <a:gs pos="27000">
                <a:srgbClr val="FFC000"/>
              </a:gs>
              <a:gs pos="50000">
                <a:schemeClr val="bg1"/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4200000" scaled="0"/>
          </a:gradFill>
          <a:ln w="28575">
            <a:solidFill>
              <a:schemeClr val="tx1"/>
            </a:solidFill>
          </a:ln>
          <a:effectLst>
            <a:outerShdw blurRad="50800" dist="1905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300000" rev="0"/>
            </a:camera>
            <a:lightRig rig="threePt" dir="t"/>
          </a:scene3d>
        </p:spPr>
        <p:txBody>
          <a:bodyPr>
            <a:normAutofit fontScale="25000" lnSpcReduction="20000"/>
          </a:bodyPr>
          <a:lstStyle/>
          <a:p>
            <a:pPr lvl="0"/>
            <a:endParaRPr lang="cs-CZ" sz="2400" dirty="0" smtClean="0"/>
          </a:p>
          <a:p>
            <a:pPr lvl="0"/>
            <a:endParaRPr lang="cs-CZ" sz="9600" dirty="0" smtClean="0"/>
          </a:p>
          <a:p>
            <a:pPr lvl="0" algn="just"/>
            <a:r>
              <a:rPr lang="cs-CZ" sz="9600" dirty="0" smtClean="0"/>
              <a:t>Materiál </a:t>
            </a:r>
            <a:r>
              <a:rPr lang="cs-CZ" sz="9600" dirty="0"/>
              <a:t>je určen k práci s texty v </a:t>
            </a:r>
            <a:r>
              <a:rPr lang="cs-CZ" sz="9600" dirty="0" smtClean="0"/>
              <a:t>hodinách i k domácí přípravě, </a:t>
            </a:r>
            <a:r>
              <a:rPr lang="cs-CZ" sz="9600" dirty="0"/>
              <a:t>jež jsou předmětem výuky literatury </a:t>
            </a:r>
            <a:r>
              <a:rPr lang="cs-CZ" sz="9600" dirty="0" smtClean="0"/>
              <a:t>v kvintě a 1. </a:t>
            </a:r>
            <a:r>
              <a:rPr lang="cs-CZ" sz="9600" dirty="0"/>
              <a:t>ročníku. Slouží </a:t>
            </a:r>
            <a:r>
              <a:rPr lang="cs-CZ" sz="9600" dirty="0" smtClean="0"/>
              <a:t>k</a:t>
            </a:r>
            <a:r>
              <a:rPr lang="cs-CZ" sz="9600" dirty="0"/>
              <a:t> </a:t>
            </a:r>
            <a:r>
              <a:rPr lang="cs-CZ" sz="9600" dirty="0" smtClean="0"/>
              <a:t>procvičování a opakování období husitské literatury.</a:t>
            </a:r>
            <a:endParaRPr lang="cs-CZ" sz="9600" dirty="0"/>
          </a:p>
          <a:p>
            <a:pPr lvl="0" algn="just"/>
            <a:r>
              <a:rPr lang="cs-CZ" sz="9600" dirty="0" smtClean="0"/>
              <a:t>Prezentace seznamuje žáky s dobovými texty, historií i literáty.</a:t>
            </a:r>
            <a:endParaRPr lang="cs-CZ" sz="9600" dirty="0"/>
          </a:p>
          <a:p>
            <a:pPr lvl="0" algn="just"/>
            <a:r>
              <a:rPr lang="cs-CZ" sz="9600" dirty="0"/>
              <a:t>Směřuje k rozvoji čtenářské a informační gramotnosti žáků.</a:t>
            </a:r>
            <a:endParaRPr lang="cs-CZ" sz="7200" dirty="0"/>
          </a:p>
          <a:p>
            <a:pPr lvl="0" algn="just"/>
            <a:r>
              <a:rPr lang="cs-CZ" sz="9600" dirty="0"/>
              <a:t>Žáci si jej </a:t>
            </a:r>
            <a:r>
              <a:rPr lang="cs-CZ" sz="9600" dirty="0" smtClean="0"/>
              <a:t>pečlivě </a:t>
            </a:r>
            <a:r>
              <a:rPr lang="cs-CZ" sz="9600" dirty="0"/>
              <a:t>prostudují a následně vypracují odpovědi na přiložené otázky a </a:t>
            </a:r>
            <a:r>
              <a:rPr lang="cs-CZ" sz="9600" dirty="0" smtClean="0"/>
              <a:t>úkoly (doma si předem vyslechnou nahrávku a zhlédnou ukázku).</a:t>
            </a:r>
          </a:p>
          <a:p>
            <a:r>
              <a:rPr lang="cs-CZ" sz="9600" dirty="0" smtClean="0"/>
              <a:t>Při přechodu na další snímky se objevují řešení jednotlivých úkolů k výchozím textům.</a:t>
            </a:r>
          </a:p>
          <a:p>
            <a:r>
              <a:rPr lang="cs-CZ" sz="9600" dirty="0" smtClean="0"/>
              <a:t>Nutné připojení na internet (úkoly s odkazy a nahrávkami).</a:t>
            </a:r>
          </a:p>
          <a:p>
            <a:r>
              <a:rPr lang="cs-CZ" sz="9600" dirty="0" smtClean="0"/>
              <a:t>Posiluje mezipředmětové vazby (dějepis, OSVZ).</a:t>
            </a:r>
          </a:p>
          <a:p>
            <a:pPr lvl="0" algn="just">
              <a:buNone/>
            </a:pPr>
            <a:endParaRPr lang="cs-CZ" sz="9600" dirty="0" smtClean="0"/>
          </a:p>
          <a:p>
            <a:pPr lvl="0" algn="just"/>
            <a:endParaRPr lang="cs-CZ" sz="9600" dirty="0" smtClean="0"/>
          </a:p>
          <a:p>
            <a:pPr lvl="0"/>
            <a:endParaRPr lang="cs-CZ" sz="9600" dirty="0"/>
          </a:p>
          <a:p>
            <a:pPr lvl="0"/>
            <a:endParaRPr lang="cs-CZ" sz="9600" dirty="0" smtClean="0"/>
          </a:p>
          <a:p>
            <a:pPr lvl="0">
              <a:buNone/>
            </a:pPr>
            <a:endParaRPr lang="cs-CZ" sz="51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buNone/>
            </a:pPr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pPr>
              <a:buClrTx/>
              <a:buNone/>
            </a:pPr>
            <a:endParaRPr lang="cs-CZ" sz="1800" dirty="0" smtClean="0">
              <a:solidFill>
                <a:srgbClr val="FFC000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2143140" cy="714380"/>
          </a:xfrm>
          <a:gradFill>
            <a:gsLst>
              <a:gs pos="2700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400000" scaled="0"/>
          </a:gra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Monotype Corsiva" pitchFamily="66" charset="0"/>
              </a:rPr>
              <a:t>Anotace:</a:t>
            </a:r>
            <a:endParaRPr lang="cs-CZ" sz="4000" b="1" dirty="0">
              <a:solidFill>
                <a:schemeClr val="tx1"/>
              </a:solidFill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071670" y="5715016"/>
            <a:ext cx="542928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Monotype Corsiva" pitchFamily="66" charset="0"/>
              </a:rPr>
              <a:t>Husitská literatura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Monotype Corsiva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85918" y="214290"/>
            <a:ext cx="5286412" cy="523220"/>
          </a:xfrm>
          <a:prstGeom prst="rect">
            <a:avLst/>
          </a:prstGeom>
          <a:noFill/>
          <a:ln w="158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Co znamenal kalich pro husity?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88916" y="2967335"/>
            <a:ext cx="18473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endParaRPr lang="cs-CZ" sz="2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384014" y="2967335"/>
            <a:ext cx="18473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2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10" name="Obrázek 9" descr="Hussite_banne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04" y="928670"/>
            <a:ext cx="6210847" cy="4658136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8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3108" y="428604"/>
            <a:ext cx="5286412" cy="3108543"/>
          </a:xfrm>
          <a:prstGeom prst="rect">
            <a:avLst/>
          </a:prstGeom>
          <a:noFill/>
          <a:ln w="412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Kalich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se stal symbolem husitů a dalších skupin náboženské reformace, protože symbolizoval přijímání podobojí všech věřících - tedy nejen chleba, ale i vína.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Odtud také pochází alternativní pojmenování husitů kališníci nebo stoupenci kalicha.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5" name="Obrázek 4" descr="MC900391372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4744" y="3929066"/>
            <a:ext cx="2286016" cy="2736915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1714480" y="142852"/>
            <a:ext cx="5929354" cy="72547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Společensko-historické pozadí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1026" name="Picture 2" descr="File:Kingdom of Bohemia during the Hussite War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email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1214414" y="1142984"/>
            <a:ext cx="6785416" cy="507209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290" y="214290"/>
            <a:ext cx="2471726" cy="428628"/>
          </a:xfr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Výchozí text 1</a:t>
            </a:r>
            <a:endParaRPr lang="cs-CZ" sz="3200" b="1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71934" y="214290"/>
            <a:ext cx="3786214" cy="523220"/>
          </a:xfrm>
          <a:prstGeom prst="rect">
            <a:avLst/>
          </a:prstGeom>
          <a:gradFill>
            <a:gsLst>
              <a:gs pos="0">
                <a:schemeClr val="bg2"/>
              </a:gs>
              <a:gs pos="50000">
                <a:srgbClr val="FFC000">
                  <a:alpha val="89000"/>
                </a:srgb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6600000" scaled="0"/>
          </a:gradFill>
          <a:ln w="3810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Slavná bitva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– poznáte ji? 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85852" y="6143644"/>
            <a:ext cx="4929221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Doplňte do textu vynechaná slova.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Vývojový diagram: dokument 15"/>
          <p:cNvSpPr/>
          <p:nvPr/>
        </p:nvSpPr>
        <p:spPr>
          <a:xfrm>
            <a:off x="1214414" y="857232"/>
            <a:ext cx="6786610" cy="5286412"/>
          </a:xfrm>
          <a:prstGeom prst="flowChartDocumen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400" b="1" dirty="0" smtClean="0">
                <a:solidFill>
                  <a:schemeClr val="tx1"/>
                </a:solidFill>
                <a:latin typeface="Monotype Corsiva" pitchFamily="66" charset="0"/>
              </a:rPr>
              <a:t>     </a:t>
            </a:r>
          </a:p>
          <a:p>
            <a:pPr algn="just"/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algn="just"/>
            <a:r>
              <a:rPr lang="cs-CZ" sz="2400" b="1" dirty="0" smtClean="0">
                <a:solidFill>
                  <a:schemeClr val="tx1"/>
                </a:solidFill>
                <a:latin typeface="Monotype Corsiva" pitchFamily="66" charset="0"/>
              </a:rPr>
              <a:t>     Jan Žižka seděl na koni několik metrů za posledním vozem a podmračeně  sledoval bitvu. Nechtělo se mu věřit, že by  jeho protivníci byli tak nezkušení.  Dělali  přesně  to, co potřeboval. S potěšením sledoval, jak se druhá vlna mísí s jezdci první vlny., pletou se navzájem, dokonce se  občas srazí. Když do zvuků  bolestivého  ržání raněných zvířat  zahoukl  třaskavý výstřel z pušky, několik koní se splašilo  a  skončilo i se svými pány  ve studené vodě za hrází. </a:t>
            </a:r>
          </a:p>
          <a:p>
            <a:pPr algn="just"/>
            <a:r>
              <a:rPr lang="cs-CZ" sz="2400" b="1" dirty="0" smtClean="0">
                <a:solidFill>
                  <a:schemeClr val="tx1"/>
                </a:solidFill>
                <a:latin typeface="Monotype Corsiva" pitchFamily="66" charset="0"/>
              </a:rPr>
              <a:t>      Teprve když několik desítek mrtvých leželo před vozy, zatroubil herold  pana ze </a:t>
            </a:r>
            <a:r>
              <a:rPr lang="cs-CZ" sz="2400" b="1" dirty="0" err="1" smtClean="0">
                <a:solidFill>
                  <a:schemeClr val="tx1"/>
                </a:solidFill>
                <a:latin typeface="Monotype Corsiva" pitchFamily="66" charset="0"/>
              </a:rPr>
              <a:t>Švamberka</a:t>
            </a:r>
            <a:r>
              <a:rPr lang="cs-CZ" sz="2400" b="1" dirty="0" smtClean="0">
                <a:solidFill>
                  <a:schemeClr val="tx1"/>
                </a:solidFill>
                <a:latin typeface="Monotype Corsiva" pitchFamily="66" charset="0"/>
              </a:rPr>
              <a:t> k ústupu.Po hrázi se  pěšky  belhali pryč  rytíři, jedni zranění, ostatní bez svých pobitých koní. </a:t>
            </a:r>
          </a:p>
          <a:p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2928926" y="1000108"/>
            <a:ext cx="714380" cy="35719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786314" y="5715016"/>
            <a:ext cx="321470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Určete slohový postup.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000892" y="1357298"/>
            <a:ext cx="642942" cy="35719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285852" y="2786058"/>
            <a:ext cx="714380" cy="35719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000760" y="3214686"/>
            <a:ext cx="571504" cy="35719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214942" y="3571876"/>
            <a:ext cx="500066" cy="35719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857884" y="4286256"/>
            <a:ext cx="714380" cy="35719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357422" y="5000636"/>
            <a:ext cx="714380" cy="35719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86512" y="6143644"/>
            <a:ext cx="165699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vyprávěcí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3" grpId="0" animBg="1"/>
      <p:bldP spid="26" grpId="0"/>
      <p:bldP spid="18" grpId="0" animBg="1"/>
      <p:bldP spid="22" grpId="0" animBg="1"/>
      <p:bldP spid="25" grpId="0" animBg="1"/>
      <p:bldP spid="27" grpId="0" animBg="1"/>
      <p:bldP spid="28" grpId="0" animBg="1"/>
      <p:bldP spid="29" grpId="0" animBg="1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290" y="214290"/>
            <a:ext cx="2471726" cy="428628"/>
          </a:xfr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Výchozí text 1</a:t>
            </a:r>
            <a:endParaRPr lang="cs-CZ" sz="3200" b="1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71934" y="214290"/>
            <a:ext cx="3786214" cy="523220"/>
          </a:xfrm>
          <a:prstGeom prst="rect">
            <a:avLst/>
          </a:prstGeom>
          <a:gradFill>
            <a:gsLst>
              <a:gs pos="0">
                <a:schemeClr val="bg2"/>
              </a:gs>
              <a:gs pos="50000">
                <a:srgbClr val="FFC000">
                  <a:alpha val="89000"/>
                </a:srgb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6600000" scaled="0"/>
          </a:gradFill>
          <a:ln w="3810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Bitva u Sudoměře  r. 1420 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16" name="Vývojový diagram: dokument 15"/>
          <p:cNvSpPr/>
          <p:nvPr/>
        </p:nvSpPr>
        <p:spPr>
          <a:xfrm>
            <a:off x="1214414" y="857232"/>
            <a:ext cx="6786610" cy="5286412"/>
          </a:xfrm>
          <a:prstGeom prst="flowChartDocumen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400" b="1" dirty="0" smtClean="0">
                <a:solidFill>
                  <a:schemeClr val="tx1"/>
                </a:solidFill>
                <a:latin typeface="Monotype Corsiva" pitchFamily="66" charset="0"/>
              </a:rPr>
              <a:t>     </a:t>
            </a:r>
          </a:p>
          <a:p>
            <a:pPr algn="just"/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algn="just"/>
            <a:r>
              <a:rPr lang="cs-CZ" sz="2400" b="1" dirty="0" smtClean="0">
                <a:solidFill>
                  <a:schemeClr val="tx1"/>
                </a:solidFill>
                <a:latin typeface="Monotype Corsiva" pitchFamily="66" charset="0"/>
              </a:rPr>
              <a:t>     Jan Žižka seděl na koni několik metrů za posledním vozem a podmračeně  sledoval bitvu. Nechtělo se mu věřit, že by  jeho protivníci byli tak nezkušení.  Dělali  přesně  to, co potřeboval. S potěšením sledoval, jak se druhá vlna mísí s jezdci první vlny., pletou se navzájem, dokonce se  občas srazí. Když do zvuků  bolestivého  ržání raněných zvířat  zahoukl  třaskavý výstřel z pušky, několik koní se splašilo  a  skončilo i se svými pány  ve studené vodě za hrází. </a:t>
            </a:r>
          </a:p>
          <a:p>
            <a:pPr algn="just"/>
            <a:r>
              <a:rPr lang="cs-CZ" sz="2400" b="1" dirty="0" smtClean="0">
                <a:solidFill>
                  <a:schemeClr val="tx1"/>
                </a:solidFill>
                <a:latin typeface="Monotype Corsiva" pitchFamily="66" charset="0"/>
              </a:rPr>
              <a:t>      Teprve když několik desítek mrtvých leželo před vozy, zatroubil herold  pana ze </a:t>
            </a:r>
            <a:r>
              <a:rPr lang="cs-CZ" sz="2400" b="1" dirty="0" err="1" smtClean="0">
                <a:solidFill>
                  <a:schemeClr val="tx1"/>
                </a:solidFill>
                <a:latin typeface="Monotype Corsiva" pitchFamily="66" charset="0"/>
              </a:rPr>
              <a:t>Švamberka</a:t>
            </a:r>
            <a:r>
              <a:rPr lang="cs-CZ" sz="2400" b="1" dirty="0" smtClean="0">
                <a:solidFill>
                  <a:schemeClr val="tx1"/>
                </a:solidFill>
                <a:latin typeface="Monotype Corsiva" pitchFamily="66" charset="0"/>
              </a:rPr>
              <a:t> k ústupu.Po hrázi se  pěšky  belhali pryč  rytíři, jedni zranění, ostatní bez svých pobitých koní. 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85852" y="214290"/>
            <a:ext cx="6643734" cy="6357982"/>
          </a:xfrm>
          <a:blipFill>
            <a:blip r:embed="rId2"/>
            <a:tile tx="0" ty="0" sx="100000" sy="100000" flip="none" algn="tl"/>
          </a:blipFill>
          <a:ln w="38100" cmpd="sng">
            <a:solidFill>
              <a:schemeClr val="tx1"/>
            </a:solidFill>
          </a:ln>
          <a:effectLst>
            <a:outerShdw blurRad="50800" dist="571500" dir="5400000" sx="43000" sy="43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 marL="114300" indent="-457200">
              <a:buNone/>
            </a:pP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indent="0" algn="just">
              <a:buNone/>
            </a:pP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indent="0" algn="just">
              <a:buNone/>
            </a:pP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457200" indent="-457200" algn="just">
              <a:buAutoNum type="alphaLcParenR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Český reformátor a kazatel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, původně notář na dvoře Karla IV., ale opustil své místo, žil v chudobě a věnoval se kazatelství. Pečoval také o ,,padlé dívky“. </a:t>
            </a:r>
          </a:p>
          <a:p>
            <a:pPr marL="457200" indent="-457200" algn="just">
              <a:buAutoNum type="alphaLcParenR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Jihočeský zeman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,napsal např. text Knížky o šašiech. byl laikem, měl rozsáhlé vzdělání. Je pokládán za zakladatele české  odborné prózy. </a:t>
            </a:r>
          </a:p>
          <a:p>
            <a:pPr marL="457200" indent="-457200" algn="just">
              <a:buAutoNum type="alphaLcParenR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Básník  a kronikář  husitské doby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, autor Husitské kroniky. Patřil k umírněným husitům. V předhusitské době pracoval jako  písař .</a:t>
            </a:r>
          </a:p>
          <a:p>
            <a:pPr marL="457200" indent="-457200" algn="just">
              <a:buAutoNum type="alphaLcParenR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Německý augustinián, přišel do Čech na pozvání 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Karla IV. Soucítil s chudými, kázal v Týnském chrámu, a to pouze německy  a latinsky.</a:t>
            </a:r>
          </a:p>
          <a:p>
            <a:pPr marL="457200" indent="-457200" algn="just">
              <a:buAutoNum type="alphaLcParenR"/>
            </a:pP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indent="0" algn="just">
              <a:buNone/>
            </a:pP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28728" y="285728"/>
            <a:ext cx="6357982" cy="954107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4800000" scaled="0"/>
          </a:gradFill>
          <a:ln w="1905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Identifikujte literáty předhusitské a husitské doby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85852" y="500042"/>
            <a:ext cx="6715172" cy="5357850"/>
          </a:xfrm>
          <a:blipFill>
            <a:blip r:embed="rId2"/>
            <a:tile tx="0" ty="0" sx="100000" sy="100000" flip="none" algn="tl"/>
          </a:blipFill>
          <a:ln w="38100" cmpd="sng">
            <a:solidFill>
              <a:schemeClr val="tx1"/>
            </a:solidFill>
          </a:ln>
          <a:effectLst>
            <a:outerShdw blurRad="50800" dist="571500" dir="5400000" sx="43000" sy="43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 marL="114300" indent="-457200">
              <a:buNone/>
            </a:pP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indent="0" algn="just">
              <a:buNone/>
            </a:pP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indent="0" algn="just">
              <a:buNone/>
            </a:pP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indent="0" algn="just">
              <a:buNone/>
            </a:pP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</a:t>
            </a:r>
          </a:p>
          <a:p>
            <a:pPr marL="0" indent="0" algn="just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a)  </a:t>
            </a:r>
            <a:r>
              <a:rPr lang="cs-CZ" sz="40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Jan </a:t>
            </a:r>
            <a:r>
              <a:rPr lang="cs-CZ" sz="40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Milíč</a:t>
            </a:r>
            <a:r>
              <a:rPr lang="cs-CZ" sz="40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z Kroměříže</a:t>
            </a:r>
          </a:p>
          <a:p>
            <a:pPr marL="0" indent="0" algn="just">
              <a:buNone/>
            </a:pPr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b)  </a:t>
            </a:r>
            <a:r>
              <a:rPr lang="cs-CZ" sz="40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Tomáš Štítný ze Štítného</a:t>
            </a:r>
          </a:p>
          <a:p>
            <a:pPr marL="742950" indent="-742950" algn="just">
              <a:buAutoNum type="alphaLcParenR" startAt="3"/>
            </a:pPr>
            <a:r>
              <a:rPr lang="cs-CZ" sz="40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Vavřinec</a:t>
            </a:r>
            <a:r>
              <a:rPr lang="cs-CZ" sz="40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z Březové</a:t>
            </a:r>
          </a:p>
          <a:p>
            <a:pPr marL="742950" indent="-742950" algn="just">
              <a:buAutoNum type="alphaLcParenR" startAt="3"/>
            </a:pPr>
            <a:r>
              <a:rPr lang="cs-CZ" sz="40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Konrad</a:t>
            </a:r>
            <a:r>
              <a:rPr lang="cs-CZ" sz="40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</a:t>
            </a:r>
            <a:r>
              <a:rPr lang="cs-CZ" sz="40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Waldhauser</a:t>
            </a:r>
            <a:endParaRPr lang="cs-CZ" sz="4000" b="1" i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742950" indent="-742950" algn="just">
              <a:buAutoNum type="alphaLcParenR" startAt="3"/>
            </a:pP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742950" indent="-742950" algn="just">
              <a:buAutoNum type="alphaLcParenR" startAt="4"/>
            </a:pP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457200" indent="-457200" algn="just">
              <a:buAutoNum type="alphaLcParenR" startAt="4"/>
            </a:pP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28728" y="857232"/>
            <a:ext cx="6357982" cy="1200329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4800000" scaled="0"/>
          </a:gradFill>
          <a:ln w="1905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Identifikujte literáty předhusitské a husitské doby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357290" y="285728"/>
            <a:ext cx="2471726" cy="642942"/>
          </a:xfr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Výchozí text 2</a:t>
            </a:r>
            <a:endParaRPr lang="cs-CZ" sz="3200" b="1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143372" y="142852"/>
            <a:ext cx="3786214" cy="785818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Podoba</a:t>
            </a:r>
            <a:r>
              <a:rPr kumimoji="0" lang="cs-CZ" sz="4000" b="1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 Jana Husa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sp>
        <p:nvSpPr>
          <p:cNvPr id="7" name="Svislý svitek 6"/>
          <p:cNvSpPr/>
          <p:nvPr/>
        </p:nvSpPr>
        <p:spPr>
          <a:xfrm>
            <a:off x="1142976" y="1142984"/>
            <a:ext cx="6858048" cy="5429288"/>
          </a:xfrm>
          <a:prstGeom prst="vertic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/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algn="just"/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algn="just"/>
            <a:r>
              <a:rPr lang="cs-CZ" sz="2400" dirty="0" smtClean="0">
                <a:solidFill>
                  <a:schemeClr val="tx1"/>
                </a:solidFill>
                <a:latin typeface="Monotype Corsiva" pitchFamily="66" charset="0"/>
              </a:rPr>
              <a:t>     </a:t>
            </a:r>
          </a:p>
          <a:p>
            <a:pPr algn="just"/>
            <a:r>
              <a:rPr lang="cs-CZ" sz="2400" dirty="0" smtClean="0">
                <a:solidFill>
                  <a:schemeClr val="tx1"/>
                </a:solidFill>
                <a:latin typeface="Monotype Corsiva" pitchFamily="66" charset="0"/>
              </a:rPr>
              <a:t>     Většinou známe portrét Jana Husa  učebnic, kde má štíhlý hubený obličej s výraznou bradkou. Jde o grafiku z konce 15. století považovanou dlouho za jeho autentický portrét. Podle ní později Husa zobrazovali  všichni malíři. Jenže všechno je jinak. Jistilo se totiž, že si kdysi zařádil tiskařský šotek  - ve slavné kronice došlo k záměně jmen. Pod portrét Jana Husa se omylem dostalo jméno Jeronýma Pražského a pod vyobrazení Jeronýma zase jméno Husovo. Jan Hus byl ve skutečnosti menší postavy,s kulatým obličejem; dost ,,při těle“ a neměl vous.                                     </a:t>
            </a:r>
          </a:p>
          <a:p>
            <a:pPr marL="457200" indent="-457200"/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/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>
              <a:solidFill>
                <a:schemeClr val="tx1"/>
              </a:solidFill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357290" y="285728"/>
            <a:ext cx="2471726" cy="642942"/>
          </a:xfr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Výchozí text 2</a:t>
            </a:r>
            <a:endParaRPr lang="cs-CZ" sz="3200" b="1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7" name="Svislý svitek 6"/>
          <p:cNvSpPr/>
          <p:nvPr/>
        </p:nvSpPr>
        <p:spPr>
          <a:xfrm>
            <a:off x="1214414" y="1142984"/>
            <a:ext cx="6858048" cy="5572164"/>
          </a:xfrm>
          <a:prstGeom prst="vertic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/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algn="just"/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algn="just"/>
            <a:r>
              <a:rPr lang="cs-CZ" sz="2400" dirty="0" smtClean="0">
                <a:solidFill>
                  <a:schemeClr val="tx1"/>
                </a:solidFill>
                <a:latin typeface="Monotype Corsiva" pitchFamily="66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a)   </a:t>
            </a: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Shrňte vlastními slovy obsah  </a:t>
            </a:r>
          </a:p>
          <a:p>
            <a:pPr algn="just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    textu.</a:t>
            </a:r>
          </a:p>
          <a:p>
            <a:pPr marL="514350" indent="-514350">
              <a:buAutoNum type="alphaLcParenR" startAt="2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Jak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Jan Hus </a:t>
            </a: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ve skutečnosti vypadal? </a:t>
            </a:r>
          </a:p>
          <a:p>
            <a:pPr marL="457200" indent="-457200">
              <a:buAutoNum type="alphaLcParenR" startAt="2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Kdo byl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Jeroným Pražský? </a:t>
            </a: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Jak  a kdy zemřel?</a:t>
            </a:r>
          </a:p>
          <a:p>
            <a:pPr marL="457200" indent="-457200">
              <a:buAutoNum type="alphaLcParenR" startAt="2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Určete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slohový útvar </a:t>
            </a: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daného textu.</a:t>
            </a:r>
          </a:p>
          <a:p>
            <a:pPr marL="457200" indent="-457200">
              <a:buAutoNum type="alphaLcParenR" startAt="2"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Jak rozumíte slovu </a:t>
            </a:r>
            <a:r>
              <a:rPr lang="cs-CZ" sz="32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autentický?</a:t>
            </a:r>
          </a:p>
          <a:p>
            <a:pPr marL="457200" indent="-457200">
              <a:buAutoNum type="alphaLcParenR" startAt="2"/>
            </a:pPr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/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>
              <a:solidFill>
                <a:schemeClr val="tx1"/>
              </a:solidFill>
              <a:latin typeface="Monotype Corsiva" pitchFamily="66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143372" y="142852"/>
            <a:ext cx="3786214" cy="785818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Otázky a úkoly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714480" y="214290"/>
            <a:ext cx="2471726" cy="642942"/>
          </a:xfr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Výchozí text 2</a:t>
            </a:r>
            <a:endParaRPr lang="cs-CZ" sz="3200" b="1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714876" y="214290"/>
            <a:ext cx="2928958" cy="714380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Odpovědi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357290" y="1214422"/>
            <a:ext cx="6572296" cy="5500726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just">
              <a:buAutoNum type="alphaLcParenR"/>
            </a:pPr>
            <a:endParaRPr lang="cs-CZ" sz="28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 algn="just">
              <a:buAutoNum type="alphaLcParenR"/>
            </a:pPr>
            <a:endParaRPr lang="cs-CZ" sz="28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 algn="just">
              <a:buAutoNum type="alphaLcParenR"/>
            </a:pPr>
            <a:r>
              <a:rPr lang="cs-CZ" sz="2800" b="1" dirty="0" smtClean="0">
                <a:solidFill>
                  <a:schemeClr val="tx1"/>
                </a:solidFill>
                <a:latin typeface="Monotype Corsiva" pitchFamily="66" charset="0"/>
              </a:rPr>
              <a:t>Individuální řešení.</a:t>
            </a:r>
          </a:p>
          <a:p>
            <a:pPr marL="457200" indent="-457200" algn="just">
              <a:buAutoNum type="alphaLcParenR"/>
            </a:pPr>
            <a:r>
              <a:rPr lang="cs-CZ" sz="2800" b="1" dirty="0" smtClean="0">
                <a:solidFill>
                  <a:schemeClr val="tx1"/>
                </a:solidFill>
                <a:latin typeface="Monotype Corsiva" pitchFamily="66" charset="0"/>
              </a:rPr>
              <a:t>Jan Hus byl ve skutečnosti menší, silnější postavy a  oholený.</a:t>
            </a:r>
          </a:p>
          <a:p>
            <a:pPr marL="457200" indent="-457200" algn="just">
              <a:buAutoNum type="alphaLcParenR"/>
            </a:pP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Jeroným Pražský </a:t>
            </a:r>
            <a:r>
              <a:rPr lang="cs-CZ" sz="2800" b="1" dirty="0" smtClean="0">
                <a:solidFill>
                  <a:schemeClr val="tx1"/>
                </a:solidFill>
                <a:latin typeface="Monotype Corsiva" pitchFamily="66" charset="0"/>
              </a:rPr>
              <a:t>– věhlasný teolog a vynikající znalec  Bible. V dubnu 1415  přišel do Kostnice, aby  tam bojoval o Husův život. Byl jako hledaný kacíř ale zatčen a rok po Husově smrti na stejném místě také upálen.</a:t>
            </a:r>
          </a:p>
          <a:p>
            <a:pPr marL="457200" indent="-457200" algn="just">
              <a:buAutoNum type="alphaLcParenR"/>
            </a:pP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Slohový útvar </a:t>
            </a:r>
            <a:r>
              <a:rPr lang="cs-CZ" sz="2800" b="1" dirty="0" smtClean="0">
                <a:solidFill>
                  <a:schemeClr val="tx1"/>
                </a:solidFill>
                <a:latin typeface="Monotype Corsiva" pitchFamily="66" charset="0"/>
              </a:rPr>
              <a:t>– výklad.</a:t>
            </a:r>
          </a:p>
          <a:p>
            <a:pPr marL="457200" indent="-457200" algn="just">
              <a:buAutoNum type="alphaLcParenR"/>
            </a:pPr>
            <a:r>
              <a:rPr lang="cs-CZ" sz="2800" b="1" dirty="0" smtClean="0">
                <a:solidFill>
                  <a:schemeClr val="tx1"/>
                </a:solidFill>
                <a:latin typeface="Monotype Corsiva" pitchFamily="66" charset="0"/>
              </a:rPr>
              <a:t> Autentický –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opravdový, skutečný, reálný.</a:t>
            </a:r>
          </a:p>
          <a:p>
            <a:pPr marL="457200" indent="-457200" algn="just">
              <a:buAutoNum type="alphaLcParenR"/>
            </a:pPr>
            <a:endParaRPr lang="cs-CZ" sz="28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 algn="just">
              <a:buAutoNum type="alphaLcParenR"/>
            </a:pPr>
            <a:endParaRPr lang="cs-CZ" sz="28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>
              <a:buAutoNum type="alphaLcParenR"/>
            </a:pPr>
            <a:endParaRPr lang="cs-CZ" sz="2800" b="1" dirty="0">
              <a:solidFill>
                <a:schemeClr val="tx1"/>
              </a:solidFill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28728" y="214290"/>
            <a:ext cx="6357982" cy="2062103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rgbClr val="FFC000"/>
              </a:gs>
            </a:gsLst>
            <a:lin ang="8400000" scaled="0"/>
          </a:gradFill>
          <a:ln w="15875"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Monotype Corsiva" pitchFamily="66" charset="0"/>
              </a:rPr>
              <a:t>Jan Hus a  jazyk</a:t>
            </a:r>
          </a:p>
          <a:p>
            <a:pPr algn="ctr"/>
            <a:r>
              <a:rPr lang="cs-CZ" sz="3200" u="sng" dirty="0" smtClean="0">
                <a:latin typeface="Monotype Corsiva" pitchFamily="66" charset="0"/>
              </a:rPr>
              <a:t>Poslechněte  si nahrávku </a:t>
            </a:r>
            <a:r>
              <a:rPr lang="cs-CZ" sz="3200" dirty="0" smtClean="0">
                <a:latin typeface="Monotype Corsiva" pitchFamily="66" charset="0"/>
              </a:rPr>
              <a:t>a odpovězte na dané otázky.</a:t>
            </a:r>
          </a:p>
          <a:p>
            <a:pPr algn="ctr"/>
            <a:r>
              <a:rPr lang="cs-CZ" sz="2800" dirty="0" smtClean="0">
                <a:latin typeface="Monotype Corsiva" pitchFamily="66" charset="0"/>
                <a:hlinkClick r:id="rId3"/>
              </a:rPr>
              <a:t>http://prehravac.rozhlas.cz/audio/2383704</a:t>
            </a:r>
            <a:endParaRPr lang="cs-CZ" sz="2800" dirty="0" smtClean="0">
              <a:latin typeface="Monotype Corsiva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43042" y="2500306"/>
            <a:ext cx="6000792" cy="523220"/>
          </a:xfrm>
          <a:prstGeom prst="rect">
            <a:avLst/>
          </a:prstGeom>
          <a:blipFill dpi="0" rotWithShape="1">
            <a:blip r:embed="rId4">
              <a:alphaModFix amt="82000"/>
            </a:blip>
            <a:srcRect/>
            <a:tile tx="0" ty="0" sx="100000" sy="100000" flip="none" algn="tl"/>
          </a:blipFill>
          <a:ln w="317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b="1" dirty="0" smtClean="0">
                <a:latin typeface="Monotype Corsiva" pitchFamily="66" charset="0"/>
              </a:rPr>
              <a:t>a)  Shrňte vlastními slovy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obsah nahrávky</a:t>
            </a:r>
            <a:r>
              <a:rPr lang="cs-CZ" sz="2800" b="1" dirty="0" smtClean="0">
                <a:latin typeface="Monotype Corsiva" pitchFamily="66" charset="0"/>
              </a:rPr>
              <a:t>.</a:t>
            </a:r>
            <a:endParaRPr lang="cs-CZ" sz="3200" b="1" dirty="0">
              <a:latin typeface="Monotype Corsiva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43042" y="3214686"/>
            <a:ext cx="6000792" cy="523220"/>
          </a:xfrm>
          <a:prstGeom prst="rect">
            <a:avLst/>
          </a:prstGeom>
          <a:blipFill dpi="0" rotWithShape="1">
            <a:blip r:embed="rId4">
              <a:alphaModFix amt="82000"/>
            </a:blip>
            <a:srcRect/>
            <a:tile tx="0" ty="0" sx="100000" sy="100000" flip="none" algn="tl"/>
          </a:blipFill>
          <a:ln w="317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b="1" dirty="0" smtClean="0">
                <a:latin typeface="Monotype Corsiva" pitchFamily="66" charset="0"/>
              </a:rPr>
              <a:t>b)  Vymyslete pět otázek k  nahrávce.  </a:t>
            </a:r>
            <a:endParaRPr lang="cs-CZ" sz="3200" b="1" dirty="0">
              <a:latin typeface="Monotype Corsiva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43042" y="3857628"/>
            <a:ext cx="6000792" cy="523220"/>
          </a:xfrm>
          <a:prstGeom prst="rect">
            <a:avLst/>
          </a:prstGeom>
          <a:blipFill dpi="0" rotWithShape="1">
            <a:blip r:embed="rId4">
              <a:alphaModFix amt="82000"/>
            </a:blip>
            <a:srcRect/>
            <a:tile tx="0" ty="0" sx="100000" sy="100000" flip="none" algn="tl"/>
          </a:blipFill>
          <a:ln w="317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b="1" dirty="0" smtClean="0">
                <a:latin typeface="Monotype Corsiva" pitchFamily="66" charset="0"/>
              </a:rPr>
              <a:t>c)  Jaké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typy  pravopisu </a:t>
            </a:r>
            <a:r>
              <a:rPr lang="cs-CZ" sz="2800" b="1" dirty="0" smtClean="0">
                <a:latin typeface="Monotype Corsiva" pitchFamily="66" charset="0"/>
              </a:rPr>
              <a:t>jsou zde zmiňovány?</a:t>
            </a:r>
            <a:endParaRPr lang="cs-CZ" sz="3200" b="1" dirty="0">
              <a:latin typeface="Monotype Corsiva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43042" y="4500570"/>
            <a:ext cx="6000792" cy="1384995"/>
          </a:xfrm>
          <a:prstGeom prst="rect">
            <a:avLst/>
          </a:prstGeom>
          <a:blipFill dpi="0" rotWithShape="1">
            <a:blip r:embed="rId4">
              <a:alphaModFix amt="82000"/>
            </a:blip>
            <a:srcRect/>
            <a:tile tx="0" ty="0" sx="100000" sy="100000" flip="none" algn="tl"/>
          </a:blipFill>
          <a:ln w="317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Monotype Corsiva" pitchFamily="66" charset="0"/>
              </a:rPr>
              <a:t>d)  Existují pochybnosti  o  Husově autorství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spisu  O pravopise českém</a:t>
            </a:r>
            <a:r>
              <a:rPr lang="cs-CZ" sz="2800" b="1" dirty="0" smtClean="0">
                <a:latin typeface="Monotype Corsiva" pitchFamily="66" charset="0"/>
              </a:rPr>
              <a:t>? Kdo rukopis objevil?  Proč je text psaný v latině?  </a:t>
            </a:r>
            <a:endParaRPr lang="cs-CZ" sz="3200" b="1" dirty="0">
              <a:latin typeface="Monotype Corsiva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43042" y="6072206"/>
            <a:ext cx="6000792" cy="523220"/>
          </a:xfrm>
          <a:prstGeom prst="rect">
            <a:avLst/>
          </a:prstGeom>
          <a:blipFill dpi="0" rotWithShape="1">
            <a:blip r:embed="rId4">
              <a:alphaModFix amt="82000"/>
            </a:blip>
            <a:srcRect/>
            <a:tile tx="0" ty="0" sx="100000" sy="100000" flip="none" algn="tl"/>
          </a:blipFill>
          <a:ln w="317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b="1" dirty="0" smtClean="0">
                <a:latin typeface="Monotype Corsiva" pitchFamily="66" charset="0"/>
              </a:rPr>
              <a:t>e)  Odkud se vzal termín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nabodeníčka?  </a:t>
            </a:r>
            <a:endParaRPr lang="cs-CZ" sz="3200" b="1" dirty="0">
              <a:solidFill>
                <a:srgbClr val="FF0000"/>
              </a:solidFill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0166" y="214290"/>
            <a:ext cx="6286544" cy="1200329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Monotype Corsiva" pitchFamily="66" charset="0"/>
              </a:rPr>
              <a:t>Vyluštěte přesmyčky a napište </a:t>
            </a:r>
            <a:r>
              <a:rPr lang="cs-CZ" sz="3600" b="1" dirty="0" smtClean="0">
                <a:latin typeface="Monotype Corsiva" pitchFamily="66" charset="0"/>
              </a:rPr>
              <a:t>správné názvy děl  Jana Husa</a:t>
            </a:r>
            <a:endParaRPr lang="cs-CZ" sz="3600" b="1" dirty="0">
              <a:latin typeface="Monotype Corsiva" pitchFamily="66" charset="0"/>
            </a:endParaRPr>
          </a:p>
        </p:txBody>
      </p:sp>
      <p:sp>
        <p:nvSpPr>
          <p:cNvPr id="3" name="Slunce 2"/>
          <p:cNvSpPr/>
          <p:nvPr/>
        </p:nvSpPr>
        <p:spPr>
          <a:xfrm>
            <a:off x="3857620" y="3071810"/>
            <a:ext cx="1571636" cy="1571636"/>
          </a:xfrm>
          <a:prstGeom prst="sun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cs typeface="Aharoni" pitchFamily="2" charset="-79"/>
              </a:rPr>
              <a:t>?</a:t>
            </a:r>
            <a:endParaRPr lang="cs-CZ" sz="4000" b="1" dirty="0">
              <a:solidFill>
                <a:schemeClr val="tx1"/>
              </a:solidFill>
              <a:cs typeface="Aharoni" pitchFamily="2" charset="-79"/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5429256" y="2285992"/>
            <a:ext cx="2428892" cy="1000132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Tispola</a:t>
            </a:r>
            <a:endParaRPr lang="cs-CZ" sz="4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1428728" y="2143116"/>
            <a:ext cx="2357454" cy="1357322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Sityl</a:t>
            </a:r>
            <a:r>
              <a:rPr lang="cs-CZ" sz="4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z </a:t>
            </a:r>
            <a:r>
              <a:rPr lang="cs-CZ" sz="44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Cenitsok</a:t>
            </a:r>
            <a:endParaRPr lang="cs-CZ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1500166" y="4429132"/>
            <a:ext cx="2357454" cy="857256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 </a:t>
            </a:r>
            <a:r>
              <a:rPr lang="cs-CZ" sz="48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kivícr</a:t>
            </a:r>
            <a:endParaRPr lang="cs-CZ" sz="4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1714480" y="5715016"/>
            <a:ext cx="5929354" cy="785818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Kyžínk</a:t>
            </a:r>
            <a:r>
              <a:rPr lang="cs-CZ" sz="4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o </a:t>
            </a:r>
            <a:r>
              <a:rPr lang="cs-CZ" sz="44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vívatskoucept</a:t>
            </a:r>
            <a:r>
              <a:rPr lang="cs-CZ" sz="4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</a:t>
            </a:r>
            <a:endParaRPr lang="cs-CZ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5357818" y="4429132"/>
            <a:ext cx="2428892" cy="857256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Cedkar</a:t>
            </a:r>
            <a:endParaRPr lang="cs-CZ" sz="4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0166" y="214290"/>
            <a:ext cx="6286544" cy="1200329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Monotype Corsiva" pitchFamily="66" charset="0"/>
              </a:rPr>
              <a:t>Vyluštěte přesmyčky a napište </a:t>
            </a:r>
            <a:r>
              <a:rPr lang="cs-CZ" sz="3600" b="1" dirty="0" smtClean="0">
                <a:latin typeface="Monotype Corsiva" pitchFamily="66" charset="0"/>
              </a:rPr>
              <a:t>správné názvy děl  Jana Husa</a:t>
            </a:r>
            <a:endParaRPr lang="cs-CZ" sz="3600" b="1" dirty="0">
              <a:latin typeface="Monotype Corsiva" pitchFamily="66" charset="0"/>
            </a:endParaRPr>
          </a:p>
        </p:txBody>
      </p:sp>
      <p:sp>
        <p:nvSpPr>
          <p:cNvPr id="3" name="Slunce 2"/>
          <p:cNvSpPr/>
          <p:nvPr/>
        </p:nvSpPr>
        <p:spPr>
          <a:xfrm>
            <a:off x="3857620" y="3071810"/>
            <a:ext cx="1571636" cy="1571636"/>
          </a:xfrm>
          <a:prstGeom prst="sun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cs typeface="Aharoni" pitchFamily="2" charset="-79"/>
              </a:rPr>
              <a:t>?</a:t>
            </a:r>
            <a:endParaRPr lang="cs-CZ" sz="4000" b="1" dirty="0">
              <a:solidFill>
                <a:schemeClr val="tx1"/>
              </a:solidFill>
              <a:cs typeface="Aharoni" pitchFamily="2" charset="-79"/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5429256" y="2285992"/>
            <a:ext cx="2428892" cy="1000132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Postila</a:t>
            </a:r>
            <a:endParaRPr lang="cs-CZ" sz="4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1428728" y="2143116"/>
            <a:ext cx="2357454" cy="1357322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Listy z Kostnice</a:t>
            </a:r>
            <a:endParaRPr lang="cs-CZ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1500166" y="4429132"/>
            <a:ext cx="2357454" cy="857256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 církvi</a:t>
            </a:r>
            <a:endParaRPr lang="cs-CZ" sz="4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1714480" y="5715016"/>
            <a:ext cx="5929354" cy="785818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Knížky o svatokupectví</a:t>
            </a:r>
            <a:endParaRPr lang="cs-CZ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5357818" y="4429132"/>
            <a:ext cx="2428892" cy="857256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Dcerka</a:t>
            </a:r>
            <a:endParaRPr lang="cs-CZ" sz="4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0232" y="0"/>
            <a:ext cx="53578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Monotype Corsiva" pitchFamily="66" charset="0"/>
              </a:rPr>
              <a:t>Světla a stíny husitství</a:t>
            </a:r>
            <a:endParaRPr lang="cs-CZ" sz="3200" b="1" dirty="0">
              <a:solidFill>
                <a:srgbClr val="FF0000"/>
              </a:solidFill>
              <a:latin typeface="Monotype Corsiva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28728" y="571480"/>
            <a:ext cx="6357982" cy="1477328"/>
          </a:xfrm>
          <a:prstGeom prst="rect">
            <a:avLst/>
          </a:prstGeom>
          <a:gradFill>
            <a:gsLst>
              <a:gs pos="0">
                <a:schemeClr val="accent6">
                  <a:lumMod val="75000"/>
                </a:schemeClr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rgbClr val="FFC000"/>
              </a:gs>
            </a:gsLst>
            <a:lin ang="8400000" scaled="0"/>
          </a:gradFill>
          <a:ln w="15875"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latin typeface="Monotype Corsiva" pitchFamily="66" charset="0"/>
                <a:hlinkClick r:id="rId3"/>
              </a:rPr>
              <a:t>http://husitstvi.cz/clanky/svetla-a-stiny-husitstvi/</a:t>
            </a:r>
            <a:endParaRPr lang="cs-CZ" sz="2400" b="1" dirty="0" smtClean="0">
              <a:latin typeface="Monotype Corsiva" pitchFamily="66" charset="0"/>
            </a:endParaRPr>
          </a:p>
          <a:p>
            <a:pPr algn="ctr"/>
            <a:r>
              <a:rPr lang="cs-CZ" sz="2400" b="1" dirty="0" smtClean="0">
                <a:latin typeface="Monotype Corsiva" pitchFamily="66" charset="0"/>
              </a:rPr>
              <a:t>Pracujte s odkazem – </a:t>
            </a:r>
            <a:r>
              <a:rPr lang="cs-CZ" sz="2400" b="1" u="sng" dirty="0" smtClean="0">
                <a:latin typeface="Monotype Corsiva" pitchFamily="66" charset="0"/>
              </a:rPr>
              <a:t>přečtete  si text a vyberte</a:t>
            </a:r>
          </a:p>
          <a:p>
            <a:pPr algn="ctr"/>
            <a:r>
              <a:rPr lang="cs-CZ" sz="2400" b="1" u="sng" dirty="0" smtClean="0">
                <a:latin typeface="Monotype Corsiva" pitchFamily="66" charset="0"/>
              </a:rPr>
              <a:t>správnou odpověď.</a:t>
            </a:r>
          </a:p>
          <a:p>
            <a:endParaRPr lang="cs-CZ" dirty="0"/>
          </a:p>
        </p:txBody>
      </p:sp>
      <p:sp>
        <p:nvSpPr>
          <p:cNvPr id="5" name="Svislý svitek 4"/>
          <p:cNvSpPr/>
          <p:nvPr/>
        </p:nvSpPr>
        <p:spPr>
          <a:xfrm>
            <a:off x="1285852" y="2214554"/>
            <a:ext cx="6786610" cy="4500594"/>
          </a:xfrm>
          <a:prstGeom prst="vertic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914400" lvl="1" indent="-457200">
              <a:buAutoNum type="alphaLcParenR"/>
            </a:pPr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/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/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/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/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>
              <a:buAutoNum type="alphaLcParenR"/>
            </a:pPr>
            <a:endParaRPr lang="cs-CZ" sz="2400" b="1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>
              <a:buAutoNum type="arabicParenR"/>
            </a:pPr>
            <a:r>
              <a:rPr lang="cs-CZ" sz="2400" b="1" dirty="0" smtClean="0">
                <a:solidFill>
                  <a:schemeClr val="tx1"/>
                </a:solidFill>
                <a:latin typeface="Monotype Corsiva" pitchFamily="66" charset="0"/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Čtyři artikuly  pražské  </a:t>
            </a:r>
            <a:r>
              <a:rPr lang="cs-CZ" sz="2400" b="1" dirty="0" smtClean="0">
                <a:solidFill>
                  <a:schemeClr val="tx1"/>
                </a:solidFill>
                <a:latin typeface="Monotype Corsiva" pitchFamily="66" charset="0"/>
              </a:rPr>
              <a:t>vyhlásil sněm v: </a:t>
            </a:r>
          </a:p>
          <a:p>
            <a:pPr indent="-457200"/>
            <a:r>
              <a:rPr lang="cs-CZ" sz="2400" b="1" dirty="0" smtClean="0">
                <a:solidFill>
                  <a:schemeClr val="tx1"/>
                </a:solidFill>
                <a:latin typeface="Monotype Corsiva" pitchFamily="66" charset="0"/>
              </a:rPr>
              <a:t>a) Praze b) Táboře c) Čáslavi  d) Jihlavě e) Brně</a:t>
            </a:r>
          </a:p>
          <a:p>
            <a:pPr indent="-457200"/>
            <a:r>
              <a:rPr lang="cs-CZ" sz="2400" b="1" dirty="0" smtClean="0">
                <a:solidFill>
                  <a:schemeClr val="tx1"/>
                </a:solidFill>
                <a:latin typeface="Monotype Corsiva" pitchFamily="66" charset="0"/>
              </a:rPr>
              <a:t>2) Myšlenkovým původcem 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ideálů Jednoty bratrské  </a:t>
            </a:r>
            <a:r>
              <a:rPr lang="cs-CZ" sz="2400" b="1" dirty="0" smtClean="0">
                <a:solidFill>
                  <a:schemeClr val="tx1"/>
                </a:solidFill>
                <a:latin typeface="Monotype Corsiva" pitchFamily="66" charset="0"/>
              </a:rPr>
              <a:t>byl : a)  Petr </a:t>
            </a:r>
            <a:r>
              <a:rPr lang="cs-CZ" sz="2400" b="1" dirty="0" err="1" smtClean="0">
                <a:solidFill>
                  <a:schemeClr val="tx1"/>
                </a:solidFill>
                <a:latin typeface="Monotype Corsiva" pitchFamily="66" charset="0"/>
              </a:rPr>
              <a:t>Chelčický</a:t>
            </a:r>
            <a:r>
              <a:rPr lang="cs-CZ" sz="2400" b="1" dirty="0" smtClean="0">
                <a:solidFill>
                  <a:schemeClr val="tx1"/>
                </a:solidFill>
                <a:latin typeface="Monotype Corsiva" pitchFamily="66" charset="0"/>
              </a:rPr>
              <a:t>  b) Jan Hus c)  Jan Žižka</a:t>
            </a:r>
          </a:p>
          <a:p>
            <a:pPr>
              <a:buAutoNum type="arabicParenR" startAt="3"/>
            </a:pPr>
            <a:r>
              <a:rPr lang="cs-CZ" sz="2400" b="1" dirty="0" smtClean="0">
                <a:solidFill>
                  <a:schemeClr val="tx1"/>
                </a:solidFill>
                <a:latin typeface="Monotype Corsiva" pitchFamily="66" charset="0"/>
              </a:rPr>
              <a:t> Legální 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uznání dvojí víry  </a:t>
            </a:r>
            <a:r>
              <a:rPr lang="cs-CZ" sz="2400" b="1" dirty="0" smtClean="0">
                <a:solidFill>
                  <a:schemeClr val="tx1"/>
                </a:solidFill>
                <a:latin typeface="Monotype Corsiva" pitchFamily="66" charset="0"/>
              </a:rPr>
              <a:t>uzákonil(a):</a:t>
            </a:r>
          </a:p>
          <a:p>
            <a:pPr indent="-457200">
              <a:buAutoNum type="alphaLcParenR"/>
            </a:pPr>
            <a:r>
              <a:rPr lang="cs-CZ" sz="2400" b="1" dirty="0" smtClean="0">
                <a:solidFill>
                  <a:schemeClr val="tx1"/>
                </a:solidFill>
                <a:latin typeface="Monotype Corsiva" pitchFamily="66" charset="0"/>
              </a:rPr>
              <a:t>Žižkův vojenský řád   b) basilejská kompaktáta  c) Táborský sněm  d) Chebský soudce</a:t>
            </a:r>
          </a:p>
          <a:p>
            <a:pPr indent="-457200"/>
            <a:r>
              <a:rPr lang="cs-CZ" sz="2400" b="1" dirty="0" smtClean="0">
                <a:solidFill>
                  <a:schemeClr val="tx1"/>
                </a:solidFill>
                <a:latin typeface="Monotype Corsiva" pitchFamily="66" charset="0"/>
              </a:rPr>
              <a:t>4. Češi odmítali  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za krále: </a:t>
            </a:r>
            <a:r>
              <a:rPr lang="cs-CZ" sz="2400" b="1" dirty="0" smtClean="0">
                <a:solidFill>
                  <a:schemeClr val="tx1"/>
                </a:solidFill>
                <a:latin typeface="Monotype Corsiva" pitchFamily="66" charset="0"/>
              </a:rPr>
              <a:t>a)  Václava IV. b) Jiřího z Poděbrad  c) Zikmunda</a:t>
            </a:r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 marL="457200" indent="-457200"/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endParaRPr lang="cs-CZ" sz="2400" dirty="0">
              <a:solidFill>
                <a:schemeClr val="tx1"/>
              </a:solidFill>
              <a:latin typeface="Monotype Corsiva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72000" y="6000768"/>
            <a:ext cx="286140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Monotype Corsiva" pitchFamily="66" charset="0"/>
              </a:rPr>
              <a:t>1c -2a-3b -4c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28728" y="214290"/>
            <a:ext cx="6357982" cy="2123658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rgbClr val="FFC000"/>
              </a:gs>
            </a:gsLst>
            <a:lin ang="8400000" scaled="0"/>
          </a:gradFill>
          <a:ln w="15875"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Monotype Corsiva" pitchFamily="66" charset="0"/>
              </a:rPr>
              <a:t>Jan  Žižka z Trocnova</a:t>
            </a:r>
          </a:p>
          <a:p>
            <a:pPr algn="ctr"/>
            <a:r>
              <a:rPr lang="cs-CZ" sz="3200" u="sng" dirty="0" smtClean="0">
                <a:latin typeface="Monotype Corsiva" pitchFamily="66" charset="0"/>
              </a:rPr>
              <a:t>Poslechněte  si nahrávku </a:t>
            </a:r>
            <a:r>
              <a:rPr lang="cs-CZ" sz="3200" dirty="0" smtClean="0">
                <a:latin typeface="Monotype Corsiva" pitchFamily="66" charset="0"/>
              </a:rPr>
              <a:t>a odpovězte na dané otázky.</a:t>
            </a:r>
          </a:p>
          <a:p>
            <a:pPr algn="ctr"/>
            <a:r>
              <a:rPr lang="cs-CZ" sz="2800" dirty="0" smtClean="0">
                <a:latin typeface="Monotype Corsiva" pitchFamily="66" charset="0"/>
                <a:hlinkClick r:id="rId3"/>
              </a:rPr>
              <a:t>http://prehravac.rozhlas.cz/audio/700611</a:t>
            </a:r>
            <a:endParaRPr lang="cs-CZ" sz="2800" dirty="0" smtClean="0">
              <a:latin typeface="Monotype Corsiva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43042" y="2714620"/>
            <a:ext cx="6000792" cy="2677656"/>
          </a:xfrm>
          <a:prstGeom prst="rect">
            <a:avLst/>
          </a:prstGeom>
          <a:blipFill dpi="0" rotWithShape="1">
            <a:blip r:embed="rId4">
              <a:alphaModFix amt="82000"/>
            </a:blip>
            <a:srcRect/>
            <a:tile tx="0" ty="0" sx="100000" sy="100000" flip="none" algn="tl"/>
          </a:blipFill>
          <a:ln w="317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2800" b="1" dirty="0" smtClean="0">
                <a:latin typeface="Monotype Corsiva" pitchFamily="66" charset="0"/>
              </a:rPr>
              <a:t>Shrňte vlastními slovy obsah nahrávky.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Monotype Corsiva" pitchFamily="66" charset="0"/>
              </a:rPr>
              <a:t>Která díla jsou Janu Žižkovi přisuzována?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Monotype Corsiva" pitchFamily="66" charset="0"/>
              </a:rPr>
              <a:t>Jaký měl podle vás charakter.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Monotype Corsiva" pitchFamily="66" charset="0"/>
              </a:rPr>
              <a:t>Napište  krátké zamyšlení na téma Jak byl a je vnímán  Jan  Žižka.</a:t>
            </a:r>
            <a:endParaRPr lang="cs-CZ" sz="2800" b="1" dirty="0"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00166" y="214290"/>
            <a:ext cx="6143668" cy="1143000"/>
          </a:xfrm>
          <a:ln w="19050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5000"/>
              </a:srgbClr>
            </a:outerShdw>
          </a:effectLst>
        </p:spPr>
        <p:txBody>
          <a:bodyPr>
            <a:no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Monotype Corsiva" pitchFamily="66" charset="0"/>
              </a:rPr>
              <a:t>Husitská literatura</a:t>
            </a:r>
            <a:r>
              <a:rPr lang="cs-CZ" sz="3200" b="1" dirty="0" smtClean="0">
                <a:solidFill>
                  <a:srgbClr val="FF0000"/>
                </a:solidFill>
                <a:latin typeface="Monotype Corsiva" pitchFamily="66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latin typeface="Monotype Corsiva" pitchFamily="66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Monotype Corsiva" pitchFamily="66" charset="0"/>
              </a:rPr>
              <a:t>Určete správnost tvrzení, chyby opravte.</a:t>
            </a:r>
            <a:endParaRPr lang="cs-CZ" sz="3200" b="1" dirty="0">
              <a:solidFill>
                <a:srgbClr val="FF0000"/>
              </a:solidFill>
              <a:latin typeface="Monotype Corsiva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00166" y="1571612"/>
            <a:ext cx="6286544" cy="523220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Monotype Corsiva" pitchFamily="66" charset="0"/>
              </a:rPr>
              <a:t>a) Jan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Hus se narodil </a:t>
            </a:r>
            <a:r>
              <a:rPr lang="cs-CZ" sz="2800" b="1" dirty="0" smtClean="0">
                <a:latin typeface="Monotype Corsiva" pitchFamily="66" charset="0"/>
              </a:rPr>
              <a:t>v  Prachaticích.   ano - ne</a:t>
            </a:r>
            <a:endParaRPr lang="cs-CZ" sz="2800" b="1" dirty="0">
              <a:latin typeface="Monotype Corsiva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00166" y="2357430"/>
            <a:ext cx="6286544" cy="954107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Monotype Corsiva" pitchFamily="66" charset="0"/>
              </a:rPr>
              <a:t>b)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Autorem  Husitské kroniky  </a:t>
            </a:r>
            <a:r>
              <a:rPr lang="cs-CZ" sz="2800" b="1" dirty="0" smtClean="0">
                <a:latin typeface="Monotype Corsiva" pitchFamily="66" charset="0"/>
              </a:rPr>
              <a:t>je  </a:t>
            </a:r>
            <a:r>
              <a:rPr lang="cs-CZ" sz="2800" b="1" dirty="0" err="1" smtClean="0">
                <a:latin typeface="Monotype Corsiva" pitchFamily="66" charset="0"/>
              </a:rPr>
              <a:t>Vavřinec</a:t>
            </a:r>
            <a:r>
              <a:rPr lang="cs-CZ" sz="2800" b="1" dirty="0" smtClean="0">
                <a:latin typeface="Monotype Corsiva" pitchFamily="66" charset="0"/>
              </a:rPr>
              <a:t> z Březové.        ano - ne</a:t>
            </a:r>
            <a:endParaRPr lang="cs-CZ" sz="2800" b="1" dirty="0">
              <a:latin typeface="Monotype Corsiva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00166" y="3571876"/>
            <a:ext cx="6286544" cy="954107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marL="514350" indent="-514350">
              <a:buAutoNum type="alphaLcParenR" startAt="3"/>
            </a:pP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Petr  </a:t>
            </a:r>
            <a:r>
              <a:rPr lang="cs-CZ" sz="2800" b="1" dirty="0" err="1" smtClean="0">
                <a:solidFill>
                  <a:srgbClr val="FF0000"/>
                </a:solidFill>
                <a:latin typeface="Monotype Corsiva" pitchFamily="66" charset="0"/>
              </a:rPr>
              <a:t>Chelčický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  </a:t>
            </a:r>
            <a:r>
              <a:rPr lang="cs-CZ" sz="2800" b="1" dirty="0" smtClean="0">
                <a:latin typeface="Monotype Corsiva" pitchFamily="66" charset="0"/>
              </a:rPr>
              <a:t>je autorem spisu  O boji   víry.                                      ano - ne </a:t>
            </a:r>
            <a:endParaRPr lang="cs-CZ" sz="2800" b="1" dirty="0">
              <a:latin typeface="Monotype Corsiva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00166" y="5929330"/>
            <a:ext cx="6286544" cy="523220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Monotype Corsiva" pitchFamily="66" charset="0"/>
              </a:rPr>
              <a:t>e)  Jan Hus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psal latinsky  a česky</a:t>
            </a:r>
            <a:r>
              <a:rPr lang="cs-CZ" sz="2800" b="1" dirty="0" smtClean="0">
                <a:latin typeface="Monotype Corsiva" pitchFamily="66" charset="0"/>
              </a:rPr>
              <a:t>.   ano – ne.</a:t>
            </a:r>
            <a:endParaRPr lang="cs-CZ" sz="2800" b="1" dirty="0">
              <a:latin typeface="Monotype Corsiva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00166" y="4786322"/>
            <a:ext cx="6286544" cy="954107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Monotype Corsiva" pitchFamily="66" charset="0"/>
              </a:rPr>
              <a:t>d) 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Píseň </a:t>
            </a:r>
            <a:r>
              <a:rPr lang="cs-CZ" sz="2800" b="1" dirty="0" err="1" smtClean="0">
                <a:solidFill>
                  <a:srgbClr val="FF0000"/>
                </a:solidFill>
                <a:latin typeface="Monotype Corsiva" pitchFamily="66" charset="0"/>
              </a:rPr>
              <a:t>Ktož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  <a:latin typeface="Monotype Corsiva" pitchFamily="66" charset="0"/>
              </a:rPr>
              <a:t>jsú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  boží bojovníci  </a:t>
            </a:r>
            <a:r>
              <a:rPr lang="cs-CZ" sz="2800" b="1" dirty="0" smtClean="0">
                <a:latin typeface="Monotype Corsiva" pitchFamily="66" charset="0"/>
              </a:rPr>
              <a:t>je součástí Budyšínského kancionálu.   ano - ne </a:t>
            </a:r>
            <a:endParaRPr lang="cs-CZ" sz="2800" b="1" dirty="0"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00166" y="214290"/>
            <a:ext cx="6143668" cy="1143000"/>
          </a:xfrm>
          <a:ln w="19050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5000"/>
              </a:srgbClr>
            </a:outerShdw>
          </a:effectLst>
        </p:spPr>
        <p:txBody>
          <a:bodyPr>
            <a:no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Monotype Corsiva" pitchFamily="66" charset="0"/>
              </a:rPr>
              <a:t>Husitská literatura</a:t>
            </a:r>
            <a:r>
              <a:rPr lang="cs-CZ" sz="3200" b="1" dirty="0" smtClean="0">
                <a:solidFill>
                  <a:srgbClr val="FF0000"/>
                </a:solidFill>
                <a:latin typeface="Monotype Corsiva" pitchFamily="66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latin typeface="Monotype Corsiva" pitchFamily="66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Monotype Corsiva" pitchFamily="66" charset="0"/>
              </a:rPr>
              <a:t>Určete správnost tvrzení, chyby opravte.</a:t>
            </a:r>
            <a:endParaRPr lang="cs-CZ" sz="3200" b="1" dirty="0">
              <a:solidFill>
                <a:srgbClr val="FF0000"/>
              </a:solidFill>
              <a:latin typeface="Monotype Corsiva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00166" y="1571612"/>
            <a:ext cx="6286544" cy="523220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Monotype Corsiva" pitchFamily="66" charset="0"/>
              </a:rPr>
              <a:t>a) Jan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Hus se narodil </a:t>
            </a:r>
            <a:r>
              <a:rPr lang="cs-CZ" sz="2800" b="1" dirty="0" smtClean="0">
                <a:latin typeface="Monotype Corsiva" pitchFamily="66" charset="0"/>
              </a:rPr>
              <a:t>v  Husinci. ano -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ne</a:t>
            </a:r>
            <a:endParaRPr lang="cs-CZ" sz="2800" b="1" dirty="0">
              <a:solidFill>
                <a:srgbClr val="FF0000"/>
              </a:solidFill>
              <a:latin typeface="Monotype Corsiva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00166" y="2357430"/>
            <a:ext cx="6286544" cy="954107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Monotype Corsiva" pitchFamily="66" charset="0"/>
              </a:rPr>
              <a:t>b)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Autorem  Husitské kroniky  </a:t>
            </a:r>
            <a:r>
              <a:rPr lang="cs-CZ" sz="2800" b="1" dirty="0" smtClean="0">
                <a:latin typeface="Monotype Corsiva" pitchFamily="66" charset="0"/>
              </a:rPr>
              <a:t>je  </a:t>
            </a:r>
            <a:r>
              <a:rPr lang="cs-CZ" sz="2800" b="1" dirty="0" err="1" smtClean="0">
                <a:latin typeface="Monotype Corsiva" pitchFamily="66" charset="0"/>
              </a:rPr>
              <a:t>Vavřinec</a:t>
            </a:r>
            <a:r>
              <a:rPr lang="cs-CZ" sz="2800" b="1" dirty="0" smtClean="0">
                <a:latin typeface="Monotype Corsiva" pitchFamily="66" charset="0"/>
              </a:rPr>
              <a:t> z Březové.       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ano </a:t>
            </a:r>
            <a:r>
              <a:rPr lang="cs-CZ" sz="2800" b="1" dirty="0" smtClean="0">
                <a:latin typeface="Monotype Corsiva" pitchFamily="66" charset="0"/>
              </a:rPr>
              <a:t>- ne</a:t>
            </a:r>
            <a:endParaRPr lang="cs-CZ" sz="2800" b="1" dirty="0">
              <a:latin typeface="Monotype Corsiva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00166" y="3571876"/>
            <a:ext cx="6286544" cy="954107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marL="514350" indent="-514350">
              <a:buAutoNum type="alphaLcParenR" startAt="3"/>
            </a:pP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Petr  </a:t>
            </a:r>
            <a:r>
              <a:rPr lang="cs-CZ" sz="2800" b="1" dirty="0" err="1" smtClean="0">
                <a:solidFill>
                  <a:srgbClr val="FF0000"/>
                </a:solidFill>
                <a:latin typeface="Monotype Corsiva" pitchFamily="66" charset="0"/>
              </a:rPr>
              <a:t>Chelčický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  </a:t>
            </a:r>
            <a:r>
              <a:rPr lang="cs-CZ" sz="2800" b="1" dirty="0" smtClean="0">
                <a:latin typeface="Monotype Corsiva" pitchFamily="66" charset="0"/>
              </a:rPr>
              <a:t>je autorem spisu  O duchovním.           ano -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ne </a:t>
            </a:r>
            <a:endParaRPr lang="cs-CZ" sz="2800" b="1" dirty="0">
              <a:solidFill>
                <a:srgbClr val="FF0000"/>
              </a:solidFill>
              <a:latin typeface="Monotype Corsiva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00166" y="5929330"/>
            <a:ext cx="6286544" cy="523220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Monotype Corsiva" pitchFamily="66" charset="0"/>
              </a:rPr>
              <a:t>e)  Jan Hus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psal latinsky  a česky</a:t>
            </a:r>
            <a:r>
              <a:rPr lang="cs-CZ" sz="2800" b="1" dirty="0" smtClean="0">
                <a:latin typeface="Monotype Corsiva" pitchFamily="66" charset="0"/>
              </a:rPr>
              <a:t>.  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ano </a:t>
            </a:r>
            <a:r>
              <a:rPr lang="cs-CZ" sz="2800" b="1" dirty="0" smtClean="0">
                <a:latin typeface="Monotype Corsiva" pitchFamily="66" charset="0"/>
              </a:rPr>
              <a:t>– ne.</a:t>
            </a:r>
            <a:endParaRPr lang="cs-CZ" sz="2800" b="1" dirty="0">
              <a:latin typeface="Monotype Corsiva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00166" y="4786322"/>
            <a:ext cx="6286544" cy="954107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Monotype Corsiva" pitchFamily="66" charset="0"/>
              </a:rPr>
              <a:t>d) 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Píseň </a:t>
            </a:r>
            <a:r>
              <a:rPr lang="cs-CZ" sz="2800" b="1" dirty="0" err="1" smtClean="0">
                <a:solidFill>
                  <a:srgbClr val="FF0000"/>
                </a:solidFill>
                <a:latin typeface="Monotype Corsiva" pitchFamily="66" charset="0"/>
              </a:rPr>
              <a:t>Ktož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  <a:latin typeface="Monotype Corsiva" pitchFamily="66" charset="0"/>
              </a:rPr>
              <a:t>jsú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  boží bojovníci  </a:t>
            </a:r>
            <a:r>
              <a:rPr lang="cs-CZ" sz="2800" b="1" dirty="0" smtClean="0">
                <a:latin typeface="Monotype Corsiva" pitchFamily="66" charset="0"/>
              </a:rPr>
              <a:t>je součástí  Jistebnického  kancionálu.   ano -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ne </a:t>
            </a:r>
            <a:endParaRPr lang="cs-CZ" sz="2800" b="1" dirty="0">
              <a:solidFill>
                <a:srgbClr val="FF0000"/>
              </a:solidFill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28728" y="214290"/>
            <a:ext cx="6357982" cy="2123658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rgbClr val="FFC000"/>
              </a:gs>
            </a:gsLst>
            <a:lin ang="8400000" scaled="0"/>
          </a:gradFill>
          <a:ln w="15875"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Monotype Corsiva" pitchFamily="66" charset="0"/>
              </a:rPr>
              <a:t>Husité a Jana z Arku</a:t>
            </a:r>
          </a:p>
          <a:p>
            <a:pPr algn="ctr"/>
            <a:r>
              <a:rPr lang="cs-CZ" sz="3200" u="sng" dirty="0" smtClean="0">
                <a:latin typeface="Monotype Corsiva" pitchFamily="66" charset="0"/>
              </a:rPr>
              <a:t>Poslechněte  si nahrávku </a:t>
            </a:r>
            <a:r>
              <a:rPr lang="cs-CZ" sz="3200" dirty="0" smtClean="0">
                <a:latin typeface="Monotype Corsiva" pitchFamily="66" charset="0"/>
              </a:rPr>
              <a:t>a odpovězte na dané otázky.</a:t>
            </a:r>
          </a:p>
          <a:p>
            <a:pPr algn="ctr"/>
            <a:r>
              <a:rPr lang="cs-CZ" sz="3200" dirty="0" smtClean="0">
                <a:latin typeface="Monotype Corsiva" pitchFamily="66" charset="0"/>
                <a:hlinkClick r:id="rId3"/>
              </a:rPr>
              <a:t>http://prehravac.rozhlas.cz/audio/574634</a:t>
            </a:r>
            <a:endParaRPr lang="cs-CZ" sz="3200" dirty="0" smtClean="0">
              <a:latin typeface="Monotype Corsiva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43042" y="2714620"/>
            <a:ext cx="6000792" cy="1384995"/>
          </a:xfrm>
          <a:prstGeom prst="rect">
            <a:avLst/>
          </a:prstGeom>
          <a:blipFill dpi="0" rotWithShape="1">
            <a:blip r:embed="rId4">
              <a:alphaModFix amt="82000"/>
            </a:blip>
            <a:srcRect/>
            <a:tile tx="0" ty="0" sx="100000" sy="100000" flip="none" algn="tl"/>
          </a:blipFill>
          <a:ln w="317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2800" b="1" dirty="0" smtClean="0">
                <a:latin typeface="Monotype Corsiva" pitchFamily="66" charset="0"/>
              </a:rPr>
              <a:t>Co psala Jana z Arku husitům?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Monotype Corsiva" pitchFamily="66" charset="0"/>
              </a:rPr>
              <a:t>Kdy dopis údajně vznikl?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Monotype Corsiva" pitchFamily="66" charset="0"/>
              </a:rPr>
              <a:t>Měla k husitům pozitivní vztah?</a:t>
            </a:r>
            <a:endParaRPr lang="cs-CZ" sz="2800" b="1" dirty="0">
              <a:latin typeface="Monotype Corsiva" pitchFamily="66" charset="0"/>
            </a:endParaRPr>
          </a:p>
        </p:txBody>
      </p:sp>
      <p:pic>
        <p:nvPicPr>
          <p:cNvPr id="5" name="Obrázek 4" descr="MC900391348.WM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3240" y="4429132"/>
            <a:ext cx="3214710" cy="222581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728" y="214290"/>
            <a:ext cx="6357982" cy="2123658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rgbClr val="FFC000"/>
              </a:gs>
            </a:gsLst>
            <a:lin ang="8400000" scaled="0"/>
          </a:gradFill>
          <a:ln w="15875"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Monotype Corsiva" pitchFamily="66" charset="0"/>
              </a:rPr>
              <a:t>Husité ve filmu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Monotype Corsiva" pitchFamily="66" charset="0"/>
                <a:hlinkClick r:id="rId2"/>
              </a:rPr>
              <a:t>http://www.</a:t>
            </a:r>
            <a:r>
              <a:rPr lang="cs-CZ" sz="3200" b="1" dirty="0" err="1" smtClean="0">
                <a:solidFill>
                  <a:srgbClr val="FF0000"/>
                </a:solidFill>
                <a:latin typeface="Monotype Corsiva" pitchFamily="66" charset="0"/>
                <a:hlinkClick r:id="rId2"/>
              </a:rPr>
              <a:t>youtube.com</a:t>
            </a:r>
            <a:r>
              <a:rPr lang="cs-CZ" sz="3200" b="1" dirty="0" smtClean="0">
                <a:solidFill>
                  <a:srgbClr val="FF0000"/>
                </a:solidFill>
                <a:latin typeface="Monotype Corsiva" pitchFamily="66" charset="0"/>
                <a:hlinkClick r:id="rId2"/>
              </a:rPr>
              <a:t>/</a:t>
            </a:r>
            <a:r>
              <a:rPr lang="cs-CZ" sz="3200" b="1" dirty="0" err="1" smtClean="0">
                <a:solidFill>
                  <a:srgbClr val="FF0000"/>
                </a:solidFill>
                <a:latin typeface="Monotype Corsiva" pitchFamily="66" charset="0"/>
                <a:hlinkClick r:id="rId2"/>
              </a:rPr>
              <a:t>watch</a:t>
            </a:r>
            <a:r>
              <a:rPr lang="cs-CZ" sz="3200" b="1" dirty="0" smtClean="0">
                <a:solidFill>
                  <a:srgbClr val="FF0000"/>
                </a:solidFill>
                <a:latin typeface="Monotype Corsiva" pitchFamily="66" charset="0"/>
                <a:hlinkClick r:id="rId2"/>
              </a:rPr>
              <a:t>?v=</a:t>
            </a:r>
            <a:r>
              <a:rPr lang="cs-CZ" sz="3200" b="1" dirty="0" err="1" smtClean="0">
                <a:solidFill>
                  <a:srgbClr val="FF0000"/>
                </a:solidFill>
                <a:latin typeface="Monotype Corsiva" pitchFamily="66" charset="0"/>
                <a:hlinkClick r:id="rId2"/>
              </a:rPr>
              <a:t>VxiyVyYjZxE</a:t>
            </a:r>
            <a:endParaRPr lang="cs-CZ" sz="3200" b="1" dirty="0" smtClean="0">
              <a:solidFill>
                <a:srgbClr val="FF0000"/>
              </a:solidFill>
              <a:latin typeface="Monotype Corsiva" pitchFamily="66" charset="0"/>
            </a:endParaRPr>
          </a:p>
          <a:p>
            <a:pPr algn="ctr"/>
            <a:r>
              <a:rPr lang="cs-CZ" sz="3200" b="1" dirty="0" smtClean="0">
                <a:latin typeface="Monotype Corsiva" pitchFamily="66" charset="0"/>
              </a:rPr>
              <a:t>Dívejte se na film a odpovězte na otázky.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643042" y="2714620"/>
            <a:ext cx="6000792" cy="2677656"/>
          </a:xfrm>
          <a:prstGeom prst="rect">
            <a:avLst/>
          </a:prstGeom>
          <a:blipFill dpi="0" rotWithShape="1">
            <a:blip r:embed="rId3">
              <a:alphaModFix amt="82000"/>
            </a:blip>
            <a:srcRect/>
            <a:tile tx="0" ty="0" sx="100000" sy="100000" flip="none" algn="tl"/>
          </a:blipFill>
          <a:ln w="317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2800" b="1" dirty="0" smtClean="0">
                <a:latin typeface="Monotype Corsiva" pitchFamily="66" charset="0"/>
              </a:rPr>
              <a:t>Jak se vám ukázka z filmu líbí?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Monotype Corsiva" pitchFamily="66" charset="0"/>
              </a:rPr>
              <a:t>Odpovídá film vašim představám o husitské době?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Monotype Corsiva" pitchFamily="66" charset="0"/>
              </a:rPr>
              <a:t>Kdo filmy režíroval?</a:t>
            </a:r>
          </a:p>
          <a:p>
            <a:pPr marL="514350" indent="-514350"/>
            <a:r>
              <a:rPr lang="cs-CZ" sz="2800" b="1" dirty="0" smtClean="0">
                <a:latin typeface="Monotype Corsiva" pitchFamily="66" charset="0"/>
                <a:hlinkClick r:id="rId4"/>
              </a:rPr>
              <a:t>http://husitstvi.cz/multimedia/husitstvi-ve-filmu/</a:t>
            </a:r>
            <a:endParaRPr lang="cs-CZ" sz="2800" b="1" dirty="0"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fad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8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File:Klassischer-Flegel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5786446" y="2500306"/>
            <a:ext cx="2143140" cy="2857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44" name="Picture 4" descr="File:Tarasnice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 flipH="1">
            <a:off x="1214414" y="5000636"/>
            <a:ext cx="2500330" cy="16668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Obdélník 6"/>
          <p:cNvSpPr/>
          <p:nvPr/>
        </p:nvSpPr>
        <p:spPr>
          <a:xfrm>
            <a:off x="1285852" y="214290"/>
            <a:ext cx="6572296" cy="2123658"/>
          </a:xfrm>
          <a:prstGeom prst="rect">
            <a:avLst/>
          </a:prstGeom>
          <a:gradFill>
            <a:gsLst>
              <a:gs pos="0">
                <a:schemeClr val="accent6">
                  <a:lumMod val="75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200000" scaled="0"/>
          </a:gradFill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Husitské  zbraně</a:t>
            </a:r>
          </a:p>
          <a:p>
            <a:pPr marL="514350" indent="-514350" algn="ctr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a) Vyberte si jednu zbraň a popište ji  vlastními slovy,užijte minimálně pět vět.</a:t>
            </a:r>
          </a:p>
          <a:p>
            <a:pPr marL="514350" indent="-514350" algn="ctr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b) Poznáte, o jaké zbraně se jedná?</a:t>
            </a:r>
          </a:p>
        </p:txBody>
      </p:sp>
      <p:pic>
        <p:nvPicPr>
          <p:cNvPr id="10246" name="Picture 6" descr="File:MWP Buzdygan Radziwillow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3857620" y="5429264"/>
            <a:ext cx="3786214" cy="11135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48" name="Picture 8" descr="File:Arbalette-p1000546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email"/>
          <a:srcRect/>
          <a:stretch>
            <a:fillRect/>
          </a:stretch>
        </p:blipFill>
        <p:spPr bwMode="auto">
          <a:xfrm>
            <a:off x="1500166" y="2571744"/>
            <a:ext cx="1423371" cy="24388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0" name="Picture 4" descr="File:Lgehumble 1400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email"/>
          <a:srcRect/>
          <a:stretch>
            <a:fillRect/>
          </a:stretch>
        </p:blipFill>
        <p:spPr bwMode="auto">
          <a:xfrm>
            <a:off x="3071802" y="2857496"/>
            <a:ext cx="2556444" cy="20259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8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File:Klassischer-Flegel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5786446" y="2500306"/>
            <a:ext cx="2143140" cy="2857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44" name="Picture 4" descr="File:Tarasnice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 flipH="1">
            <a:off x="1214414" y="5000636"/>
            <a:ext cx="2500330" cy="16668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Obdélník 6"/>
          <p:cNvSpPr/>
          <p:nvPr/>
        </p:nvSpPr>
        <p:spPr>
          <a:xfrm>
            <a:off x="1285852" y="214290"/>
            <a:ext cx="6572296" cy="2123658"/>
          </a:xfrm>
          <a:prstGeom prst="rect">
            <a:avLst/>
          </a:prstGeom>
          <a:gradFill>
            <a:gsLst>
              <a:gs pos="0">
                <a:schemeClr val="accent6">
                  <a:lumMod val="75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200000" scaled="0"/>
          </a:gradFill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Husitské  zbraně</a:t>
            </a:r>
          </a:p>
          <a:p>
            <a:pPr marL="514350" indent="-514350" algn="ctr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a) Vyberte si jednu a popište ji  vlastními slovy,užijte minimálně pět vět.</a:t>
            </a:r>
          </a:p>
          <a:p>
            <a:pPr marL="514350" indent="-514350" algn="ctr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b) Poznáte, o jaké zbraně se jedná?</a:t>
            </a:r>
          </a:p>
        </p:txBody>
      </p:sp>
      <p:pic>
        <p:nvPicPr>
          <p:cNvPr id="10246" name="Picture 6" descr="File:MWP Buzdygan Radziwillow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3857620" y="5429264"/>
            <a:ext cx="3786214" cy="11135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48" name="Picture 8" descr="File:Arbalette-p1000546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email"/>
          <a:srcRect/>
          <a:stretch>
            <a:fillRect/>
          </a:stretch>
        </p:blipFill>
        <p:spPr bwMode="auto">
          <a:xfrm>
            <a:off x="1500166" y="2571744"/>
            <a:ext cx="1423371" cy="24388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0" name="Picture 4" descr="File:Lgehumble 1400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email"/>
          <a:srcRect/>
          <a:stretch>
            <a:fillRect/>
          </a:stretch>
        </p:blipFill>
        <p:spPr bwMode="auto">
          <a:xfrm>
            <a:off x="3071802" y="2857496"/>
            <a:ext cx="2556444" cy="20259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Obdélník 7"/>
          <p:cNvSpPr/>
          <p:nvPr/>
        </p:nvSpPr>
        <p:spPr>
          <a:xfrm>
            <a:off x="1142976" y="4572008"/>
            <a:ext cx="99238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kuše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86446" y="6072206"/>
            <a:ext cx="125566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palcát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000496" y="4786322"/>
            <a:ext cx="142876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píšťala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500826" y="4786322"/>
            <a:ext cx="144481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řemdih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500166" y="6072206"/>
            <a:ext cx="178420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tarasnice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85852" y="0"/>
            <a:ext cx="4429156" cy="714356"/>
          </a:xfrm>
          <a:noFill/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Použitá literatura a  zdroje: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85852" y="642918"/>
            <a:ext cx="6715172" cy="4714908"/>
          </a:xfrm>
          <a:ln w="2540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2000" dirty="0" smtClean="0"/>
              <a:t>KARPATSKÝ, Dušan. </a:t>
            </a:r>
            <a:r>
              <a:rPr lang="cs-CZ" sz="2000" i="1" dirty="0" smtClean="0"/>
              <a:t>Labyrint literatury. </a:t>
            </a:r>
            <a:r>
              <a:rPr lang="cs-CZ" sz="2000" dirty="0" smtClean="0"/>
              <a:t>Praha: Albatros, 2008, ISBN 13-752-008.</a:t>
            </a:r>
          </a:p>
          <a:p>
            <a:pPr lvl="0">
              <a:buFont typeface="Wingdings" pitchFamily="2" charset="2"/>
              <a:buChar char="v"/>
            </a:pPr>
            <a:r>
              <a:rPr lang="cs-CZ" sz="2000" dirty="0" smtClean="0">
                <a:solidFill>
                  <a:prstClr val="black"/>
                </a:solidFill>
              </a:rPr>
              <a:t>SOCHROVÁ, Marie. </a:t>
            </a:r>
            <a:r>
              <a:rPr lang="cs-CZ" sz="2000" i="1" dirty="0" smtClean="0">
                <a:solidFill>
                  <a:prstClr val="black"/>
                </a:solidFill>
              </a:rPr>
              <a:t>Literatura v kostce pro střední školy</a:t>
            </a:r>
            <a:r>
              <a:rPr lang="cs-CZ" sz="2000" dirty="0" smtClean="0">
                <a:solidFill>
                  <a:prstClr val="black"/>
                </a:solidFill>
              </a:rPr>
              <a:t>. Havlíčkův Brod: Fragment, 1999, ISBN 80-7200-332-1.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VONDRUŠKA, Vlastimil. </a:t>
            </a:r>
            <a:r>
              <a:rPr lang="cs-CZ" sz="2000" i="1" dirty="0" smtClean="0"/>
              <a:t>Slavné bitvy českých panovníků</a:t>
            </a:r>
            <a:r>
              <a:rPr lang="cs-CZ" sz="2000" dirty="0" smtClean="0"/>
              <a:t>. Praha: Albatros, 2003, ISBN 80-00-01223-5.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 </a:t>
            </a:r>
            <a:r>
              <a:rPr lang="cs-CZ" sz="2000" dirty="0" smtClean="0">
                <a:hlinkClick r:id="rId3"/>
              </a:rPr>
              <a:t>http://cs.wikipedia.org/wiki/Husitstv%C3%AD</a:t>
            </a:r>
            <a:endParaRPr lang="cs-CZ" sz="2000" dirty="0" smtClean="0"/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hlinkClick r:id="rId4"/>
              </a:rPr>
              <a:t>http://cs.wikipedia.org/wiki/Husitsk%C3%A9_zbran%C4%9B</a:t>
            </a:r>
            <a:endParaRPr lang="cs-CZ" sz="2000" dirty="0" smtClean="0"/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hlinkClick r:id="rId5"/>
              </a:rPr>
              <a:t>http://cs.wikipedia.org/wiki/Jan_Hus</a:t>
            </a:r>
            <a:endParaRPr lang="cs-CZ" sz="2000" dirty="0" smtClean="0"/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hlinkClick r:id="rId6"/>
              </a:rPr>
              <a:t>http://husitstvi.cz/verouka/husovo-uceni/</a:t>
            </a:r>
            <a:endParaRPr lang="cs-CZ" sz="2000" dirty="0" smtClean="0"/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hlinkClick r:id="rId7"/>
              </a:rPr>
              <a:t>http://cs.wikipedia.org/wiki/Kalich</a:t>
            </a:r>
            <a:endParaRPr lang="cs-CZ" sz="2000" dirty="0" smtClean="0"/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hlinkClick r:id="rId8"/>
              </a:rPr>
              <a:t>http://husitstvi.cz/multimedia/husitstvi-ve-filmu/</a:t>
            </a:r>
            <a:endParaRPr lang="cs-CZ" sz="2000" dirty="0" smtClean="0"/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Archiv autorky.</a:t>
            </a:r>
          </a:p>
          <a:p>
            <a:pPr>
              <a:buFont typeface="Wingdings" pitchFamily="2" charset="2"/>
              <a:buChar char="v"/>
            </a:pPr>
            <a:endParaRPr lang="cs-CZ" sz="2000" dirty="0" smtClean="0"/>
          </a:p>
          <a:p>
            <a:pPr>
              <a:buFont typeface="Wingdings" pitchFamily="2" charset="2"/>
              <a:buChar char="v"/>
            </a:pPr>
            <a:endParaRPr lang="cs-CZ" sz="2000" dirty="0" smtClean="0"/>
          </a:p>
          <a:p>
            <a:pPr>
              <a:buFont typeface="Wingdings" pitchFamily="2" charset="2"/>
              <a:buChar char="v"/>
            </a:pPr>
            <a:endParaRPr lang="cs-CZ" sz="2000" dirty="0" smtClean="0"/>
          </a:p>
          <a:p>
            <a:pPr>
              <a:buFont typeface="Wingdings" pitchFamily="2" charset="2"/>
              <a:buChar char="v"/>
            </a:pP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dirty="0" smtClean="0"/>
          </a:p>
          <a:p>
            <a:pPr algn="just">
              <a:buNone/>
            </a:pPr>
            <a:endParaRPr lang="cs-CZ" sz="1600" dirty="0" smtClean="0"/>
          </a:p>
          <a:p>
            <a:pPr algn="just">
              <a:buNone/>
            </a:pPr>
            <a:endParaRPr lang="cs-CZ" sz="1600" dirty="0" smtClean="0"/>
          </a:p>
          <a:p>
            <a:pPr algn="just">
              <a:buNone/>
            </a:pPr>
            <a:endParaRPr lang="cs-CZ" sz="1600" dirty="0" smtClean="0"/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>
              <a:buNone/>
            </a:pPr>
            <a:endParaRPr lang="cs-CZ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>
              <a:buNone/>
            </a:pPr>
            <a:endParaRPr lang="cs-CZ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>
              <a:buNone/>
            </a:pPr>
            <a:endParaRPr lang="cs-CZ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>
              <a:buNone/>
            </a:pPr>
            <a:endParaRPr lang="cs-CZ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>
              <a:buFont typeface="Wingdings" pitchFamily="2" charset="2"/>
              <a:buChar char="v"/>
            </a:pPr>
            <a:endParaRPr lang="cs-CZ" sz="1800" dirty="0" smtClean="0">
              <a:solidFill>
                <a:prstClr val="black"/>
              </a:solidFill>
            </a:endParaRPr>
          </a:p>
          <a:p>
            <a:pPr lvl="0">
              <a:buNone/>
            </a:pPr>
            <a:endParaRPr lang="cs-CZ" sz="1800" dirty="0" smtClean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0"/>
            <a:ext cx="4429156" cy="714356"/>
          </a:xfrm>
          <a:noFill/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Obrazový materiál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214414" y="714356"/>
            <a:ext cx="6786610" cy="58579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000" dirty="0" smtClean="0">
                <a:hlinkClick r:id="rId3"/>
              </a:rPr>
              <a:t>http://commons.wikimedia.org/wiki/File:Wagenburg.jpg 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hlinkClick r:id="rId3"/>
              </a:rPr>
              <a:t>http://commons.wikimedia.org/wiki/File:Hussite_banner.png</a:t>
            </a:r>
            <a:r>
              <a:rPr lang="cs-CZ" sz="2000" dirty="0" smtClean="0"/>
              <a:t>  (husitská symbolika, snímek 3)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hlinkClick r:id="rId4"/>
              </a:rPr>
              <a:t>http://commons.wikimedia.org/wiki/File:Kingdom_of_Bohemia_during_the_Hussite_Wars.jpg</a:t>
            </a:r>
            <a:r>
              <a:rPr lang="cs-CZ" sz="2000" dirty="0" smtClean="0"/>
              <a:t> (mapa, snímek 4)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hlinkClick r:id="rId5"/>
              </a:rPr>
              <a:t>http://commons.wikimedia.org/wiki/File:Klassischer-Flegel.jpg</a:t>
            </a:r>
            <a:r>
              <a:rPr lang="cs-CZ" sz="2000" dirty="0" smtClean="0"/>
              <a:t>  (řemdih, snímek 22)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hlinkClick r:id="rId6"/>
              </a:rPr>
              <a:t>http://commons.wikimedia.org/wiki/File:MWP_Buzdygan_Radziwillow.JPG</a:t>
            </a:r>
            <a:r>
              <a:rPr lang="cs-CZ" sz="2000" dirty="0" smtClean="0"/>
              <a:t> (palcát, snímek 22)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hlinkClick r:id="rId7"/>
              </a:rPr>
              <a:t>http://commons.wikimedia.org/wiki/File:Arbalette-p1000546.jpg</a:t>
            </a:r>
            <a:r>
              <a:rPr lang="cs-CZ" sz="2000" dirty="0" smtClean="0"/>
              <a:t>  (kuše, snímek 22)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hlinkClick r:id="rId8"/>
              </a:rPr>
              <a:t>http://commons.wikimedia.org/wiki/File:Lgehumble_1400.jpg</a:t>
            </a:r>
            <a:r>
              <a:rPr lang="cs-CZ" sz="2000" dirty="0" smtClean="0"/>
              <a:t>    (píšťala, snímek 22)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Klipart (obrázky jsou součástí volně dostupné galerie Microsoft Office dostupné na adrese </a:t>
            </a:r>
            <a:r>
              <a:rPr lang="cs-CZ" sz="2000" u="sng" dirty="0" smtClean="0">
                <a:hlinkClick r:id="rId9"/>
              </a:rPr>
              <a:t>www.office.</a:t>
            </a:r>
            <a:r>
              <a:rPr lang="cs-CZ" sz="2000" u="sng" dirty="0" err="1" smtClean="0">
                <a:hlinkClick r:id="rId9"/>
              </a:rPr>
              <a:t>microsoft.com</a:t>
            </a:r>
            <a:r>
              <a:rPr lang="cs-CZ" sz="2000" dirty="0" smtClean="0"/>
              <a:t>)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 Archiv autorky (pozadí).</a:t>
            </a:r>
          </a:p>
          <a:p>
            <a:pPr>
              <a:buFont typeface="Wingdings" pitchFamily="2" charset="2"/>
              <a:buChar char="v"/>
            </a:pPr>
            <a:endParaRPr lang="cs-CZ" sz="2000" dirty="0" smtClean="0"/>
          </a:p>
          <a:p>
            <a:pPr>
              <a:buFont typeface="Wingdings" pitchFamily="2" charset="2"/>
              <a:buChar char="v"/>
            </a:pPr>
            <a:endParaRPr lang="cs-CZ" sz="2000" dirty="0" smtClean="0"/>
          </a:p>
          <a:p>
            <a:pPr>
              <a:buFont typeface="Wingdings" pitchFamily="2" charset="2"/>
              <a:buChar char="v"/>
            </a:pPr>
            <a:endParaRPr lang="cs-CZ" sz="2000" dirty="0" smtClean="0"/>
          </a:p>
          <a:p>
            <a:pPr>
              <a:buFont typeface="Wingdings" pitchFamily="2" charset="2"/>
              <a:buChar char="v"/>
            </a:pPr>
            <a:endParaRPr lang="cs-CZ" sz="2000" dirty="0" smtClean="0"/>
          </a:p>
          <a:p>
            <a:pPr>
              <a:buFont typeface="Wingdings" pitchFamily="2" charset="2"/>
              <a:buChar char="v"/>
            </a:pPr>
            <a:endParaRPr lang="cs-CZ" sz="2000" dirty="0" smtClean="0"/>
          </a:p>
          <a:p>
            <a:pPr>
              <a:buFont typeface="Wingdings" pitchFamily="2" charset="2"/>
              <a:buChar char="v"/>
            </a:pPr>
            <a:endParaRPr lang="cs-CZ" sz="2000" dirty="0" smtClean="0"/>
          </a:p>
          <a:p>
            <a:pPr>
              <a:buFont typeface="Wingdings" pitchFamily="2" charset="2"/>
              <a:buChar char="v"/>
            </a:pPr>
            <a:endParaRPr lang="cs-CZ" sz="2000" dirty="0" smtClean="0"/>
          </a:p>
          <a:p>
            <a:pPr>
              <a:buFont typeface="Wingdings" pitchFamily="2" charset="2"/>
              <a:buChar char="v"/>
            </a:pPr>
            <a:endParaRPr lang="cs-CZ" sz="2000" dirty="0" smtClean="0"/>
          </a:p>
          <a:p>
            <a:pPr>
              <a:buFont typeface="Wingdings" pitchFamily="2" charset="2"/>
              <a:buChar char="v"/>
            </a:pPr>
            <a:endParaRPr lang="cs-CZ" sz="2000" dirty="0" smtClean="0"/>
          </a:p>
          <a:p>
            <a:pPr>
              <a:buFont typeface="Wingdings" pitchFamily="2" charset="2"/>
              <a:buChar char="v"/>
            </a:pPr>
            <a:endParaRPr lang="cs-CZ" sz="2000" dirty="0" smtClean="0"/>
          </a:p>
          <a:p>
            <a:pPr>
              <a:buFont typeface="Wingdings" pitchFamily="2" charset="2"/>
              <a:buChar char="v"/>
            </a:pPr>
            <a:endParaRPr lang="cs-CZ" sz="20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1996</TotalTime>
  <Words>1429</Words>
  <Application>Microsoft Office PowerPoint</Application>
  <PresentationFormat>Předvádění na obrazovce (4:3)</PresentationFormat>
  <Paragraphs>262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sady Office</vt:lpstr>
      <vt:lpstr>Snímek 1</vt:lpstr>
      <vt:lpstr>Anotace:</vt:lpstr>
      <vt:lpstr>Snímek 3</vt:lpstr>
      <vt:lpstr>Snímek 4</vt:lpstr>
      <vt:lpstr>Společensko-historické pozadí</vt:lpstr>
      <vt:lpstr>Výchozí text 1</vt:lpstr>
      <vt:lpstr>Výchozí text 1</vt:lpstr>
      <vt:lpstr>Snímek 8</vt:lpstr>
      <vt:lpstr>Snímek 9</vt:lpstr>
      <vt:lpstr>Výchozí text 2</vt:lpstr>
      <vt:lpstr>Výchozí text 2</vt:lpstr>
      <vt:lpstr>Výchozí text 2</vt:lpstr>
      <vt:lpstr>Snímek 13</vt:lpstr>
      <vt:lpstr>Snímek 14</vt:lpstr>
      <vt:lpstr>Snímek 15</vt:lpstr>
      <vt:lpstr>Snímek 16</vt:lpstr>
      <vt:lpstr>Snímek 17</vt:lpstr>
      <vt:lpstr>Husitská literatura Určete správnost tvrzení, chyby opravte.</vt:lpstr>
      <vt:lpstr>Husitská literatura Určete správnost tvrzení, chyby opravte.</vt:lpstr>
      <vt:lpstr>Snímek 20</vt:lpstr>
      <vt:lpstr>Snímek 21</vt:lpstr>
      <vt:lpstr>Snímek 22</vt:lpstr>
      <vt:lpstr>Snímek 23</vt:lpstr>
      <vt:lpstr>Použitá literatura a  zdroje:</vt:lpstr>
      <vt:lpstr>Obrazový materiál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28</dc:title>
  <dc:creator>LN</dc:creator>
  <cp:lastModifiedBy>Alice</cp:lastModifiedBy>
  <cp:revision>224</cp:revision>
  <dcterms:created xsi:type="dcterms:W3CDTF">2013-11-01T19:20:49Z</dcterms:created>
  <dcterms:modified xsi:type="dcterms:W3CDTF">2014-04-04T16:08:01Z</dcterms:modified>
</cp:coreProperties>
</file>