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7" r:id="rId4"/>
    <p:sldId id="266" r:id="rId5"/>
    <p:sldId id="267" r:id="rId6"/>
    <p:sldId id="268" r:id="rId7"/>
    <p:sldId id="269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1A452-2419-4170-81F8-6760692C5461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F5565-BFD9-4461-B83D-C55CA05160B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ocrates_Louvre.jpg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D&#237;ogen&#233;s_ze_Sin&#243;p&#233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395288" y="1196974"/>
            <a:ext cx="4691062" cy="719858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000" dirty="0" smtClean="0"/>
              <a:t>ANTROPOLOGICKÁ FILOSOFIE II.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899592" y="1988840"/>
          <a:ext cx="7115047" cy="403291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30113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Číslo projektu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smtClean="0">
                          <a:effectLst/>
                          <a:latin typeface="+mn-lt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Označení materiálu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,Bold"/>
                        </a:rPr>
                        <a:t>VY_32_INOVACE_mix2_zsv10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Soubor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 zsv10_antropologická </a:t>
                      </a:r>
                      <a:r>
                        <a:rPr lang="cs-CZ" sz="1200" dirty="0" smtClean="0">
                          <a:effectLst/>
                        </a:rPr>
                        <a:t>filosofie_</a:t>
                      </a:r>
                      <a:r>
                        <a:rPr lang="cs-CZ" sz="1200" dirty="0" err="1" smtClean="0">
                          <a:effectLst/>
                        </a:rPr>
                        <a:t>II.pptx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Název školy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Gymnázium Kladno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Autor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Jiří Beran, Mgr. Marie Kohoutová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4967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seznamuje s filosofií </a:t>
                      </a:r>
                      <a:r>
                        <a:rPr lang="cs-CZ" sz="1200" dirty="0" err="1" smtClean="0">
                          <a:effectLst/>
                        </a:rPr>
                        <a:t>Sókrata</a:t>
                      </a:r>
                      <a:r>
                        <a:rPr lang="cs-CZ" sz="1200" dirty="0" smtClean="0">
                          <a:effectLst/>
                        </a:rPr>
                        <a:t> a školami navazujícími na jeho myšlenky.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Základy společenských</a:t>
                      </a:r>
                      <a:r>
                        <a:rPr lang="cs-CZ" sz="1200" baseline="0" dirty="0" smtClean="0">
                          <a:effectLst/>
                        </a:rPr>
                        <a:t> věd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Antická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filosofie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Antropologické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období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14" marR="60314" marT="0" marB="0"/>
                </a:tc>
              </a:tr>
              <a:tr h="5440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Seznámit </a:t>
                      </a:r>
                      <a:r>
                        <a:rPr lang="cs-CZ" sz="1200" dirty="0" smtClean="0">
                          <a:effectLst/>
                        </a:rPr>
                        <a:t>s filosofií, životopisem </a:t>
                      </a:r>
                      <a:r>
                        <a:rPr lang="cs-CZ" sz="1200" dirty="0" err="1" smtClean="0">
                          <a:effectLst/>
                        </a:rPr>
                        <a:t>Sókratovým</a:t>
                      </a:r>
                      <a:r>
                        <a:rPr lang="cs-CZ" sz="1200" dirty="0" smtClean="0">
                          <a:effectLst/>
                        </a:rPr>
                        <a:t> a myšlenkovým vlivem na jeho pokračovatele.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Filosofie,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Sókratés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daimonion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Xantypa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14" marR="60314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593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Cílová skupina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vyšší stupeň osmiletého gymnázia, čtyřleté gymnázium</a:t>
                      </a:r>
                    </a:p>
                  </a:txBody>
                  <a:tcPr marL="68580" marR="68580" marT="0" marB="0"/>
                </a:tc>
              </a:tr>
              <a:tr h="21118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Ověřeno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16.12.2013,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SSV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11189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Zdroje uvedeny na konci dokumentu.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84550" y="188640"/>
            <a:ext cx="5759450" cy="125857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Antropologická filosofie II.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dirty="0" err="1" smtClean="0"/>
              <a:t>Sókratés</a:t>
            </a:r>
            <a:r>
              <a:rPr lang="cs-CZ" dirty="0" smtClean="0"/>
              <a:t>, život, dílo</a:t>
            </a:r>
          </a:p>
          <a:p>
            <a:pPr eaLnBrk="1" hangingPunct="1"/>
            <a:r>
              <a:rPr lang="cs-CZ" dirty="0" smtClean="0"/>
              <a:t> </a:t>
            </a:r>
            <a:r>
              <a:rPr lang="cs-CZ" dirty="0" err="1" smtClean="0"/>
              <a:t>Sókratovské</a:t>
            </a:r>
            <a:r>
              <a:rPr lang="cs-CZ" dirty="0" smtClean="0"/>
              <a:t> školy 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Sókratés</a:t>
            </a:r>
            <a:r>
              <a:rPr lang="cs-CZ" dirty="0" smtClean="0"/>
              <a:t> (469 – 399 př.n.l.)</a:t>
            </a:r>
            <a:endParaRPr lang="cs-CZ" dirty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/>
            <a:r>
              <a:rPr lang="cs-CZ" dirty="0" smtClean="0"/>
              <a:t>Filosof působící v ulicích mezi lidmi</a:t>
            </a:r>
            <a:endParaRPr lang="cs-CZ" dirty="0"/>
          </a:p>
          <a:p>
            <a:pPr marL="571500" indent="-571500"/>
            <a:r>
              <a:rPr lang="cs-CZ" dirty="0"/>
              <a:t>Zabýval se </a:t>
            </a:r>
            <a:r>
              <a:rPr lang="cs-CZ" dirty="0" smtClean="0"/>
              <a:t>především etikou</a:t>
            </a:r>
          </a:p>
          <a:p>
            <a:pPr marL="571500" indent="-571500"/>
            <a:r>
              <a:rPr lang="cs-CZ" dirty="0" smtClean="0"/>
              <a:t>Názory náboženské</a:t>
            </a:r>
          </a:p>
          <a:p>
            <a:pPr marL="571500" indent="-571500"/>
            <a:r>
              <a:rPr lang="cs-CZ" dirty="0" smtClean="0"/>
              <a:t>Názory politické a společenské</a:t>
            </a:r>
          </a:p>
          <a:p>
            <a:pPr marL="571500" indent="-571500"/>
            <a:r>
              <a:rPr lang="cs-CZ" dirty="0" smtClean="0"/>
              <a:t>Učení předává ústně, dialog</a:t>
            </a:r>
          </a:p>
          <a:p>
            <a:pPr marL="571500" indent="-571500"/>
            <a:r>
              <a:rPr lang="cs-CZ" dirty="0" smtClean="0"/>
              <a:t>Nezaložil vlastní školu</a:t>
            </a:r>
          </a:p>
          <a:p>
            <a:pPr marL="571500" indent="-571500"/>
            <a:r>
              <a:rPr lang="cs-CZ" dirty="0" smtClean="0"/>
              <a:t>Názory dochovány jeho žáky</a:t>
            </a:r>
            <a:endParaRPr lang="cs-CZ" dirty="0"/>
          </a:p>
          <a:p>
            <a:pPr marL="571500" indent="-571500">
              <a:buFont typeface="Wingdings" pitchFamily="2" charset="2"/>
              <a:buAutoNum type="arabicPeriod"/>
            </a:pPr>
            <a:endParaRPr lang="cs-CZ" dirty="0"/>
          </a:p>
        </p:txBody>
      </p:sp>
      <p:pic>
        <p:nvPicPr>
          <p:cNvPr id="1026" name="Picture 2" descr="C:\Users\Jirka28\Desktop\230px-Socrates_Louv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000" y="3356992"/>
            <a:ext cx="2921000" cy="350100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Sókratés</a:t>
            </a:r>
            <a:r>
              <a:rPr lang="cs-CZ" dirty="0" smtClean="0"/>
              <a:t> - životopis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Narodil se v obci </a:t>
            </a:r>
            <a:r>
              <a:rPr lang="cs-CZ" sz="2400" dirty="0" err="1" smtClean="0"/>
              <a:t>Alopeke</a:t>
            </a:r>
            <a:endParaRPr lang="cs-CZ" sz="2400" dirty="0" smtClean="0"/>
          </a:p>
          <a:p>
            <a:r>
              <a:rPr lang="cs-CZ" sz="2400" dirty="0" smtClean="0"/>
              <a:t>Syn sochaře a porodní asistentky</a:t>
            </a:r>
          </a:p>
          <a:p>
            <a:r>
              <a:rPr lang="cs-CZ" sz="2400" dirty="0" smtClean="0"/>
              <a:t>Vyučil se otcovu řemeslu, věnuje se výhradně filosofii</a:t>
            </a:r>
          </a:p>
          <a:p>
            <a:r>
              <a:rPr lang="cs-CZ" sz="2400" dirty="0" smtClean="0"/>
              <a:t>Statečný. Zúčastnil se peloponéské války</a:t>
            </a:r>
          </a:p>
          <a:p>
            <a:r>
              <a:rPr lang="cs-CZ" sz="2400" dirty="0" smtClean="0"/>
              <a:t>Chudý, bezplatně vyučuje mezi lidmi. Žije z jejich pohostinnosti </a:t>
            </a:r>
          </a:p>
          <a:p>
            <a:r>
              <a:rPr lang="cs-CZ" sz="2400" dirty="0" smtClean="0"/>
              <a:t>Jeho žena </a:t>
            </a:r>
            <a:r>
              <a:rPr lang="cs-CZ" sz="2400" dirty="0" err="1" smtClean="0"/>
              <a:t>Xantypa</a:t>
            </a:r>
            <a:r>
              <a:rPr lang="cs-CZ" sz="2400" dirty="0" smtClean="0"/>
              <a:t> (synonyma zlé, hádavé ženy)</a:t>
            </a:r>
          </a:p>
          <a:p>
            <a:r>
              <a:rPr lang="cs-CZ" sz="2400" dirty="0" smtClean="0"/>
              <a:t>Vlivný. Odsouzen k trestu smrti v Athénách za kažení mládeže a bezbožnosti. Vypil pohár jedu, přestože mohl uprchnout. Morálně přesvědčen o správnosti názorů</a:t>
            </a:r>
            <a:endParaRPr lang="cs-CZ" sz="2400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Sókratés</a:t>
            </a:r>
            <a:r>
              <a:rPr lang="cs-CZ" dirty="0" smtClean="0"/>
              <a:t> – filosofické názory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Etické názory –  co je štěstí. Nalézá jej v obratně vedeném rozhovoru (umění porodnické)</a:t>
            </a:r>
          </a:p>
          <a:p>
            <a:pPr>
              <a:buNone/>
            </a:pPr>
            <a:r>
              <a:rPr lang="cs-CZ" sz="2800" dirty="0" smtClean="0"/>
              <a:t>                           - vědění je základem ctnosti, mravnosti, vyjasnění norem</a:t>
            </a:r>
          </a:p>
          <a:p>
            <a:pPr>
              <a:buNone/>
            </a:pPr>
            <a:r>
              <a:rPr lang="cs-CZ" sz="2800" dirty="0" smtClean="0"/>
              <a:t>                           - orientuje se na člověka. Předmět filosofie vlastní „ JÁ“. Nechuť ke spekulacím o přírodě</a:t>
            </a:r>
          </a:p>
          <a:p>
            <a:pPr>
              <a:buNone/>
            </a:pPr>
            <a:r>
              <a:rPr lang="cs-CZ" sz="2800" dirty="0" smtClean="0"/>
              <a:t>     Výroky:</a:t>
            </a:r>
          </a:p>
          <a:p>
            <a:pPr>
              <a:buNone/>
            </a:pPr>
            <a:r>
              <a:rPr lang="cs-CZ" sz="2800" dirty="0" smtClean="0"/>
              <a:t>                   „ Vím, že nic nevím“</a:t>
            </a:r>
          </a:p>
          <a:p>
            <a:pPr>
              <a:buNone/>
            </a:pPr>
            <a:r>
              <a:rPr lang="cs-CZ" sz="2800" dirty="0" smtClean="0"/>
              <a:t>                   „ Poznej sebe sama“                           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Sókratés</a:t>
            </a:r>
            <a:r>
              <a:rPr lang="cs-CZ" dirty="0" smtClean="0"/>
              <a:t>- filosofické názory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Náboženské názory – „ </a:t>
            </a:r>
            <a:r>
              <a:rPr lang="cs-CZ" sz="2800" dirty="0" err="1" smtClean="0"/>
              <a:t>daimonion</a:t>
            </a:r>
            <a:r>
              <a:rPr lang="cs-CZ" sz="2800" dirty="0" smtClean="0"/>
              <a:t>“ – jakýsi božský hlas, který člověka provází, varuje, poučuje v rozličných životních </a:t>
            </a:r>
            <a:r>
              <a:rPr lang="cs-CZ" sz="2800" smtClean="0"/>
              <a:t>situacích (svědomí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Politické názory – filosofie je politické umění. Umění vést rozhovor, nejistota vlastního tvrzení. Přívrženec vlády aristokracie = odborníci. Kritizuje demokracii. Nepohodlný filosof.</a:t>
            </a:r>
            <a:endParaRPr lang="cs-CZ" sz="2800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Sókratovské</a:t>
            </a:r>
            <a:r>
              <a:rPr lang="cs-CZ" dirty="0" smtClean="0"/>
              <a:t> školy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Vznikly na základě </a:t>
            </a:r>
            <a:r>
              <a:rPr lang="cs-CZ" dirty="0" err="1" smtClean="0"/>
              <a:t>Sókratových</a:t>
            </a:r>
            <a:r>
              <a:rPr lang="cs-CZ" dirty="0" smtClean="0"/>
              <a:t> názorů. Nebyly jím založeny. Určité zvláštnosti, paradoxy.</a:t>
            </a:r>
          </a:p>
          <a:p>
            <a:r>
              <a:rPr lang="cs-CZ" dirty="0" smtClean="0"/>
              <a:t>Kynická škola</a:t>
            </a:r>
          </a:p>
          <a:p>
            <a:r>
              <a:rPr lang="cs-CZ" dirty="0" err="1" smtClean="0"/>
              <a:t>Kyrénská</a:t>
            </a:r>
            <a:r>
              <a:rPr lang="cs-CZ" dirty="0" smtClean="0"/>
              <a:t> škola</a:t>
            </a:r>
          </a:p>
          <a:p>
            <a:r>
              <a:rPr lang="cs-CZ" dirty="0" err="1" smtClean="0"/>
              <a:t>Megarská</a:t>
            </a:r>
            <a:r>
              <a:rPr lang="cs-CZ" dirty="0" smtClean="0"/>
              <a:t> škola</a:t>
            </a:r>
          </a:p>
          <a:p>
            <a:r>
              <a:rPr lang="cs-CZ" dirty="0" err="1" smtClean="0"/>
              <a:t>Élidská</a:t>
            </a:r>
            <a:r>
              <a:rPr lang="cs-CZ" dirty="0" smtClean="0"/>
              <a:t> škola</a:t>
            </a:r>
            <a:endParaRPr lang="cs-CZ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Kynická škola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Ctnost jediné dobro</a:t>
            </a:r>
          </a:p>
          <a:p>
            <a:endParaRPr lang="cs-CZ" dirty="0"/>
          </a:p>
          <a:p>
            <a:pPr>
              <a:buFont typeface="Wingdings" pitchFamily="2" charset="2"/>
              <a:buNone/>
            </a:pPr>
            <a:r>
              <a:rPr lang="cs-CZ" dirty="0" smtClean="0">
                <a:cs typeface="Arial" pitchFamily="34" charset="0"/>
              </a:rPr>
              <a:t>→ soběstačnost</a:t>
            </a:r>
            <a:r>
              <a:rPr lang="cs-CZ" dirty="0">
                <a:cs typeface="Arial" pitchFamily="34" charset="0"/>
              </a:rPr>
              <a:t>, maximální omezení tělesných potřeb a tužeb i vztahů k ostatním lidem.</a:t>
            </a:r>
          </a:p>
          <a:p>
            <a:pPr>
              <a:buFont typeface="Wingdings" pitchFamily="2" charset="2"/>
              <a:buNone/>
            </a:pPr>
            <a:endParaRPr lang="cs-CZ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7057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dirty="0" err="1" smtClean="0"/>
              <a:t>Antisthenés</a:t>
            </a:r>
            <a:r>
              <a:rPr lang="cs-CZ" dirty="0" smtClean="0"/>
              <a:t> </a:t>
            </a:r>
            <a:endParaRPr 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Žák </a:t>
            </a:r>
            <a:r>
              <a:rPr lang="cs-CZ" dirty="0" err="1"/>
              <a:t>Gorgiův</a:t>
            </a:r>
            <a:r>
              <a:rPr lang="cs-CZ" dirty="0"/>
              <a:t> a </a:t>
            </a:r>
            <a:r>
              <a:rPr lang="cs-CZ" dirty="0" err="1"/>
              <a:t>Sókratův</a:t>
            </a:r>
            <a:endParaRPr 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odpůrce Platónovy nauky o ideách</a:t>
            </a:r>
          </a:p>
          <a:p>
            <a:pPr>
              <a:lnSpc>
                <a:spcPct val="90000"/>
              </a:lnSpc>
            </a:pP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 smtClean="0"/>
              <a:t>Diogenés</a:t>
            </a:r>
            <a:r>
              <a:rPr lang="cs-CZ" dirty="0" smtClean="0"/>
              <a:t> </a:t>
            </a:r>
            <a:r>
              <a:rPr lang="cs-CZ" dirty="0"/>
              <a:t>ze </a:t>
            </a:r>
            <a:r>
              <a:rPr lang="cs-CZ" dirty="0" err="1"/>
              <a:t>Sinopu</a:t>
            </a:r>
            <a:endParaRPr 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Učení </a:t>
            </a:r>
            <a:r>
              <a:rPr lang="cs-CZ" dirty="0" smtClean="0"/>
              <a:t>Kynické </a:t>
            </a:r>
            <a:r>
              <a:rPr lang="cs-CZ" dirty="0"/>
              <a:t>školy zaváděl do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e</a:t>
            </a:r>
            <a:r>
              <a:rPr lang="cs-CZ" dirty="0" smtClean="0"/>
              <a:t>xtrémů</a:t>
            </a:r>
            <a:endParaRPr 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  <a:p>
            <a:pPr>
              <a:lnSpc>
                <a:spcPct val="90000"/>
              </a:lnSpc>
            </a:pPr>
            <a:r>
              <a:rPr lang="cs-CZ" dirty="0" err="1" smtClean="0"/>
              <a:t>Kratés</a:t>
            </a:r>
            <a:r>
              <a:rPr lang="cs-CZ" dirty="0" smtClean="0"/>
              <a:t> </a:t>
            </a:r>
            <a:r>
              <a:rPr lang="cs-CZ" dirty="0"/>
              <a:t>z Théb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Žák Diogena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potulný kazatel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dirty="0"/>
          </a:p>
        </p:txBody>
      </p:sp>
      <p:pic>
        <p:nvPicPr>
          <p:cNvPr id="69638" name="Picture 6" descr="Waterhouse-Dio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260350"/>
            <a:ext cx="2522538" cy="388778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Kyrénská</a:t>
            </a:r>
            <a:r>
              <a:rPr lang="cs-CZ" dirty="0"/>
              <a:t> škola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Hedonisti</a:t>
            </a:r>
          </a:p>
          <a:p>
            <a:endParaRPr lang="cs-CZ"/>
          </a:p>
          <a:p>
            <a:r>
              <a:rPr lang="cs-CZ"/>
              <a:t>Odmítali podřizovat život jiným cílům a hodnotám než svým vlastním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755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/>
              <a:t>Aristippos z Kyrény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/>
              <a:t>Klasický hedonik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/>
          </a:p>
          <a:p>
            <a:pPr>
              <a:lnSpc>
                <a:spcPct val="90000"/>
              </a:lnSpc>
            </a:pPr>
            <a:r>
              <a:rPr lang="cs-CZ"/>
              <a:t>Annikeris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/>
              <a:t>Soulad hedonistiky a tradiční morálky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/>
          </a:p>
          <a:p>
            <a:pPr>
              <a:lnSpc>
                <a:spcPct val="90000"/>
              </a:lnSpc>
            </a:pPr>
            <a:r>
              <a:rPr lang="cs-CZ"/>
              <a:t>Theodoros (Atheos z Kyrény)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/>
              <a:t>Odmítal víru v bohy </a:t>
            </a:r>
            <a:r>
              <a:rPr lang="cs-CZ">
                <a:cs typeface="Arial" pitchFamily="34" charset="0"/>
              </a:rPr>
              <a:t>→ ateista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>
              <a:cs typeface="Arial" pitchFamily="34" charset="0"/>
            </a:endParaRPr>
          </a:p>
          <a:p>
            <a:pPr>
              <a:lnSpc>
                <a:spcPct val="90000"/>
              </a:lnSpc>
            </a:pPr>
            <a:r>
              <a:rPr lang="cs-CZ"/>
              <a:t>Hegesias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/>
              <a:t>Slasti nelze v životě dosáhnout – je lepší zemřít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Megarská škola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Logické paradoxy, </a:t>
            </a:r>
            <a:r>
              <a:rPr lang="cs-CZ" dirty="0" smtClean="0"/>
              <a:t>sofismata, </a:t>
            </a:r>
            <a:r>
              <a:rPr lang="cs-CZ" dirty="0"/>
              <a:t>výroková logika</a:t>
            </a:r>
          </a:p>
          <a:p>
            <a:endParaRPr lang="cs-CZ" dirty="0"/>
          </a:p>
          <a:p>
            <a:r>
              <a:rPr lang="cs-CZ" dirty="0"/>
              <a:t>Spojuje Eleatskou školu se </a:t>
            </a:r>
            <a:r>
              <a:rPr lang="cs-CZ" dirty="0" err="1" smtClean="0"/>
              <a:t>Sókratem</a:t>
            </a:r>
            <a:endParaRPr lang="cs-CZ" dirty="0"/>
          </a:p>
          <a:p>
            <a:endParaRPr lang="cs-CZ" dirty="0"/>
          </a:p>
          <a:p>
            <a:pPr>
              <a:buFont typeface="Wingdings" pitchFamily="2" charset="2"/>
              <a:buNone/>
            </a:pPr>
            <a:endParaRPr lang="cs-CZ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70575"/>
          </a:xfrm>
        </p:spPr>
        <p:txBody>
          <a:bodyPr/>
          <a:lstStyle/>
          <a:p>
            <a:r>
              <a:rPr lang="cs-CZ" dirty="0" err="1" smtClean="0"/>
              <a:t>Eukleidés</a:t>
            </a:r>
            <a:r>
              <a:rPr lang="cs-CZ" dirty="0" smtClean="0"/>
              <a:t> </a:t>
            </a:r>
            <a:r>
              <a:rPr lang="cs-CZ" dirty="0"/>
              <a:t>z </a:t>
            </a:r>
            <a:r>
              <a:rPr lang="cs-CZ" dirty="0" err="1"/>
              <a:t>Megary</a:t>
            </a:r>
            <a:endParaRPr lang="cs-CZ" dirty="0"/>
          </a:p>
          <a:p>
            <a:pPr>
              <a:buFont typeface="Wingdings" pitchFamily="2" charset="2"/>
              <a:buNone/>
            </a:pPr>
            <a:r>
              <a:rPr lang="cs-CZ" dirty="0"/>
              <a:t>Neměnné bytí = absolutní dobro, Bůh i rozum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poznání absolutního dobra </a:t>
            </a:r>
            <a:r>
              <a:rPr lang="en-US" dirty="0">
                <a:cs typeface="Arial" pitchFamily="34" charset="0"/>
              </a:rPr>
              <a:t>→</a:t>
            </a:r>
            <a:r>
              <a:rPr lang="cs-CZ" dirty="0">
                <a:cs typeface="Arial" pitchFamily="34" charset="0"/>
              </a:rPr>
              <a:t> </a:t>
            </a:r>
            <a:r>
              <a:rPr lang="cs-CZ" dirty="0" err="1">
                <a:cs typeface="Arial" pitchFamily="34" charset="0"/>
              </a:rPr>
              <a:t>cnost</a:t>
            </a:r>
            <a:endParaRPr lang="cs-CZ" dirty="0">
              <a:cs typeface="Arial" pitchFamily="34" charset="0"/>
            </a:endParaRPr>
          </a:p>
          <a:p>
            <a:pPr>
              <a:buFont typeface="Wingdings" pitchFamily="2" charset="2"/>
              <a:buNone/>
            </a:pPr>
            <a:endParaRPr lang="en-US" dirty="0">
              <a:cs typeface="Arial" pitchFamily="34" charset="0"/>
            </a:endParaRPr>
          </a:p>
          <a:p>
            <a:r>
              <a:rPr lang="cs-CZ" dirty="0" err="1" smtClean="0"/>
              <a:t>Eubulidés</a:t>
            </a:r>
            <a:r>
              <a:rPr lang="cs-CZ" dirty="0" smtClean="0"/>
              <a:t> </a:t>
            </a:r>
            <a:r>
              <a:rPr lang="cs-CZ" dirty="0"/>
              <a:t>z Mílétu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Paradoxy lháře, hromady, holohlavého</a:t>
            </a:r>
          </a:p>
          <a:p>
            <a:pPr>
              <a:buFont typeface="Wingdings" pitchFamily="2" charset="2"/>
              <a:buNone/>
            </a:pPr>
            <a:endParaRPr lang="cs-CZ" dirty="0"/>
          </a:p>
          <a:p>
            <a:r>
              <a:rPr lang="cs-CZ" dirty="0" err="1"/>
              <a:t>Thrasymachos</a:t>
            </a:r>
            <a:r>
              <a:rPr lang="cs-CZ" dirty="0"/>
              <a:t> z </a:t>
            </a:r>
            <a:r>
              <a:rPr lang="cs-CZ" dirty="0" err="1"/>
              <a:t>Chalkedónu</a:t>
            </a:r>
            <a:r>
              <a:rPr lang="cs-CZ" dirty="0"/>
              <a:t> 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Spravedlnost – prospěch silnějšího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„</a:t>
            </a:r>
            <a:r>
              <a:rPr lang="cs-CZ" dirty="0" err="1"/>
              <a:t>Techné</a:t>
            </a:r>
            <a:r>
              <a:rPr lang="cs-CZ" dirty="0"/>
              <a:t> </a:t>
            </a:r>
            <a:r>
              <a:rPr lang="cs-CZ" dirty="0" err="1"/>
              <a:t>rhétoriké</a:t>
            </a:r>
            <a:r>
              <a:rPr lang="cs-CZ" dirty="0"/>
              <a:t>“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620688"/>
            <a:ext cx="8229600" cy="864096"/>
          </a:xfrm>
        </p:spPr>
        <p:txBody>
          <a:bodyPr>
            <a:noAutofit/>
          </a:bodyPr>
          <a:lstStyle/>
          <a:p>
            <a:r>
              <a:rPr lang="cs-CZ" dirty="0" err="1"/>
              <a:t>Élidská</a:t>
            </a:r>
            <a:r>
              <a:rPr lang="cs-CZ" dirty="0"/>
              <a:t> škola (</a:t>
            </a:r>
            <a:r>
              <a:rPr lang="cs-CZ" dirty="0" err="1"/>
              <a:t>Eretrijská</a:t>
            </a:r>
            <a:r>
              <a:rPr lang="cs-CZ" dirty="0"/>
              <a:t> škola)</a:t>
            </a:r>
            <a:br>
              <a:rPr lang="cs-CZ" dirty="0"/>
            </a:br>
            <a:endParaRPr lang="cs-CZ" dirty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Problematika etiky, sofismata</a:t>
            </a:r>
          </a:p>
          <a:p>
            <a:endParaRPr lang="cs-CZ" dirty="0"/>
          </a:p>
          <a:p>
            <a:r>
              <a:rPr lang="cs-CZ" dirty="0" err="1"/>
              <a:t>Faidón</a:t>
            </a:r>
            <a:r>
              <a:rPr lang="cs-CZ" dirty="0"/>
              <a:t> z </a:t>
            </a:r>
            <a:r>
              <a:rPr lang="cs-CZ" dirty="0" err="1"/>
              <a:t>Elidy</a:t>
            </a:r>
            <a:endParaRPr lang="cs-CZ" dirty="0"/>
          </a:p>
          <a:p>
            <a:endParaRPr lang="cs-CZ" dirty="0"/>
          </a:p>
          <a:p>
            <a:r>
              <a:rPr lang="cs-CZ" dirty="0" err="1"/>
              <a:t>Menedémos</a:t>
            </a:r>
            <a:r>
              <a:rPr lang="cs-CZ" dirty="0"/>
              <a:t> z </a:t>
            </a:r>
            <a:r>
              <a:rPr lang="cs-CZ" dirty="0" err="1"/>
              <a:t>Eretrie</a:t>
            </a:r>
            <a:r>
              <a:rPr lang="cs-CZ" dirty="0"/>
              <a:t> 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Vlastní poznámky, výpisky</a:t>
            </a:r>
            <a:endParaRPr lang="cs-CZ" dirty="0" smtClean="0">
              <a:hlinkClick r:id="rId2"/>
            </a:endParaRPr>
          </a:p>
          <a:p>
            <a:r>
              <a:rPr lang="cs-CZ" dirty="0" smtClean="0"/>
              <a:t>http://cs.wikipedia.org</a:t>
            </a:r>
          </a:p>
          <a:p>
            <a:r>
              <a:rPr lang="cs-CZ" dirty="0" smtClean="0"/>
              <a:t>[1] AUTOR NEUVEDEN.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cz</a:t>
            </a:r>
            <a:r>
              <a:rPr lang="cs-CZ" dirty="0" smtClean="0"/>
              <a:t> [online].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[</a:t>
            </a:r>
            <a:r>
              <a:rPr lang="cs-CZ" dirty="0" smtClean="0"/>
              <a:t>cit. 1.12.2012]. </a:t>
            </a:r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smtClean="0"/>
              <a:t>na WWW: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commons.wikimedia.org/wiki/File:Socrates_Louvre.jpg</a:t>
            </a:r>
            <a:endParaRPr lang="cs-CZ" dirty="0" smtClean="0"/>
          </a:p>
          <a:p>
            <a:r>
              <a:rPr lang="cs-CZ" dirty="0" smtClean="0"/>
              <a:t>[2] AUTOR NEUVEDEN.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cz</a:t>
            </a:r>
            <a:r>
              <a:rPr lang="cs-CZ" dirty="0" smtClean="0"/>
              <a:t> [online].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[</a:t>
            </a:r>
            <a:r>
              <a:rPr lang="cs-CZ" dirty="0" smtClean="0"/>
              <a:t>cit. 1.12.2012]. </a:t>
            </a:r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</a:t>
            </a:r>
            <a:r>
              <a:rPr lang="cs-CZ" dirty="0" smtClean="0"/>
              <a:t>na WWW: </a:t>
            </a:r>
            <a:r>
              <a:rPr lang="cs-CZ" dirty="0" smtClean="0">
                <a:hlinkClick r:id="rId4"/>
              </a:rPr>
              <a:t>http</a:t>
            </a:r>
            <a:r>
              <a:rPr lang="cs-CZ" dirty="0" smtClean="0">
                <a:hlinkClick r:id="rId4"/>
              </a:rPr>
              <a:t>://cs.wikipedia.org/wiki/Díogenés_ze_Sinópé</a:t>
            </a:r>
            <a:endParaRPr lang="cs-CZ" dirty="0" smtClean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545</Words>
  <Application>Microsoft Office PowerPoint</Application>
  <PresentationFormat>Předvádění na obrazovce (4:3)</PresentationFormat>
  <Paragraphs>120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ANTROPOLOGICKÁ FILOSOFIE II.</vt:lpstr>
      <vt:lpstr>Antropologická filosofie II.</vt:lpstr>
      <vt:lpstr>Sókratés (469 – 399 př.n.l.)</vt:lpstr>
      <vt:lpstr>Sókratés - životopis</vt:lpstr>
      <vt:lpstr>Sókratés – filosofické názory</vt:lpstr>
      <vt:lpstr>Sókratés- filosofické názory</vt:lpstr>
      <vt:lpstr>Sókratovské školy</vt:lpstr>
      <vt:lpstr>Kynická škola</vt:lpstr>
      <vt:lpstr>Snímek 9</vt:lpstr>
      <vt:lpstr>Kyrénská škola</vt:lpstr>
      <vt:lpstr>Snímek 11</vt:lpstr>
      <vt:lpstr>Megarská škola</vt:lpstr>
      <vt:lpstr>Snímek 13</vt:lpstr>
      <vt:lpstr>Élidská škola (Eretrijská škola)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Sokrates</dc:title>
  <dc:creator>J.Beran a kol.</dc:creator>
  <cp:keywords>Sókratés</cp:keywords>
  <cp:lastModifiedBy>pe</cp:lastModifiedBy>
  <cp:revision>29</cp:revision>
  <dcterms:created xsi:type="dcterms:W3CDTF">2013-02-27T16:57:23Z</dcterms:created>
  <dcterms:modified xsi:type="dcterms:W3CDTF">2014-04-04T16:45:00Z</dcterms:modified>
</cp:coreProperties>
</file>