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71" r:id="rId5"/>
    <p:sldId id="258" r:id="rId6"/>
    <p:sldId id="261" r:id="rId7"/>
    <p:sldId id="268" r:id="rId8"/>
    <p:sldId id="262" r:id="rId9"/>
    <p:sldId id="263" r:id="rId10"/>
    <p:sldId id="260" r:id="rId11"/>
    <p:sldId id="269" r:id="rId12"/>
    <p:sldId id="259" r:id="rId13"/>
    <p:sldId id="270" r:id="rId14"/>
    <p:sldId id="264" r:id="rId15"/>
    <p:sldId id="266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F27FE-4581-4BBE-BD47-EFD1F431E319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BF254-29E0-42A9-B291-5ACAC5264F1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D5EB6-0777-47AD-9841-1C20FCF9FF0B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049D7-A9A2-4843-AAEE-EE9120D968B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90799-D7D2-44F0-B17E-5CB5CF32B522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B1847-AA82-4027-B2F7-4A1A0F25D10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5A9CA-84A7-4240-8942-9CA6CCF4BD95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53331-4ED4-4F9C-B07B-96353660FE8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E35FA-0A57-4B14-A9D5-ACFC26F27038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18AFF-1322-4D3F-8F4B-8B54ACDBBB9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27CE1-7B8A-4F93-B349-7E48403A5893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F4891-CC37-47D0-A8E2-88A8D133429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196F4-9F75-4425-9685-542810B6DF04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018C0-E08C-4577-809C-075793D7A76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0835C-1748-4B94-97CB-70E63A67AF95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93DEA-2862-4165-B480-7B8B603022B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dirty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F5B3A-9742-4C38-BDE5-CCCCC2C8CB2B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E587F-0879-4A84-AC81-6476734A930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ABD2E-E59B-44B1-997E-8CBA38440A39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73B8C-702A-40B8-9109-C8B0F8C2B63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144E9-8E39-421B-8C32-EC1CAB38E31C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7BD43-9DE1-435B-A1B2-65394387FC5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8EDE7E-810E-4FD5-BA32-2AD30C652E99}" type="datetimeFigureOut">
              <a:rPr lang="cs-CZ"/>
              <a:pPr>
                <a:defRPr/>
              </a:pPr>
              <a:t>4.4.2014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EB19B1-3A0C-4726-95C5-EF9DECD536A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72" r:id="rId9"/>
    <p:sldLayoutId id="2147483663" r:id="rId10"/>
    <p:sldLayoutId id="2147483662" r:id="rId11"/>
  </p:sldLayoutIdLst>
  <p:transition>
    <p:wipe dir="r"/>
  </p:transition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osidonio_de_Apamea.jpg" TargetMode="External"/><Relationship Id="rId2" Type="http://schemas.openxmlformats.org/officeDocument/2006/relationships/hyperlink" Target="http://commons.wikimedia.org/wiki/File:Zeno_of_Citium_pushkin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Epictetus.png" TargetMode="External"/><Relationship Id="rId4" Type="http://schemas.openxmlformats.org/officeDocument/2006/relationships/hyperlink" Target="http://commons.wikimedia.org/wiki/File:Marcus_Aurelius_Glyptothek_Munich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ovéPole 2"/>
          <p:cNvSpPr txBox="1">
            <a:spLocks noChangeArrowheads="1"/>
          </p:cNvSpPr>
          <p:nvPr/>
        </p:nvSpPr>
        <p:spPr bwMode="auto">
          <a:xfrm>
            <a:off x="1979613" y="1773238"/>
            <a:ext cx="3592512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r>
              <a:rPr lang="cs-CZ" sz="2200">
                <a:solidFill>
                  <a:srgbClr val="000000"/>
                </a:solidFill>
                <a:latin typeface="Times New Roman" pitchFamily="18" charset="0"/>
              </a:rPr>
              <a:t>HELÉNISTICKÁ FILOSOFIE I.</a:t>
            </a:r>
          </a:p>
        </p:txBody>
      </p:sp>
      <p:pic>
        <p:nvPicPr>
          <p:cNvPr id="13314" name="Obrázek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5759450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051050" y="2565400"/>
          <a:ext cx="6454775" cy="41957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98255"/>
                <a:gridCol w="4755709"/>
              </a:tblGrid>
              <a:tr h="40924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05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862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Označení materiálu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VY_32_INOVACE_mix2_zsv14</a:t>
                      </a:r>
                      <a:endParaRPr lang="cs-CZ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862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Soubor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</a:rPr>
                        <a:t> zsv14_helénistická </a:t>
                      </a:r>
                      <a:r>
                        <a:rPr lang="cs-CZ" sz="1100" dirty="0" smtClean="0">
                          <a:effectLst/>
                        </a:rPr>
                        <a:t>filosofie_I.</a:t>
                      </a:r>
                      <a:r>
                        <a:rPr lang="cs-CZ" sz="1100" dirty="0" err="1" smtClean="0">
                          <a:effectLst/>
                        </a:rPr>
                        <a:t>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862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školy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862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Autor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Jiří Beran, Mgr. Marie Kohoutová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55991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Anotace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 seznamuje s vývojem helénismu, směry a filosofií stoiků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2614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Předmět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Základy společenských</a:t>
                      </a:r>
                      <a:r>
                        <a:rPr lang="cs-CZ" sz="1100" baseline="0" dirty="0" smtClean="0">
                          <a:effectLst/>
                        </a:rPr>
                        <a:t> věd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34486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Tematická oblast</a:t>
                      </a:r>
                      <a:endParaRPr kumimoji="0"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Antická filosofie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1862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Téma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Helénistické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období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44698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Očekávané výstupy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Seznámit s </a:t>
                      </a:r>
                      <a:r>
                        <a:rPr lang="cs-CZ" sz="1100" baseline="0" dirty="0" smtClean="0">
                          <a:effectLst/>
                        </a:rPr>
                        <a:t> filosofií rozvojem helénistického období a filosofického směru stoicismu.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862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Klíčová slova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Stoikové, Stoa,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apatheia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Seneca,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Epiktétos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Marcus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Aurélius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1862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Druh učebního materiálu</a:t>
                      </a: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862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Cílová skupina</a:t>
                      </a:r>
                      <a:endParaRPr kumimoji="0"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vyšší stupeň osmiletého gymnázia, čtyřleté gymnázium</a:t>
                      </a:r>
                    </a:p>
                  </a:txBody>
                  <a:tcPr marL="62208" marR="62208" marT="0" marB="0"/>
                </a:tc>
              </a:tr>
              <a:tr h="40924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Ověřeno</a:t>
                      </a: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26.2.2014,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SSV</a:t>
                      </a:r>
                      <a:endParaRPr lang="cs-CZ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</a:tr>
              <a:tr h="186220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Zdroje uvedeny na konci dokumentu.</a:t>
                      </a:r>
                      <a:endParaRPr kumimoji="0"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9600" dirty="0" smtClean="0">
                <a:solidFill>
                  <a:srgbClr val="FFC000"/>
                </a:solidFill>
                <a:latin typeface="Comic Sans MS" pitchFamily="66" charset="0"/>
              </a:rPr>
              <a:t/>
            </a:r>
            <a:br>
              <a:rPr lang="cs-CZ" sz="9600" dirty="0" smtClean="0">
                <a:solidFill>
                  <a:srgbClr val="FFC000"/>
                </a:solidFill>
                <a:latin typeface="Comic Sans MS" pitchFamily="66" charset="0"/>
              </a:rPr>
            </a:br>
            <a:r>
              <a:rPr lang="cs-CZ" sz="9600" dirty="0" smtClean="0">
                <a:solidFill>
                  <a:srgbClr val="FFC000"/>
                </a:solidFill>
                <a:latin typeface="Comic Sans MS" pitchFamily="66" charset="0"/>
              </a:rPr>
              <a:t/>
            </a:r>
            <a:br>
              <a:rPr lang="cs-CZ" sz="9600" dirty="0" smtClean="0">
                <a:solidFill>
                  <a:srgbClr val="FFC000"/>
                </a:solidFill>
                <a:latin typeface="Comic Sans MS" pitchFamily="66" charset="0"/>
              </a:rPr>
            </a:br>
            <a:r>
              <a:rPr lang="cs-CZ" sz="9600" dirty="0" smtClean="0">
                <a:solidFill>
                  <a:srgbClr val="002060"/>
                </a:solidFill>
                <a:latin typeface="Adobe Garamond Pro Bold" pitchFamily="18" charset="-18"/>
              </a:rPr>
              <a:t>Helénistická</a:t>
            </a:r>
            <a:endParaRPr lang="cs-CZ" sz="9600" dirty="0">
              <a:solidFill>
                <a:srgbClr val="002060"/>
              </a:solidFill>
              <a:latin typeface="Adobe Garamond Pro Bold" pitchFamily="18" charset="-18"/>
            </a:endParaRPr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1979613" y="3141663"/>
            <a:ext cx="4392612" cy="1752600"/>
          </a:xfrm>
        </p:spPr>
        <p:txBody>
          <a:bodyPr/>
          <a:lstStyle/>
          <a:p>
            <a:pPr marR="0"/>
            <a:r>
              <a:rPr lang="cs-CZ" sz="8000" smtClean="0">
                <a:solidFill>
                  <a:srgbClr val="002060"/>
                </a:solidFill>
                <a:latin typeface="Adobe Garamond Pro Bold"/>
              </a:rPr>
              <a:t>filosofie I.</a:t>
            </a:r>
            <a:endParaRPr lang="cs-CZ" sz="1800" smtClean="0">
              <a:solidFill>
                <a:srgbClr val="002060"/>
              </a:solidFill>
              <a:latin typeface="Adobe Garamond Pro Bold"/>
            </a:endParaRPr>
          </a:p>
          <a:p>
            <a:pPr marR="0"/>
            <a:endParaRPr lang="cs-CZ" sz="1800" smtClean="0"/>
          </a:p>
          <a:p>
            <a:pPr marR="0"/>
            <a:endParaRPr lang="cs-CZ" sz="1800" smtClean="0"/>
          </a:p>
          <a:p>
            <a:pPr marR="0"/>
            <a:endParaRPr lang="cs-CZ" sz="1800" smtClean="0"/>
          </a:p>
          <a:p>
            <a:pPr marR="0"/>
            <a:endParaRPr lang="cs-CZ" sz="1800" smtClean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smtClean="0">
                <a:solidFill>
                  <a:srgbClr val="002060"/>
                </a:solidFill>
              </a:rPr>
              <a:t>Počátky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Datování : od 323 př.n.l. (smrt Alexandra Velikého) – až 529 n.l. ( císař Justinián nechal uzavřít athénskou Akadémii)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Za vlády Alexandra Velikého – dobyl Egypt, Persii, Indii a dostal se také do Malé Asie.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Kultury východních zemí a řecká kultura se vzájemně ovlivňovaly –</a:t>
            </a:r>
            <a:r>
              <a:rPr lang="en-US" dirty="0" smtClean="0"/>
              <a:t>&gt;</a:t>
            </a:r>
            <a:r>
              <a:rPr lang="cs-CZ" dirty="0" smtClean="0"/>
              <a:t> řecká kultura se stala kosmopolitní.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Po smrti Alexandra se začal prosazovat Řím, vytvořil velkou říši (m.j. ovládli i Řecko). Od Řeků převzali kulturu ( sloupové chrámy, zdobení chrámů v řeckém stylu) a také filosofii.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Ve filosofii byl větší důraz kladen na etiku. Více než uměním a náboženstvím byla filosofie „vládnoucí duchovní mocností“ tohoto věku. Vystřídána byla až křesťanstvím.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Centry helénismu byly především Athény a Alexandrie.</a:t>
            </a:r>
            <a:endParaRPr lang="cs-CZ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smtClean="0">
                <a:solidFill>
                  <a:srgbClr val="002060"/>
                </a:solidFill>
              </a:rPr>
              <a:t>Filosofické směry helénismu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Epikureismus – rozvíjí atomismus, filosofie čelící strachu</a:t>
            </a:r>
          </a:p>
          <a:p>
            <a:r>
              <a:rPr lang="cs-CZ" smtClean="0"/>
              <a:t>Stoicismus – navazuje na kynickou školu, ideál = stav moudrosti – dosáhneme tím, že nelpíme na vnějších věcech – lhostejnost – klid</a:t>
            </a:r>
          </a:p>
          <a:p>
            <a:r>
              <a:rPr lang="cs-CZ" smtClean="0"/>
              <a:t>Skepticismus – duševní klid – smířím se s nepoznatelností světa</a:t>
            </a:r>
          </a:p>
          <a:p>
            <a:r>
              <a:rPr lang="cs-CZ" smtClean="0"/>
              <a:t>Eklekticismus – splývání myšlenek různých filosofických škol</a:t>
            </a:r>
          </a:p>
          <a:p>
            <a:r>
              <a:rPr lang="cs-CZ" smtClean="0"/>
              <a:t>Novoplatónismus – mystické prvky Platónovy filosofie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1143000"/>
          </a:xfrm>
        </p:spPr>
        <p:txBody>
          <a:bodyPr/>
          <a:lstStyle/>
          <a:p>
            <a:pPr algn="ctr"/>
            <a:r>
              <a:rPr lang="cs-CZ" b="1" u="sng" smtClean="0">
                <a:solidFill>
                  <a:srgbClr val="002060"/>
                </a:solidFill>
              </a:rPr>
              <a:t>Stoikové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357188" y="1428750"/>
            <a:ext cx="8229600" cy="4389438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  <a:p>
            <a:r>
              <a:rPr lang="cs-CZ" smtClean="0"/>
              <a:t>Název odvozen od veřejné budovy v Athénách (stoa poikilé = barevná sloupová síň) – Zénón z Kitie zde založil filosofickou školu.</a:t>
            </a:r>
          </a:p>
          <a:p>
            <a:endParaRPr lang="cs-CZ" smtClean="0"/>
          </a:p>
          <a:p>
            <a:r>
              <a:rPr lang="cs-CZ" smtClean="0"/>
              <a:t>Rozdělení do tří skupin : starší stoa, střední stoa a mladší stoa.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467350"/>
          </a:xfrm>
        </p:spPr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5000" b="1" u="sng" dirty="0" smtClean="0">
                <a:solidFill>
                  <a:srgbClr val="002060"/>
                </a:solidFill>
                <a:latin typeface="+mj-lt"/>
              </a:rPr>
              <a:t>Stoicismus</a:t>
            </a:r>
            <a:endParaRPr lang="cs-CZ" dirty="0" smtClean="0">
              <a:solidFill>
                <a:srgbClr val="002060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Založen </a:t>
            </a:r>
            <a:r>
              <a:rPr lang="cs-CZ" dirty="0" err="1" smtClean="0"/>
              <a:t>Zenónem</a:t>
            </a:r>
            <a:r>
              <a:rPr lang="cs-CZ" dirty="0" smtClean="0"/>
              <a:t> z Kitie.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Nejdůležitější je etika.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Inspirace ve škole kyniků.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Dělí svůj systém na etiku, fyziku a logiku (nejvyšší místo zaujímá etika. Logika a fyzika jsou její předstupně).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Smyslové vjemy = základ duševní činnosti.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Látka je pasivní – aktivní „ spermatický logos“.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Bůh = „</a:t>
            </a:r>
            <a:r>
              <a:rPr lang="cs-CZ" dirty="0" err="1" smtClean="0"/>
              <a:t>pneuma</a:t>
            </a:r>
            <a:r>
              <a:rPr lang="cs-CZ" dirty="0" smtClean="0"/>
              <a:t>“ = světová duše.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Bez odporu nést svůj úděl, nelpět na ničem.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Zenón z Kitie ( 333-262 př.n.l)</a:t>
            </a:r>
          </a:p>
        </p:txBody>
      </p:sp>
      <p:pic>
        <p:nvPicPr>
          <p:cNvPr id="19458" name="Picture 2" descr="C:\Users\jirka2\Desktop\obrázky\220px-Zeno_of_Citium_pushki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492500" y="2205038"/>
            <a:ext cx="2287588" cy="4389437"/>
          </a:xfr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395912"/>
          </a:xfrm>
        </p:spPr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b="1" u="sng" dirty="0" smtClean="0">
                <a:solidFill>
                  <a:srgbClr val="002060"/>
                </a:solidFill>
                <a:latin typeface="+mj-lt"/>
              </a:rPr>
              <a:t>Logika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Stavěli na základech  Aristotela.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Je rozdělena na rétoriku, dialektiku.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Poznání musí vycházet z vnímání, zkušenosti  (empirismus).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2800" b="1" u="sng" dirty="0" smtClean="0">
              <a:solidFill>
                <a:srgbClr val="00B050"/>
              </a:solidFill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b="1" u="sng" dirty="0" smtClean="0">
                <a:solidFill>
                  <a:srgbClr val="002060"/>
                </a:solidFill>
                <a:latin typeface="+mj-lt"/>
              </a:rPr>
              <a:t>Fyzika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Materialistická, monistická, přísná zákonitost.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Formující síla –</a:t>
            </a:r>
            <a:r>
              <a:rPr lang="en-US" dirty="0" smtClean="0"/>
              <a:t>&gt;</a:t>
            </a:r>
            <a:r>
              <a:rPr lang="cs-CZ" dirty="0" smtClean="0"/>
              <a:t> logos, </a:t>
            </a:r>
            <a:r>
              <a:rPr lang="cs-CZ" dirty="0" err="1" smtClean="0"/>
              <a:t>nús</a:t>
            </a:r>
            <a:r>
              <a:rPr lang="cs-CZ" dirty="0" smtClean="0"/>
              <a:t>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                           –</a:t>
            </a:r>
            <a:r>
              <a:rPr lang="en-US" dirty="0" smtClean="0"/>
              <a:t>&gt;</a:t>
            </a:r>
            <a:r>
              <a:rPr lang="cs-CZ" dirty="0" smtClean="0"/>
              <a:t> také Bůh ( Zeus 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 smtClean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600" b="1" u="sng" dirty="0" smtClean="0">
                <a:solidFill>
                  <a:srgbClr val="002060"/>
                </a:solidFill>
                <a:latin typeface="+mj-lt"/>
              </a:rPr>
              <a:t>Etika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Člověk je rozumná bytost, proto může poznat božskou zákonitost. Důležitý je život v souladu s přírodou. Jediné dobro je ctnost. Jde o to překonat vášeň ( apatheia – apatie ), pokud toho člověk dosáhne, je moudrý.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Dva základní požadavky : spravedlnost, láska k člověku ( vztahuje se na všechny lidi ).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75"/>
            <a:ext cx="8229600" cy="5610225"/>
          </a:xfrm>
        </p:spPr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b="1" u="sng" dirty="0" smtClean="0">
                <a:solidFill>
                  <a:srgbClr val="002060"/>
                </a:solidFill>
                <a:latin typeface="+mj-lt"/>
              </a:rPr>
              <a:t>Starší</a:t>
            </a:r>
            <a:r>
              <a:rPr lang="cs-CZ" sz="3200" b="1" u="sng" dirty="0" smtClean="0">
                <a:solidFill>
                  <a:srgbClr val="002060"/>
                </a:solidFill>
              </a:rPr>
              <a:t> stoa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b="1" dirty="0" err="1" smtClean="0"/>
              <a:t>Zenón</a:t>
            </a:r>
            <a:r>
              <a:rPr lang="cs-CZ" b="1" dirty="0" smtClean="0"/>
              <a:t> z Kitia – </a:t>
            </a:r>
            <a:r>
              <a:rPr lang="cs-CZ" dirty="0" smtClean="0"/>
              <a:t>zakladatel stoicismu, inspirace v kynismu, „dobrovolně odešel ze života.“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b="1" dirty="0" smtClean="0"/>
              <a:t>Kleanthés a Chrýsippos – </a:t>
            </a:r>
            <a:r>
              <a:rPr lang="cs-CZ" dirty="0" smtClean="0"/>
              <a:t>z jejich děl se dochovaly pouze zlomky.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b="1" dirty="0" smtClean="0"/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b="1" u="sng" dirty="0" smtClean="0">
                <a:solidFill>
                  <a:srgbClr val="002060"/>
                </a:solidFill>
                <a:latin typeface="+mj-lt"/>
              </a:rPr>
              <a:t>Střední</a:t>
            </a:r>
            <a:r>
              <a:rPr lang="cs-CZ" sz="3200" b="1" u="sng" dirty="0" smtClean="0">
                <a:solidFill>
                  <a:srgbClr val="002060"/>
                </a:solidFill>
              </a:rPr>
              <a:t> stoa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b="1" dirty="0" smtClean="0"/>
              <a:t>Poseidónios</a:t>
            </a:r>
            <a:r>
              <a:rPr lang="cs-CZ" dirty="0" smtClean="0"/>
              <a:t> –</a:t>
            </a:r>
            <a:r>
              <a:rPr lang="cs-CZ" u="sng" dirty="0" smtClean="0"/>
              <a:t> </a:t>
            </a:r>
            <a:r>
              <a:rPr lang="cs-CZ" dirty="0" smtClean="0"/>
              <a:t>jeden z nejvšestrannějších mužů antického středověku.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Poseidónios ( 135-51 př.n.l)</a:t>
            </a:r>
          </a:p>
        </p:txBody>
      </p:sp>
      <p:pic>
        <p:nvPicPr>
          <p:cNvPr id="23554" name="Picture 2" descr="C:\Users\jirka2\Desktop\obrázky\220px-Posidonio_de_Apame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32138" y="2276475"/>
            <a:ext cx="2794000" cy="4279900"/>
          </a:xfr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63" y="714375"/>
            <a:ext cx="8229600" cy="5929313"/>
          </a:xfrm>
        </p:spPr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 smtClean="0">
              <a:solidFill>
                <a:srgbClr val="00B050"/>
              </a:solidFill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b="1" u="sng" dirty="0" smtClean="0">
                <a:solidFill>
                  <a:srgbClr val="002060"/>
                </a:solidFill>
                <a:latin typeface="+mj-lt"/>
              </a:rPr>
              <a:t>Mladší</a:t>
            </a:r>
            <a:r>
              <a:rPr lang="cs-CZ" sz="3200" b="1" u="sng" dirty="0" smtClean="0">
                <a:solidFill>
                  <a:srgbClr val="002060"/>
                </a:solidFill>
              </a:rPr>
              <a:t> stoa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b="1" dirty="0" err="1" smtClean="0"/>
              <a:t>Lucius</a:t>
            </a:r>
            <a:r>
              <a:rPr lang="cs-CZ" b="1" dirty="0" smtClean="0"/>
              <a:t> </a:t>
            </a:r>
            <a:r>
              <a:rPr lang="cs-CZ" b="1" dirty="0" err="1" smtClean="0"/>
              <a:t>Annaeus</a:t>
            </a:r>
            <a:r>
              <a:rPr lang="cs-CZ" b="1" dirty="0" smtClean="0"/>
              <a:t> Seneca </a:t>
            </a:r>
            <a:r>
              <a:rPr lang="cs-CZ" dirty="0" smtClean="0"/>
              <a:t>– Říman, psal tragédie a drama, vychoval císaře </a:t>
            </a:r>
            <a:r>
              <a:rPr lang="cs-CZ" dirty="0" err="1" smtClean="0"/>
              <a:t>Nerona</a:t>
            </a:r>
            <a:r>
              <a:rPr lang="cs-CZ" dirty="0" smtClean="0"/>
              <a:t>. Protikladná osoba. Etické názory(rovnost lidí). Svět řízen rozumným principem. Přírodní zákony = </a:t>
            </a:r>
            <a:r>
              <a:rPr lang="cs-CZ" dirty="0" err="1" smtClean="0"/>
              <a:t>zákony</a:t>
            </a:r>
            <a:r>
              <a:rPr lang="cs-CZ" dirty="0" smtClean="0"/>
              <a:t> boží. Člověk – duševní klid = lhostejnost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b="1" dirty="0" smtClean="0"/>
              <a:t>Marcus Aurelius </a:t>
            </a:r>
            <a:r>
              <a:rPr lang="cs-CZ" dirty="0" smtClean="0"/>
              <a:t>– císař, po celý život se řídil stoickou naukou, pohrdal nádherou, oblékal jen prostý vojenský plášť, napsal Hovory k sobě. Žít podle zákonů přírody.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b="1" dirty="0" smtClean="0"/>
              <a:t>Epiktétos </a:t>
            </a:r>
            <a:r>
              <a:rPr lang="cs-CZ" dirty="0" smtClean="0"/>
              <a:t>– otrok, napsal Rozpravy. Svoboda = mravní vlastnost. Důležité vzdělání.</a:t>
            </a:r>
            <a:endParaRPr lang="cs-CZ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b="1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6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cs-CZ" smtClean="0"/>
              <a:t>Mladší stoa</a:t>
            </a:r>
          </a:p>
        </p:txBody>
      </p:sp>
      <p:sp>
        <p:nvSpPr>
          <p:cNvPr id="25602" name="Zástupný symbol pro text 7"/>
          <p:cNvSpPr>
            <a:spLocks noGrp="1"/>
          </p:cNvSpPr>
          <p:nvPr>
            <p:ph type="body" idx="1"/>
          </p:nvPr>
        </p:nvSpPr>
        <p:spPr>
          <a:xfrm>
            <a:off x="457200" y="1855788"/>
            <a:ext cx="4040188" cy="658812"/>
          </a:xfrm>
        </p:spPr>
        <p:txBody>
          <a:bodyPr/>
          <a:lstStyle/>
          <a:p>
            <a:pPr algn="ctr"/>
            <a:r>
              <a:rPr lang="cs-CZ" smtClean="0"/>
              <a:t>Marcus Aurelius</a:t>
            </a:r>
          </a:p>
        </p:txBody>
      </p:sp>
      <p:sp>
        <p:nvSpPr>
          <p:cNvPr id="25603" name="Zástupný symbol pro text 9"/>
          <p:cNvSpPr>
            <a:spLocks noGrp="1"/>
          </p:cNvSpPr>
          <p:nvPr>
            <p:ph type="body" sz="half" idx="3"/>
          </p:nvPr>
        </p:nvSpPr>
        <p:spPr>
          <a:xfrm>
            <a:off x="4645025" y="1860550"/>
            <a:ext cx="4041775" cy="654050"/>
          </a:xfrm>
        </p:spPr>
        <p:txBody>
          <a:bodyPr/>
          <a:lstStyle/>
          <a:p>
            <a:pPr algn="ctr"/>
            <a:r>
              <a:rPr lang="cs-CZ" smtClean="0"/>
              <a:t>Epiktétos</a:t>
            </a:r>
          </a:p>
        </p:txBody>
      </p:sp>
      <p:pic>
        <p:nvPicPr>
          <p:cNvPr id="25604" name="Picture 2" descr="C:\Users\jirka2\Desktop\obrázky\250px-Marcus_Aurelius_Glyptothek_Munich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2565400"/>
            <a:ext cx="2459038" cy="3846513"/>
          </a:xfrm>
        </p:spPr>
      </p:pic>
      <p:pic>
        <p:nvPicPr>
          <p:cNvPr id="25605" name="Picture 3" descr="C:\Users\jirka2\Desktop\obrázky\220px-Epictetus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5508625" y="2565400"/>
            <a:ext cx="2554288" cy="3925888"/>
          </a:xfrm>
        </p:spPr>
      </p:pic>
    </p:spTree>
  </p:cSld>
  <p:clrMapOvr>
    <a:masterClrMapping/>
  </p:clrMapOvr>
  <p:transition>
    <p:push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681537"/>
          </a:xfrm>
        </p:spPr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sz="3200" b="1" u="sng" dirty="0" smtClean="0">
                <a:solidFill>
                  <a:srgbClr val="002060"/>
                </a:solidFill>
                <a:latin typeface="+mj-lt"/>
              </a:rPr>
              <a:t>Význam</a:t>
            </a:r>
            <a:r>
              <a:rPr lang="cs-CZ" sz="3200" b="1" u="sng" dirty="0" smtClean="0">
                <a:solidFill>
                  <a:srgbClr val="002060"/>
                </a:solidFill>
              </a:rPr>
              <a:t> stoické filosofie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Ve vztahu ke křesťanství.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Stoikové –</a:t>
            </a:r>
            <a:r>
              <a:rPr lang="en-US" dirty="0" smtClean="0"/>
              <a:t>&gt;</a:t>
            </a:r>
            <a:r>
              <a:rPr lang="cs-CZ" dirty="0" smtClean="0"/>
              <a:t>  přísná morálka, asketismus, pohrdání vnějšími statky.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Inspirovali se stoickými myšlenkami: Kant, Schiller, </a:t>
            </a:r>
            <a:r>
              <a:rPr lang="cs-CZ" dirty="0" err="1" smtClean="0"/>
              <a:t>Goethe</a:t>
            </a:r>
            <a:r>
              <a:rPr lang="cs-CZ" dirty="0" smtClean="0"/>
              <a:t>, Heinrich von Kleist.</a:t>
            </a:r>
            <a:endParaRPr lang="cs-CZ" dirty="0"/>
          </a:p>
        </p:txBody>
      </p:sp>
    </p:spTree>
  </p:cSld>
  <p:clrMapOvr>
    <a:masterClrMapping/>
  </p:clrMapOvr>
  <p:transition>
    <p:push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2000" smtClean="0"/>
              <a:t>Vlastní poznámky, výpisky</a:t>
            </a:r>
          </a:p>
          <a:p>
            <a:pPr>
              <a:lnSpc>
                <a:spcPct val="80000"/>
              </a:lnSpc>
            </a:pPr>
            <a:r>
              <a:rPr lang="cs-CZ" sz="2000" smtClean="0"/>
              <a:t>[1] AUTOR NEUVEDEN. Wikipedia cz [online]. </a:t>
            </a:r>
            <a:br>
              <a:rPr lang="cs-CZ" sz="2000" smtClean="0"/>
            </a:br>
            <a:r>
              <a:rPr lang="cs-CZ" sz="2000" smtClean="0"/>
              <a:t>[cit. 1.12.2013]. Dostupný pod licencí Creative Commons na WWW: </a:t>
            </a:r>
            <a:br>
              <a:rPr lang="cs-CZ" sz="2000" smtClean="0"/>
            </a:br>
            <a:r>
              <a:rPr lang="cs-CZ" sz="1600" smtClean="0">
                <a:hlinkClick r:id="rId2"/>
              </a:rPr>
              <a:t>http://commons.wikimedia.org/wiki/File:Zeno_of_Citium_pushkin.jpg</a:t>
            </a:r>
            <a:endParaRPr lang="cs-CZ" sz="1600" smtClean="0"/>
          </a:p>
          <a:p>
            <a:pPr>
              <a:lnSpc>
                <a:spcPct val="80000"/>
              </a:lnSpc>
            </a:pPr>
            <a:r>
              <a:rPr lang="cs-CZ" smtClean="0"/>
              <a:t> </a:t>
            </a:r>
            <a:r>
              <a:rPr lang="cs-CZ" sz="2000" smtClean="0"/>
              <a:t>[2] AUTOR NEUVEDEN. Wikipedia cz [online]. </a:t>
            </a:r>
            <a:br>
              <a:rPr lang="cs-CZ" sz="2000" smtClean="0"/>
            </a:br>
            <a:r>
              <a:rPr lang="cs-CZ" sz="2000" smtClean="0"/>
              <a:t>[cit. 1.12.2013]. Dostupný pod licencí Creative Commons na WWW: </a:t>
            </a:r>
            <a:br>
              <a:rPr lang="cs-CZ" sz="2000" smtClean="0"/>
            </a:br>
            <a:r>
              <a:rPr lang="cs-CZ" sz="1600" smtClean="0">
                <a:hlinkClick r:id="rId3"/>
              </a:rPr>
              <a:t>http://commons.wikimedia.org/wiki/File:Posidonio_de_Apamea.jpg</a:t>
            </a:r>
            <a:endParaRPr lang="cs-CZ" sz="1600" smtClean="0"/>
          </a:p>
          <a:p>
            <a:pPr>
              <a:lnSpc>
                <a:spcPct val="80000"/>
              </a:lnSpc>
            </a:pPr>
            <a:endParaRPr lang="cs-CZ" sz="1600" smtClean="0"/>
          </a:p>
          <a:p>
            <a:pPr>
              <a:lnSpc>
                <a:spcPct val="80000"/>
              </a:lnSpc>
            </a:pPr>
            <a:r>
              <a:rPr lang="cs-CZ" sz="2000" smtClean="0"/>
              <a:t>[3] AUTOR NEUVEDEN. Wikipedia cz [online]. </a:t>
            </a:r>
            <a:br>
              <a:rPr lang="cs-CZ" sz="2000" smtClean="0"/>
            </a:br>
            <a:r>
              <a:rPr lang="cs-CZ" sz="2000" smtClean="0"/>
              <a:t>[cit. 1.12.2013]. Dostupný pod licencí Creative Commons na WWW: </a:t>
            </a:r>
            <a:br>
              <a:rPr lang="cs-CZ" sz="2000" smtClean="0"/>
            </a:br>
            <a:r>
              <a:rPr lang="cs-CZ" sz="1600" smtClean="0">
                <a:hlinkClick r:id="rId4"/>
              </a:rPr>
              <a:t>http://commons.wikimedia.org/wiki/File:Marcus_Aurelius_Glyptothek_Munich.jpg</a:t>
            </a:r>
            <a:endParaRPr lang="cs-CZ" sz="1600" smtClean="0"/>
          </a:p>
          <a:p>
            <a:pPr>
              <a:lnSpc>
                <a:spcPct val="80000"/>
              </a:lnSpc>
            </a:pPr>
            <a:r>
              <a:rPr lang="cs-CZ" smtClean="0"/>
              <a:t> </a:t>
            </a:r>
          </a:p>
          <a:p>
            <a:pPr>
              <a:lnSpc>
                <a:spcPct val="80000"/>
              </a:lnSpc>
            </a:pPr>
            <a:r>
              <a:rPr lang="cs-CZ" sz="2000" smtClean="0"/>
              <a:t>[4] AUTOR NEUVEDEN. Wikipedia cz [online]. </a:t>
            </a:r>
            <a:br>
              <a:rPr lang="cs-CZ" sz="2000" smtClean="0"/>
            </a:br>
            <a:r>
              <a:rPr lang="cs-CZ" sz="2000" smtClean="0"/>
              <a:t>[cit. 1.12.2013]. Dostupný pod licencí Creative Commons na WWW: </a:t>
            </a:r>
            <a:r>
              <a:rPr lang="cs-CZ" sz="1600" smtClean="0">
                <a:hlinkClick r:id="rId5"/>
              </a:rPr>
              <a:t>http://commons.wikimedia.org/wiki/File:Epictetus.png</a:t>
            </a:r>
            <a:endParaRPr lang="cs-CZ" sz="1600" smtClean="0"/>
          </a:p>
          <a:p>
            <a:pPr>
              <a:lnSpc>
                <a:spcPct val="80000"/>
              </a:lnSpc>
            </a:pPr>
            <a:endParaRPr lang="cs-CZ" sz="1600" smtClean="0"/>
          </a:p>
          <a:p>
            <a:pPr>
              <a:lnSpc>
                <a:spcPct val="80000"/>
              </a:lnSpc>
            </a:pPr>
            <a:endParaRPr lang="cs-CZ" sz="1600" smtClean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1697</TotalTime>
  <Words>602</Words>
  <Application>Microsoft Office PowerPoint</Application>
  <PresentationFormat>On-screen Show (4:3)</PresentationFormat>
  <Paragraphs>102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24" baseType="lpstr">
      <vt:lpstr>Constantia</vt:lpstr>
      <vt:lpstr>Arial</vt:lpstr>
      <vt:lpstr>Calibri</vt:lpstr>
      <vt:lpstr>Wingdings 2</vt:lpstr>
      <vt:lpstr>Times New Roman</vt:lpstr>
      <vt:lpstr>Times New Roman,Bold</vt:lpstr>
      <vt:lpstr>Adobe Garamond Pro Bold</vt:lpstr>
      <vt:lpstr>Tok</vt:lpstr>
      <vt:lpstr>Tok</vt:lpstr>
      <vt:lpstr>Snímek 1</vt:lpstr>
      <vt:lpstr>Snímek 2</vt:lpstr>
      <vt:lpstr>Počátky</vt:lpstr>
      <vt:lpstr>Filosofické směry helénismu</vt:lpstr>
      <vt:lpstr>Stoikové</vt:lpstr>
      <vt:lpstr>Snímek 6</vt:lpstr>
      <vt:lpstr>Zenón z Kitie ( 333-262 př.n.l)</vt:lpstr>
      <vt:lpstr>Snímek 8</vt:lpstr>
      <vt:lpstr>Snímek 9</vt:lpstr>
      <vt:lpstr>Snímek 10</vt:lpstr>
      <vt:lpstr>Poseidónios ( 135-51 př.n.l)</vt:lpstr>
      <vt:lpstr>Snímek 12</vt:lpstr>
      <vt:lpstr>Mladší stoa</vt:lpstr>
      <vt:lpstr>Snímek 14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Helénismus</dc:title>
  <dc:creator>J.Beran a kol.</dc:creator>
  <cp:keywords>Stoicismus</cp:keywords>
  <cp:lastModifiedBy>DUM</cp:lastModifiedBy>
  <cp:revision>192</cp:revision>
  <dcterms:created xsi:type="dcterms:W3CDTF">2011-10-30T20:32:50Z</dcterms:created>
  <dcterms:modified xsi:type="dcterms:W3CDTF">2014-04-04T17:25:21Z</dcterms:modified>
</cp:coreProperties>
</file>