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7" r:id="rId2"/>
    <p:sldId id="256" r:id="rId3"/>
    <p:sldId id="257" r:id="rId4"/>
    <p:sldId id="258" r:id="rId5"/>
    <p:sldId id="259" r:id="rId6"/>
    <p:sldId id="261" r:id="rId7"/>
    <p:sldId id="264" r:id="rId8"/>
    <p:sldId id="262" r:id="rId9"/>
    <p:sldId id="263" r:id="rId10"/>
    <p:sldId id="265" r:id="rId11"/>
    <p:sldId id="266" r:id="rId12"/>
    <p:sldId id="260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kumimoji="0"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1">
                  <a:shade val="50000"/>
                </a:scheme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http://www.zszebetin.cz/foto/EUfondy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e/Myslivecek_josef1.jpg" TargetMode="External"/><Relationship Id="rId7" Type="http://schemas.openxmlformats.org/officeDocument/2006/relationships/hyperlink" Target="http://upload.wikimedia.org/wikipedia/commons/1/15/Dvorak_1901.jpg" TargetMode="External"/><Relationship Id="rId2" Type="http://schemas.openxmlformats.org/officeDocument/2006/relationships/hyperlink" Target="http://historie-mody.wz.cz/historiemody/direktori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3/30/Praha_2005-09-20_n%C3%A1rodn%C3%AD_divadlo.jpg" TargetMode="External"/><Relationship Id="rId5" Type="http://schemas.openxmlformats.org/officeDocument/2006/relationships/hyperlink" Target="http://commons.wikimedia.org/wiki/File:Lednice,_z%C3%A1mek_(05).jpg" TargetMode="External"/><Relationship Id="rId4" Type="http://schemas.openxmlformats.org/officeDocument/2006/relationships/hyperlink" Target="http://upload.wikimedia.org/wikipedia/commons/6/6e/JJryb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548680"/>
            <a:ext cx="6172200" cy="1894362"/>
          </a:xfrm>
        </p:spPr>
        <p:txBody>
          <a:bodyPr/>
          <a:lstStyle/>
          <a:p>
            <a:r>
              <a:rPr lang="cs-CZ" dirty="0" smtClean="0"/>
              <a:t>Český hudební klasicismus </a:t>
            </a:r>
            <a:br>
              <a:rPr lang="cs-CZ" dirty="0" smtClean="0"/>
            </a:br>
            <a:r>
              <a:rPr lang="cs-CZ" dirty="0" smtClean="0"/>
              <a:t>a romantismus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2564904"/>
            <a:ext cx="6552728" cy="223224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Century Schoolbook" pitchFamily="18" charset="0"/>
              </a:rPr>
              <a:t>Anotace</a:t>
            </a:r>
            <a:r>
              <a:rPr lang="cs-CZ" dirty="0" smtClean="0">
                <a:latin typeface="Century Schoolbook" pitchFamily="18" charset="0"/>
              </a:rPr>
              <a:t>  Prezentace seznámí žáky s vývojem hudby a hudebními </a:t>
            </a:r>
          </a:p>
          <a:p>
            <a:r>
              <a:rPr lang="cs-CZ" dirty="0" smtClean="0">
                <a:latin typeface="Century Schoolbook" pitchFamily="18" charset="0"/>
              </a:rPr>
              <a:t>                  skladateli v období klasicismu a romantismu. V úvodu si žáci </a:t>
            </a:r>
          </a:p>
          <a:p>
            <a:r>
              <a:rPr lang="cs-CZ" dirty="0" smtClean="0">
                <a:latin typeface="Century Schoolbook" pitchFamily="18" charset="0"/>
              </a:rPr>
              <a:t>                  zopakují znalosti z předchozích hodin, eventuálně učivo z    </a:t>
            </a:r>
          </a:p>
          <a:p>
            <a:r>
              <a:rPr lang="cs-CZ" dirty="0" smtClean="0">
                <a:latin typeface="Century Schoolbook" pitchFamily="18" charset="0"/>
              </a:rPr>
              <a:t>                   nižších ročníků. </a:t>
            </a:r>
          </a:p>
          <a:p>
            <a:r>
              <a:rPr lang="cs-CZ" dirty="0" smtClean="0">
                <a:latin typeface="Century Schoolbook" pitchFamily="18" charset="0"/>
              </a:rPr>
              <a:t>                   V průběhu si nově získané informace zopakují zábavnou </a:t>
            </a:r>
          </a:p>
          <a:p>
            <a:r>
              <a:rPr lang="cs-CZ" dirty="0" smtClean="0">
                <a:latin typeface="Century Schoolbook" pitchFamily="18" charset="0"/>
              </a:rPr>
              <a:t>                   formou. </a:t>
            </a:r>
          </a:p>
          <a:p>
            <a:r>
              <a:rPr lang="cs-CZ" dirty="0" smtClean="0">
                <a:solidFill>
                  <a:schemeClr val="accent1"/>
                </a:solidFill>
                <a:latin typeface="Century Schoolbook" pitchFamily="18" charset="0"/>
              </a:rPr>
              <a:t>Jazyk</a:t>
            </a:r>
            <a:r>
              <a:rPr lang="cs-CZ" dirty="0" smtClean="0">
                <a:latin typeface="Century Schoolbook" pitchFamily="18" charset="0"/>
              </a:rPr>
              <a:t>        Čeština</a:t>
            </a:r>
          </a:p>
          <a:p>
            <a:r>
              <a:rPr lang="cs-CZ" dirty="0" smtClean="0">
                <a:solidFill>
                  <a:schemeClr val="accent1"/>
                </a:solidFill>
                <a:latin typeface="Century Schoolbook" pitchFamily="18" charset="0"/>
              </a:rPr>
              <a:t>Očekávaný výstup</a:t>
            </a:r>
          </a:p>
          <a:p>
            <a:r>
              <a:rPr lang="cs-CZ" dirty="0" smtClean="0">
                <a:latin typeface="Century Schoolbook" pitchFamily="18" charset="0"/>
              </a:rPr>
              <a:t>                   Žák se orientuje ve vývoji hudebního umění; uvědomuje si rozdílnost     </a:t>
            </a:r>
          </a:p>
          <a:p>
            <a:r>
              <a:rPr lang="cs-CZ" dirty="0" smtClean="0">
                <a:latin typeface="Century Schoolbook" pitchFamily="18" charset="0"/>
              </a:rPr>
              <a:t>                   hudebního myšlení v jednotlivých etapách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67744" y="4869160"/>
            <a:ext cx="6120680" cy="10618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1400" b="1" dirty="0" smtClean="0">
                <a:solidFill>
                  <a:schemeClr val="tx2"/>
                </a:solidFill>
              </a:rPr>
              <a:t>Základní škola a Mateřská škola, Otnice, okres Vyškov</a:t>
            </a:r>
          </a:p>
          <a:p>
            <a:pPr>
              <a:lnSpc>
                <a:spcPct val="90000"/>
              </a:lnSpc>
            </a:pPr>
            <a:r>
              <a:rPr lang="cs-CZ" sz="1400" b="1" dirty="0" smtClean="0">
                <a:solidFill>
                  <a:schemeClr val="tx2"/>
                </a:solidFill>
              </a:rPr>
              <a:t>Mgr. Drahomíra Floriánová</a:t>
            </a:r>
          </a:p>
          <a:p>
            <a:pPr>
              <a:lnSpc>
                <a:spcPct val="90000"/>
              </a:lnSpc>
            </a:pPr>
            <a:r>
              <a:rPr lang="cs-CZ" sz="1400" b="1" dirty="0" smtClean="0">
                <a:solidFill>
                  <a:schemeClr val="tx2"/>
                </a:solidFill>
              </a:rPr>
              <a:t>Číslo a název klíčové </a:t>
            </a:r>
            <a:r>
              <a:rPr lang="cs-CZ" sz="1400" b="1" smtClean="0">
                <a:solidFill>
                  <a:schemeClr val="tx2"/>
                </a:solidFill>
              </a:rPr>
              <a:t>aktivity</a:t>
            </a:r>
            <a:r>
              <a:rPr lang="cs-CZ" sz="1400" b="1" smtClean="0">
                <a:solidFill>
                  <a:schemeClr val="tx2"/>
                </a:solidFill>
              </a:rPr>
              <a:t>: III/2 Inovace a zkvalitnění výuky prostřednictvím ICT</a:t>
            </a:r>
            <a:endParaRPr lang="cs-CZ" sz="1400" b="1" dirty="0" smtClean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1400" b="1" dirty="0" smtClean="0">
                <a:solidFill>
                  <a:schemeClr val="tx2"/>
                </a:solidFill>
              </a:rPr>
              <a:t>Interní </a:t>
            </a:r>
            <a:r>
              <a:rPr lang="cs-CZ" sz="1400" b="1" smtClean="0">
                <a:solidFill>
                  <a:schemeClr val="tx2"/>
                </a:solidFill>
              </a:rPr>
              <a:t>číslo</a:t>
            </a:r>
            <a:r>
              <a:rPr lang="cs-CZ" sz="1400" b="1" smtClean="0">
                <a:solidFill>
                  <a:schemeClr val="tx2"/>
                </a:solidFill>
              </a:rPr>
              <a:t>: VY_32_INOVACE_HV2.DF.9.14</a:t>
            </a:r>
            <a:endParaRPr lang="cs-CZ" sz="1400" dirty="0"/>
          </a:p>
        </p:txBody>
      </p:sp>
      <p:pic>
        <p:nvPicPr>
          <p:cNvPr id="6" name="Obrázek 5" descr="EUfondy.jpg"/>
          <p:cNvPicPr>
            <a:picLocks noChangeAspect="1" noChangeArrowheads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6007189"/>
            <a:ext cx="3506673" cy="70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Český hudební klasicismus </a:t>
            </a:r>
            <a:br>
              <a:rPr lang="cs-CZ" dirty="0" smtClean="0"/>
            </a:br>
            <a:r>
              <a:rPr lang="cs-CZ" dirty="0" smtClean="0"/>
              <a:t>a romantismus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0" y="5877272"/>
            <a:ext cx="6172200" cy="497650"/>
          </a:xfrm>
        </p:spPr>
        <p:txBody>
          <a:bodyPr/>
          <a:lstStyle/>
          <a:p>
            <a:pPr algn="r"/>
            <a:r>
              <a:rPr lang="cs-CZ" dirty="0" smtClean="0"/>
              <a:t>Mgr. Drahomíra Floriánová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Klasicismus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Klasicismus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je umělecký směr založený na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uměřenosti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vyrovnanosti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harmoničnosti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hudbě zahrnuje rozmezí let 1730 – 1820.</a:t>
            </a:r>
          </a:p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Hudba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této doby směřuje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k potěšení a ozdobě života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Vůdčí roli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hudbě má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hlavní melodie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ostatní hlasy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dostaly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roli doprovodnou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tomto období vznikají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symfonie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sonáty a smyčcová kvarteta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době klasicismu získala česká hudba významné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	mezinárodní postavení.</a:t>
            </a:r>
          </a:p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Čeští skladatelé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sice stále odcházeli za obživou 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	do ciziny, ale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stávali se úspěšnými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a ovlivnili tak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	vývoj evropské hudby.</a:t>
            </a:r>
          </a:p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O Čechách se v té době mluvilo jako 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	o konzervatoři Evropy.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	</a:t>
            </a:r>
          </a:p>
          <a:p>
            <a:pPr>
              <a:buNone/>
            </a:pPr>
            <a:endParaRPr lang="cs-CZ" sz="16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Obrázek 3" descr="direktorium.jpg"/>
          <p:cNvPicPr>
            <a:picLocks noChangeAspect="1"/>
          </p:cNvPicPr>
          <p:nvPr/>
        </p:nvPicPr>
        <p:blipFill>
          <a:blip r:embed="rId2" cstate="print"/>
          <a:srcRect t="2333" r="41262"/>
          <a:stretch>
            <a:fillRect/>
          </a:stretch>
        </p:blipFill>
        <p:spPr>
          <a:xfrm>
            <a:off x="5508104" y="3645024"/>
            <a:ext cx="2592288" cy="301421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Čeští klasicistní skladatelé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56792"/>
            <a:ext cx="4546848" cy="4917160"/>
          </a:xfrm>
        </p:spPr>
        <p:txBody>
          <a:bodyPr>
            <a:normAutofit/>
          </a:bodyPr>
          <a:lstStyle/>
          <a:p>
            <a:endParaRPr lang="cs-CZ" sz="16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Jan Václav Stamic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(1717 -1757) velkou část života prožil v Německu. Vedl tam dvorní kapelu, dotvořil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symfonii na čtyřvětý celek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a ve hře svého orchestru prosadil postupné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zesilování a zeslabování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hudby.</a:t>
            </a:r>
          </a:p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Jiří Antonín Benda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(1722 – 1794) byl dvorním kapelníkem v německém městě Gotha. Skládal jedinečné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melodramy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kde střídal hudbu a mluvené slovo. Nejhranější byla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Ariadna na Naxu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Josef Mysliveček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(1737 – 1781) byl známý jako tvůrce mnoha oper a oratorií.Téměř celý život prožil v Itálii. Zemřel v bídě.</a:t>
            </a:r>
          </a:p>
          <a:p>
            <a:pPr>
              <a:buNone/>
            </a:pPr>
            <a:endParaRPr lang="cs-CZ" sz="1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Obrázek 3" descr="Myslivecek_josef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1628800"/>
            <a:ext cx="2535962" cy="4242315"/>
          </a:xfrm>
          <a:prstGeom prst="rect">
            <a:avLst/>
          </a:prstGeom>
          <a:ln w="38100" cap="sq">
            <a:solidFill>
              <a:schemeClr val="accent1">
                <a:lumMod val="40000"/>
                <a:lumOff val="60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Čeští klasicistní skladatelé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56792"/>
            <a:ext cx="5626968" cy="4917160"/>
          </a:xfrm>
        </p:spPr>
        <p:txBody>
          <a:bodyPr/>
          <a:lstStyle/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Jan Ladislav Dusík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(1760 – 1812) jako klavírní virtuos procestoval celou Evropu. Pro svůj nástroj vytvořil řadu skladeb.</a:t>
            </a:r>
          </a:p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Antonín Josef Rejcha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(1767 – 1836) většinu života strávil v Paříži, kde se stal profesorem na konzervatoři. K jeho žákům patřili i H. Berlioz nebo F. Liszt.</a:t>
            </a:r>
          </a:p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Jan Václav Hugo Voříšek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(1791 – 1825) byl právníkem a dvorním varhaníkem ve Vídni. Až po jeho smrti se našla skvělá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symfonie  D dur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Jakub Jan Ryba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(1765 – 1815) žil v Rožmitále. Působil tam jako na svou dobu velice pokrokový učitel . Byl však šikanován a nejen to ho dohnalo k sebevraždě. Je autorem mnoha skladeb. Nejznámější z nich však je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Česká mše vánoční (Hej, mistře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).</a:t>
            </a:r>
          </a:p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Pavel Vranický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byl velmi významným hudební skladatelem té doby. Známá je jeho zpěvohra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Oberon, král elfů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16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JJryb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1700808"/>
            <a:ext cx="2443550" cy="3312368"/>
          </a:xfrm>
          <a:prstGeom prst="rect">
            <a:avLst/>
          </a:prstGeom>
          <a:ln w="38100" cap="sq">
            <a:solidFill>
              <a:schemeClr val="accent1">
                <a:lumMod val="40000"/>
                <a:lumOff val="60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588224" y="5085184"/>
            <a:ext cx="1728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2">
                    <a:lumMod val="75000"/>
                  </a:schemeClr>
                </a:solidFill>
              </a:rPr>
              <a:t>Jakub Jan Ryba</a:t>
            </a:r>
            <a:endParaRPr lang="cs-CZ" sz="1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Lomená </a:t>
            </a:r>
            <a:r>
              <a:rPr lang="cs-CZ" b="1" dirty="0" smtClean="0"/>
              <a:t>Osmisměrka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4500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22300"/>
                <a:gridCol w="622300"/>
                <a:gridCol w="622300"/>
                <a:gridCol w="622300"/>
                <a:gridCol w="622300"/>
                <a:gridCol w="622300"/>
                <a:gridCol w="622300"/>
                <a:gridCol w="622300"/>
                <a:gridCol w="622300"/>
                <a:gridCol w="622300"/>
                <a:gridCol w="622300"/>
                <a:gridCol w="6223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Z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.V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J.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Ř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Z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Ř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Š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V.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A.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H.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CH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X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Q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G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L.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W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V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Č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J.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Ř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F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39552" y="6165304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Jan V. Stamic, Pavel Vranický, Jakub J. Ryba, Oberon, Hej, mistře, Jan L. Dusík, Josef Mysliveček, Ariadna na Naxu, Antonín J. Rejcha, Jan V. H. Voříšek, Jiří A. Benda</a:t>
            </a:r>
            <a:endParaRPr lang="cs-CZ" sz="1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Hudební romantismus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období hudebního romantismu zmizely z hudby strnulá pravidla a začal se klast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důraz na idividualitu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citovost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fantazii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Když mluvíme o hudebním romantismu u nás, myslíme tím celé 19. století. Tato doba se vyznačovala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národním obrozením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Buditelé se snažili o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oživení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českého jazyka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české kultury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a později také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státní svébytnosti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této době se mnozí umělci snaží vytvořit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českou operu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neboli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zpěvohru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jak se tehdy říkalo.</a:t>
            </a:r>
            <a:endParaRPr lang="cs-CZ" sz="16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Obrázek 3" descr="800px-Lednice,_zámek_(05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3501008"/>
            <a:ext cx="4320480" cy="3240360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2699792" y="3501008"/>
            <a:ext cx="38884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Lednice – romantismus v architektuře</a:t>
            </a:r>
            <a:endParaRPr lang="cs-CZ" sz="1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1143000"/>
          </a:xfrm>
        </p:spPr>
        <p:txBody>
          <a:bodyPr/>
          <a:lstStyle/>
          <a:p>
            <a:r>
              <a:rPr lang="cs-CZ" b="1" dirty="0" smtClean="0"/>
              <a:t>Hudební skladatelé v období romantismu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643192" cy="4873752"/>
          </a:xfrm>
        </p:spPr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František Škroup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(1801 – 1862) složil jednu z prvních oper u nás. Jmenovala se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Dráteník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a byla uvedena na scénu roku 1826. František Škroup je také autorem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scénické hudby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ke hře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Josefa Kajetána Tyla Fidlovačka aneb žádný hněv a žádná rvačka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.Tady poprvé zazněla píseň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Kde domov můj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která se v roce 1918 stala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státní hymnou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Bedřich Smetana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(1824 – 1884) bývá často nazýván zakladatelem české moderní hudby. Jeho tvorba měla vynikající úroveň a zcela se vyrovnala skladbám nejlepších zahraničních autorů. 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Začínal jako klavírista, učitel a později se stal kapelníkem opery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Prozatímního divadla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Ke konci svého života ohluchl, ale nepřestal tvořit. V této době například složil cyklus symfonických básní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Má vlast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Mezi nejznámější jeho opery patří komická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Prodaná nevěsta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a historická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Libuše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19. století začali čeští obrozenci zakládat stovky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pěveckých sborů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Ty měly velmi často název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Hlahol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Jeden z nich vedl také Bedřich Smetana. Skladby pro ně mimo jiné psal moravský kněz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Pavel Křižkovský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(1820 – 1825).</a:t>
            </a:r>
            <a:endParaRPr lang="cs-CZ" sz="16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1143000"/>
          </a:xfrm>
        </p:spPr>
        <p:txBody>
          <a:bodyPr/>
          <a:lstStyle/>
          <a:p>
            <a:r>
              <a:rPr lang="cs-CZ" b="1" dirty="0" smtClean="0"/>
              <a:t>Hudební skladatelé v období romantismu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56792"/>
            <a:ext cx="5338936" cy="4917160"/>
          </a:xfrm>
        </p:spPr>
        <p:txBody>
          <a:bodyPr>
            <a:normAutofit/>
          </a:bodyPr>
          <a:lstStyle/>
          <a:p>
            <a:endParaRPr lang="cs-CZ" sz="16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 Antonínem Dvořákem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(1841 – 1904) pronikla sláva české hudby do celého světa. Svá díla dirigoval v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Rusku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Německu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Anglii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byl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ředitelem konzervatoře v New Yorku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Stal se tak nejznámějším českým hudebním skladatelem na světě všech dob. K jeho nejhranějším dílům patří opera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Rusalka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Slovanské tance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a symfonie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Z Nového světa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Z Novosvětské symfonie můžeme slyšet, jak teskno po vlasti bylo Dvořákovi v Americe.</a:t>
            </a:r>
          </a:p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Zdeněk Fibich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(1850 – 1900) byl žákem Bedřicha Smetany. Proslavil se hlavně skládáním scénické hudby 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melodramů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(činohra doprovázená hudbou, která umělecky doprovází a rozvíjí děj). Z jeho díla se však nejčastěji hraje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Poem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– hlavní melodie ze selanky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V podvečer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endParaRPr lang="cs-CZ" sz="16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Obrázek 3" descr="Dvorak_19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6" y="1628800"/>
            <a:ext cx="2701505" cy="4035135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796136" y="5733256"/>
            <a:ext cx="22322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2">
                    <a:lumMod val="75000"/>
                  </a:schemeClr>
                </a:solidFill>
              </a:rPr>
              <a:t>Antonín Dvořák </a:t>
            </a:r>
            <a:r>
              <a:rPr lang="cs-CZ" sz="1400" b="1" dirty="0" smtClean="0">
                <a:solidFill>
                  <a:schemeClr val="bg1"/>
                </a:solidFill>
              </a:rPr>
              <a:t>Dvořák</a:t>
            </a:r>
            <a:endParaRPr lang="cs-CZ" sz="1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859216" cy="1143000"/>
          </a:xfrm>
        </p:spPr>
        <p:txBody>
          <a:bodyPr/>
          <a:lstStyle/>
          <a:p>
            <a:r>
              <a:rPr lang="cs-CZ" b="1" dirty="0" smtClean="0"/>
              <a:t>Další rozvoj hudby v období romantismu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7467600" cy="2304256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19. století byla v Čechách založena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konzervatoř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(1811). 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Smetana začal pořádat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orchestrální koncerty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Lidé se skládali třináct let na vybudování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Národního divadla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 To bylo slavnostně otevřeno Smetanovou operou Libuše v roce 1868. Po požáru v roce 1881bylo definitivně otevřeno o dva roky později, v roce 1883.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Sběratelé jako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František Bartoš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František Sušil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a další pilně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sbírali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a studovali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lidové písně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roce 1896 byla založena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Česká filharmonie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1600" dirty="0"/>
          </a:p>
        </p:txBody>
      </p:sp>
      <p:pic>
        <p:nvPicPr>
          <p:cNvPr id="4" name="Obrázek 3" descr="800px-Praha_2005-09-20_národní_divadl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3717032"/>
            <a:ext cx="3995936" cy="2996952"/>
          </a:xfrm>
          <a:prstGeom prst="rect">
            <a:avLst/>
          </a:prstGeom>
          <a:ln w="38100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2483768" y="3717032"/>
            <a:ext cx="26642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2">
                    <a:lumMod val="75000"/>
                  </a:schemeClr>
                </a:solidFill>
              </a:rPr>
              <a:t>Národní divadlo</a:t>
            </a:r>
            <a:endParaRPr lang="cs-CZ" sz="1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Opakování – matka moudrosti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87208" cy="4565104"/>
          </a:xfrm>
        </p:spPr>
        <p:txBody>
          <a:bodyPr>
            <a:normAutofit fontScale="92500" lnSpcReduction="10000"/>
          </a:bodyPr>
          <a:lstStyle/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období hudebního romantismu se začal klast důraz na …………………….., citovost a fantazii.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Tato doba se vyznačovala ………………………………………..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Buditelé se snažili o oživení českého jazyka, ………………………...... a později také státní svébytnosti.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této době se mnozí umělci snaží vytvořit …………………… .……. neboli zpěvohru, jak se tehdy říkalo.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František Škroup složil jednu z prvních oper u nás. Jmenovala se …………….....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Složil ………... k písni Kde domov můj, která se v roce 1918 stala státní hymnou.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Smetana, byť byl ………………., složil cyklus symfonických básní Má Vlast.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Z díla Zdeňka Fibicha se nejčastěji hraje …………..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V 19. století začali obrozenci zakládat stovky pěveckých sborů se jménem ……….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Z ………………….můžeme slyšet, jak teskno po vlasti bylo Dvořákovi v Americe.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Sběratelé jako František Bartoš, František Sušil a další pilně sbírali a studovali …………………………..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Po ……………….. v roce 1881bylo ……………………… definitivně otevřeno o dva roky později, v roce 1883.</a:t>
            </a:r>
          </a:p>
          <a:p>
            <a:endParaRPr lang="cs-CZ" sz="16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16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6093296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chemeClr val="accent2">
                    <a:lumMod val="75000"/>
                  </a:schemeClr>
                </a:solidFill>
              </a:rPr>
              <a:t>českou operu, Hlahol, hluchý, požáru, idividualitu, Dráteník, Novosvětské symfonie, české kultury, hudbu, Národní divadlo, Poém, lidové písně, národním obrozením</a:t>
            </a:r>
            <a:endParaRPr lang="cs-CZ" sz="1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http://historie-mody.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wz.cz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historiemody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/direktorium.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jpg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19. 1. 2014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  <a:hlinkClick r:id="rId3"/>
              </a:rPr>
              <a:t>http://upload.wikimedia.org/wikipedia/commons/f/fe/Myslivecek_josef1.jpg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19. 1. 2014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  <a:hlinkClick r:id="rId4"/>
              </a:rPr>
              <a:t>http://upload.wikimedia.org/wikipedia/commons/6/6e/JJryba.jpg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19. 1. 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	2014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  <a:hlinkClick r:id="rId5"/>
              </a:rPr>
              <a:t>http://commons.wikimedia.org/wiki/File:Lednice,_z%C3%A1mek_(05).jpg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19. 1. 2014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  <a:hlinkClick r:id="rId6"/>
              </a:rPr>
              <a:t>http://upload.wikimedia.org/wikipedia/commons/3/30/Praha_2005-09-20_n%C3%A1rodn%C3%AD_divadlo.jpg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Patrick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-Emil 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Zörner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(</a:t>
            </a:r>
            <a:r>
              <a:rPr lang="cs-CZ" sz="1600" dirty="0" err="1" smtClean="0">
                <a:solidFill>
                  <a:schemeClr val="accent2">
                    <a:lumMod val="75000"/>
                  </a:schemeClr>
                </a:solidFill>
              </a:rPr>
              <a:t>Paddy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), 19. 1. 2014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  <a:hlinkClick r:id="rId7"/>
              </a:rPr>
              <a:t>http://upload.wikimedia.org/wikipedia/commons/1/15/Dvorak_1901.jpg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, 19. 1. 2014</a:t>
            </a:r>
          </a:p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Hudební výchova pro 9. ročník ZŠ, A. Charalambidis, J. Pilka a kol., SPN, Praha 2005, ISBN 80-7235-012-9, 19. 1. 2014</a:t>
            </a:r>
            <a:endParaRPr lang="cs-CZ" sz="16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3093</TotalTime>
  <Words>1252</Words>
  <Application>Microsoft Office PowerPoint</Application>
  <PresentationFormat>Předvádění na obrazovce (4:3)</PresentationFormat>
  <Paragraphs>235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Český hudební klasicismus  a romantismus</vt:lpstr>
      <vt:lpstr>Český hudební klasicismus  a romantismus</vt:lpstr>
      <vt:lpstr>Klasicismus</vt:lpstr>
      <vt:lpstr>Čeští klasicistní skladatelé</vt:lpstr>
      <vt:lpstr>Čeští klasicistní skladatelé</vt:lpstr>
      <vt:lpstr>Lomená Osmisměrka</vt:lpstr>
      <vt:lpstr>Hudební romantismus</vt:lpstr>
      <vt:lpstr>Hudební skladatelé v období romantismu</vt:lpstr>
      <vt:lpstr>Hudební skladatelé v období romantismu</vt:lpstr>
      <vt:lpstr>Další rozvoj hudby v období romantismu</vt:lpstr>
      <vt:lpstr>Opakování – matka moudrosti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hudební klasicismus  a romantismus</dc:title>
  <dc:creator>Draha</dc:creator>
  <cp:lastModifiedBy>user6</cp:lastModifiedBy>
  <cp:revision>69</cp:revision>
  <dcterms:created xsi:type="dcterms:W3CDTF">2014-01-16T19:06:14Z</dcterms:created>
  <dcterms:modified xsi:type="dcterms:W3CDTF">2014-03-28T11:54:43Z</dcterms:modified>
</cp:coreProperties>
</file>