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0" r:id="rId1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Constantia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Constantia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Constantia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Constantia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Constantia" pitchFamily="18" charset="0"/>
        <a:ea typeface="+mn-ea"/>
        <a:cs typeface="Arial" charset="0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Constantia" pitchFamily="18" charset="0"/>
        <a:ea typeface="+mn-ea"/>
        <a:cs typeface="Arial" charset="0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Constantia" pitchFamily="18" charset="0"/>
        <a:ea typeface="+mn-ea"/>
        <a:cs typeface="Arial" charset="0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Constantia" pitchFamily="18" charset="0"/>
        <a:ea typeface="+mn-ea"/>
        <a:cs typeface="Arial" charset="0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Constantia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>
      <p:cViewPr>
        <p:scale>
          <a:sx n="75" d="100"/>
          <a:sy n="75" d="100"/>
        </p:scale>
        <p:origin x="-336" y="9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D7702-BAF9-4D8C-953B-DEB8252D0C8C}" type="datetimeFigureOut">
              <a:rPr lang="en-US"/>
              <a:pPr>
                <a:defRPr/>
              </a:pPr>
              <a:t>4/5/2014</a:t>
            </a:fld>
            <a:endParaRPr lang="en-US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67965-54BC-41F1-9B85-74C871D57B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8526A-A89E-4905-9161-C57E438AD13F}" type="datetimeFigureOut">
              <a:rPr lang="en-US"/>
              <a:pPr>
                <a:defRPr/>
              </a:pPr>
              <a:t>4/5/2014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158DC-B6EA-49AF-9305-18A070B9A4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31B7C-6C91-443E-AEEF-614A026EDC46}" type="datetimeFigureOut">
              <a:rPr lang="en-US"/>
              <a:pPr>
                <a:defRPr/>
              </a:pPr>
              <a:t>4/5/2014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08373-C66F-49C0-8BA0-B8CB537107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67C3A-7169-45A7-B60E-1D0F46CE3832}" type="datetimeFigureOut">
              <a:rPr lang="en-US"/>
              <a:pPr>
                <a:defRPr/>
              </a:pPr>
              <a:t>4/5/2014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A21E0-E635-40B1-9F70-9CC2BDD49F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6794A-B2C3-461D-9108-90187E49BBCF}" type="datetimeFigureOut">
              <a:rPr lang="en-US"/>
              <a:pPr>
                <a:defRPr/>
              </a:pPr>
              <a:t>4/5/2014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353EB-BD4B-4065-A7B6-785A58EFBCF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9A6FBC-F0D2-4F04-8C77-A4B8FD347389}" type="datetimeFigureOut">
              <a:rPr lang="en-US"/>
              <a:pPr>
                <a:defRPr/>
              </a:pPr>
              <a:t>4/5/2014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9592C-AE5A-4467-A571-C7E80BBD54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032FA-87FF-4981-A7F3-B5E4CDAD9344}" type="datetimeFigureOut">
              <a:rPr lang="en-US"/>
              <a:pPr>
                <a:defRPr/>
              </a:pPr>
              <a:t>4/5/2014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8CDCF-DC0E-465A-982E-7C1AB838B4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4EACE-9F6A-402B-B91A-3C4F7D359782}" type="datetimeFigureOut">
              <a:rPr lang="en-US"/>
              <a:pPr>
                <a:defRPr/>
              </a:pPr>
              <a:t>4/5/2014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66EC9-55E8-4CF8-808A-EC8B41CBB2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9C126-5E10-4AAF-BF51-3CB7E0ACB5E7}" type="datetimeFigureOut">
              <a:rPr lang="en-US"/>
              <a:pPr>
                <a:defRPr/>
              </a:pPr>
              <a:t>4/5/2014</a:t>
            </a:fld>
            <a:endParaRPr lang="en-US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673B4-793D-468F-A0B6-D721B5A236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29D28-E203-4EEE-B3AE-D7E0B4D747DA}" type="datetimeFigureOut">
              <a:rPr lang="en-US"/>
              <a:pPr>
                <a:defRPr/>
              </a:pPr>
              <a:t>4/5/2014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9CA12-A441-4E7D-8D6A-F6A396AD9C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76011-C7BB-4F0D-8371-445D933DD2BC}" type="datetimeFigureOut">
              <a:rPr lang="en-US"/>
              <a:pPr>
                <a:defRPr/>
              </a:pPr>
              <a:t>4/5/2014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66054-D5B3-4245-99D4-AD21509D4B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1EC1366-4F54-4AC8-9491-72658C22F309}" type="datetimeFigureOut">
              <a:rPr lang="en-US"/>
              <a:pPr>
                <a:defRPr/>
              </a:pPr>
              <a:t>4/5/2014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4CE9125-27B5-4B63-ACD4-527CDD6BDE7D}" type="slidenum">
              <a:rPr lang="en-US"/>
              <a:pPr>
                <a:defRPr/>
              </a:pPr>
              <a:t>‹#›</a:t>
            </a:fld>
            <a:endParaRPr lang="en-US" dirty="0">
              <a:solidFill>
                <a:schemeClr val="tx1">
                  <a:shade val="50000"/>
                </a:schemeClr>
              </a:solidFill>
            </a:endParaRPr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j1-M0o6Cco" TargetMode="External"/><Relationship Id="rId2" Type="http://schemas.openxmlformats.org/officeDocument/2006/relationships/hyperlink" Target="http://www.youtube.com/watch?v=ulcjb1Xxdh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1-apT0325J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PwNLWYEeU9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lcjb1Xxdh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.duck.fm/photos/26/47/189877/500094-0.jpg" TargetMode="External"/><Relationship Id="rId3" Type="http://schemas.openxmlformats.org/officeDocument/2006/relationships/hyperlink" Target="http://cs.wikipedia.org/wiki/Ji%C5%99%C3%AD_Such%C3%BD" TargetMode="External"/><Relationship Id="rId7" Type="http://schemas.openxmlformats.org/officeDocument/2006/relationships/hyperlink" Target="http://cs.wikipedia.org/wiki/Golden_Kids" TargetMode="External"/><Relationship Id="rId2" Type="http://schemas.openxmlformats.org/officeDocument/2006/relationships/hyperlink" Target="http://commons.wikimedia.org/wiki/File:Jiri_Suchy_KVIF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okoko_(divadlo)" TargetMode="External"/><Relationship Id="rId5" Type="http://schemas.openxmlformats.org/officeDocument/2006/relationships/hyperlink" Target="http://cs.wikipedia.org/wiki/Semafor_(divadlo)" TargetMode="External"/><Relationship Id="rId10" Type="http://schemas.openxmlformats.org/officeDocument/2006/relationships/hyperlink" Target="http://www.hdj.cz/10_historie/inscenace/2012/vlaky/" TargetMode="External"/><Relationship Id="rId4" Type="http://schemas.openxmlformats.org/officeDocument/2006/relationships/hyperlink" Target="http://upload.wikimedia.org/wikipedia/commons/f/f5/Ji%C5%99%C3%AD-Such%C3%BD--Jitka-Molavcov%C3%A1--Michal-Hor%C3%A1%C4%8Dek--Brno2011zb.jpg?uselang=cs" TargetMode="External"/><Relationship Id="rId9" Type="http://schemas.openxmlformats.org/officeDocument/2006/relationships/hyperlink" Target="http://upload.wikimedia.org/wikipedia/commons/9/96/Bundesarchiv_Bild_183-R0428-0024,_Berlin,_Palast_der_Republik,_Helena_Vondtracko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852936"/>
            <a:ext cx="7851648" cy="1972816"/>
          </a:xfrm>
        </p:spPr>
        <p:txBody>
          <a:bodyPr>
            <a:normAutofit fontScale="90000"/>
          </a:bodyPr>
          <a:lstStyle/>
          <a:p>
            <a:pPr algn="l" eaLnBrk="1" hangingPunct="1">
              <a:defRPr/>
            </a:pPr>
            <a:r>
              <a:rPr lang="cs-CZ" sz="1800" dirty="0" smtClean="0">
                <a:solidFill>
                  <a:schemeClr val="accent1"/>
                </a:solidFill>
                <a:latin typeface="Century Schoolbook" pitchFamily="18" charset="0"/>
              </a:rPr>
              <a:t>Anotace</a:t>
            </a:r>
            <a:r>
              <a:rPr lang="cs-CZ" sz="1800" dirty="0" smtClean="0">
                <a:latin typeface="Century Schoolbook" pitchFamily="18" charset="0"/>
              </a:rPr>
              <a:t>  Prezentace </a:t>
            </a:r>
            <a:r>
              <a:rPr lang="cs-CZ" sz="1800" dirty="0" smtClean="0">
                <a:effectLst/>
                <a:latin typeface="Century Schoolbook" pitchFamily="18" charset="0"/>
              </a:rPr>
              <a:t>seznámí</a:t>
            </a:r>
            <a:r>
              <a:rPr lang="cs-CZ" sz="1800" dirty="0" smtClean="0">
                <a:latin typeface="Century Schoolbook" pitchFamily="18" charset="0"/>
              </a:rPr>
              <a:t> žáky se vznikem divadel malých forem a</a:t>
            </a:r>
            <a:br>
              <a:rPr lang="cs-CZ" sz="1800" dirty="0" smtClean="0">
                <a:latin typeface="Century Schoolbook" pitchFamily="18" charset="0"/>
              </a:rPr>
            </a:br>
            <a:r>
              <a:rPr lang="cs-CZ" sz="1800" dirty="0" smtClean="0">
                <a:latin typeface="Century Schoolbook" pitchFamily="18" charset="0"/>
              </a:rPr>
              <a:t>	 jejich důležitosti pro vývoj populární hudby u nás. V průběhu si </a:t>
            </a:r>
            <a:br>
              <a:rPr lang="cs-CZ" sz="1800" dirty="0" smtClean="0">
                <a:latin typeface="Century Schoolbook" pitchFamily="18" charset="0"/>
              </a:rPr>
            </a:br>
            <a:r>
              <a:rPr lang="cs-CZ" sz="1800" dirty="0" smtClean="0">
                <a:latin typeface="Century Schoolbook" pitchFamily="18" charset="0"/>
              </a:rPr>
              <a:t>                 nově získané informace zopakují zábavnou formou. </a:t>
            </a:r>
            <a:br>
              <a:rPr lang="cs-CZ" sz="1800" dirty="0" smtClean="0">
                <a:latin typeface="Century Schoolbook" pitchFamily="18" charset="0"/>
              </a:rPr>
            </a:br>
            <a:r>
              <a:rPr lang="cs-CZ" sz="1800" dirty="0" smtClean="0">
                <a:solidFill>
                  <a:schemeClr val="accent1"/>
                </a:solidFill>
                <a:latin typeface="Century Schoolbook" pitchFamily="18" charset="0"/>
              </a:rPr>
              <a:t>Jazyk</a:t>
            </a:r>
            <a:r>
              <a:rPr lang="cs-CZ" sz="1800" dirty="0" smtClean="0">
                <a:latin typeface="Century Schoolbook" pitchFamily="18" charset="0"/>
              </a:rPr>
              <a:t> 	 Čeština</a:t>
            </a:r>
            <a:br>
              <a:rPr lang="cs-CZ" sz="1800" dirty="0" smtClean="0">
                <a:latin typeface="Century Schoolbook" pitchFamily="18" charset="0"/>
              </a:rPr>
            </a:br>
            <a:r>
              <a:rPr lang="cs-CZ" sz="1800" dirty="0" smtClean="0">
                <a:solidFill>
                  <a:schemeClr val="accent1"/>
                </a:solidFill>
                <a:latin typeface="Century Schoolbook" pitchFamily="18" charset="0"/>
              </a:rPr>
              <a:t>Očekávaný výstup</a:t>
            </a:r>
            <a:br>
              <a:rPr lang="cs-CZ" sz="1800" dirty="0" smtClean="0">
                <a:solidFill>
                  <a:schemeClr val="accent1"/>
                </a:solidFill>
                <a:latin typeface="Century Schoolbook" pitchFamily="18" charset="0"/>
              </a:rPr>
            </a:br>
            <a:r>
              <a:rPr lang="cs-CZ" sz="1800" dirty="0" smtClean="0">
                <a:latin typeface="Century Schoolbook" pitchFamily="18" charset="0"/>
              </a:rPr>
              <a:t>	 Žák se orientuje ve vývoji hudebního umění; uvědomuje si 	</a:t>
            </a:r>
            <a:br>
              <a:rPr lang="cs-CZ" sz="1800" dirty="0" smtClean="0">
                <a:latin typeface="Century Schoolbook" pitchFamily="18" charset="0"/>
              </a:rPr>
            </a:br>
            <a:r>
              <a:rPr lang="cs-CZ" sz="1800" dirty="0" smtClean="0">
                <a:latin typeface="Century Schoolbook" pitchFamily="18" charset="0"/>
              </a:rPr>
              <a:t>                 rozdílnost hudebního myšlení v jednotlivých etapách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188" y="14128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sz="4000" smtClean="0">
                <a:solidFill>
                  <a:srgbClr val="C0654C"/>
                </a:solidFill>
              </a:rPr>
              <a:t>Divadla malých forem</a:t>
            </a:r>
          </a:p>
        </p:txBody>
      </p:sp>
      <p:sp>
        <p:nvSpPr>
          <p:cNvPr id="13315" name="Obdélník 3"/>
          <p:cNvSpPr>
            <a:spLocks noChangeArrowheads="1"/>
          </p:cNvSpPr>
          <p:nvPr/>
        </p:nvSpPr>
        <p:spPr bwMode="auto">
          <a:xfrm>
            <a:off x="539750" y="4941888"/>
            <a:ext cx="78486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>
                <a:solidFill>
                  <a:schemeClr val="tx2"/>
                </a:solidFill>
              </a:rPr>
              <a:t>Základní škola a Mateřská škola, Otnice, okres Vyškov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>
                <a:solidFill>
                  <a:schemeClr val="tx2"/>
                </a:solidFill>
              </a:rPr>
              <a:t>Mgr. Drahomíra Floriánová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>
                <a:solidFill>
                  <a:schemeClr val="tx2"/>
                </a:solidFill>
              </a:rPr>
              <a:t>Číslo a název klíčové aktivity: III/2 Inovace a zkvalitnění výuky prostřednictvím ICT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>
                <a:solidFill>
                  <a:schemeClr val="tx2"/>
                </a:solidFill>
              </a:rPr>
              <a:t>Interní číslo: VY_32_INOVACE_HV2.DF.9.16</a:t>
            </a:r>
            <a:endParaRPr lang="cs-CZ" b="1">
              <a:solidFill>
                <a:srgbClr val="FF0000"/>
              </a:solidFill>
            </a:endParaRPr>
          </a:p>
        </p:txBody>
      </p:sp>
      <p:pic>
        <p:nvPicPr>
          <p:cNvPr id="13316" name="Obrázek 5" descr="EUfondy.jpg"/>
          <p:cNvPicPr>
            <a:picLocks noChangeAspect="1" noChangeArrowheads="1"/>
          </p:cNvPicPr>
          <p:nvPr/>
        </p:nvPicPr>
        <p:blipFill>
          <a:blip r:embed="rId2" r:link="rId3"/>
          <a:srcRect/>
          <a:stretch>
            <a:fillRect/>
          </a:stretch>
        </p:blipFill>
        <p:spPr bwMode="auto">
          <a:xfrm>
            <a:off x="684213" y="6142038"/>
            <a:ext cx="3506787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Divadla malých forem</a:t>
            </a:r>
            <a:endParaRPr lang="cs-CZ" dirty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533400" y="4797425"/>
            <a:ext cx="7854950" cy="1079500"/>
          </a:xfrm>
        </p:spPr>
        <p:txBody>
          <a:bodyPr/>
          <a:lstStyle/>
          <a:p>
            <a:pPr marR="0" eaLnBrk="1" hangingPunct="1"/>
            <a:r>
              <a:rPr lang="cs-CZ" smtClean="0"/>
              <a:t>Mgr. Drahomíra Floriánová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Historické souvislosti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600" smtClean="0">
                <a:solidFill>
                  <a:srgbClr val="FF0000"/>
                </a:solidFill>
              </a:rPr>
              <a:t>Dne 8. května 1945 skončila 2. světová válka.</a:t>
            </a:r>
          </a:p>
          <a:p>
            <a:pPr eaLnBrk="1" hangingPunct="1"/>
            <a:r>
              <a:rPr lang="cs-CZ" sz="1600" smtClean="0"/>
              <a:t>Všichni se těšili na klidný, mírový život. Čekali, co nového jim přinese.</a:t>
            </a:r>
          </a:p>
          <a:p>
            <a:pPr eaLnBrk="1" hangingPunct="1"/>
            <a:r>
              <a:rPr lang="cs-CZ" sz="1600" smtClean="0"/>
              <a:t>V hudbě se lidé vrátili ke společenskému zpěvu staršího repertoáru od lidových písní, sokolských písní až přes písně Hašlera či Ježka. Hrála se dechovka.</a:t>
            </a:r>
          </a:p>
          <a:p>
            <a:pPr eaLnBrk="1" hangingPunct="1"/>
            <a:r>
              <a:rPr lang="cs-CZ" sz="1600" smtClean="0"/>
              <a:t>Objevili se také sovětské písně a pochody československých jednotek (</a:t>
            </a:r>
            <a:r>
              <a:rPr lang="cs-CZ" sz="1600" smtClean="0">
                <a:hlinkClick r:id="rId2"/>
              </a:rPr>
              <a:t>Směr Praha</a:t>
            </a:r>
            <a:r>
              <a:rPr lang="cs-CZ" sz="1600" smtClean="0"/>
              <a:t>).</a:t>
            </a:r>
          </a:p>
          <a:p>
            <a:pPr eaLnBrk="1" hangingPunct="1"/>
            <a:r>
              <a:rPr lang="cs-CZ" sz="1600" smtClean="0"/>
              <a:t>Vznikla takzvaná </a:t>
            </a:r>
            <a:r>
              <a:rPr lang="cs-CZ" sz="1600" smtClean="0">
                <a:solidFill>
                  <a:srgbClr val="FF0000"/>
                </a:solidFill>
              </a:rPr>
              <a:t>estrádní hudba</a:t>
            </a:r>
            <a:r>
              <a:rPr lang="cs-CZ" sz="1600" smtClean="0"/>
              <a:t>. Tu provozovaly lázeňské, rozhlasové a velké dechové orchestry.</a:t>
            </a:r>
          </a:p>
          <a:p>
            <a:pPr eaLnBrk="1" hangingPunct="1"/>
            <a:r>
              <a:rPr lang="cs-CZ" sz="1600" smtClean="0"/>
              <a:t>R. A. Dvorský vydával swingové písně, Karel Vlach se svým orchestrem ho hrál.</a:t>
            </a:r>
          </a:p>
          <a:p>
            <a:pPr eaLnBrk="1" hangingPunct="1"/>
            <a:r>
              <a:rPr lang="cs-CZ" sz="1600" smtClean="0">
                <a:solidFill>
                  <a:srgbClr val="FF0000"/>
                </a:solidFill>
              </a:rPr>
              <a:t>Politické události roku 1948 obraz poválečné hudební scény změnily.</a:t>
            </a:r>
          </a:p>
          <a:p>
            <a:pPr eaLnBrk="1" hangingPunct="1"/>
            <a:r>
              <a:rPr lang="cs-CZ" sz="1600" smtClean="0"/>
              <a:t>Po nástupu komunistů byla </a:t>
            </a:r>
            <a:r>
              <a:rPr lang="cs-CZ" sz="1600" smtClean="0">
                <a:solidFill>
                  <a:srgbClr val="FF0000"/>
                </a:solidFill>
              </a:rPr>
              <a:t>hudba poznamenaná ideologií</a:t>
            </a:r>
            <a:r>
              <a:rPr lang="cs-CZ" sz="1600" smtClean="0"/>
              <a:t>. Hudební tvorba mohla pouze navazovat na lidové písně nebo na hudbu státem uznávaných klasiků.</a:t>
            </a:r>
          </a:p>
          <a:p>
            <a:pPr eaLnBrk="1" hangingPunct="1"/>
            <a:r>
              <a:rPr lang="cs-CZ" sz="1600" smtClean="0"/>
              <a:t>Vznikaly masové a budovatelské písně (</a:t>
            </a:r>
            <a:r>
              <a:rPr lang="cs-CZ" sz="1600" smtClean="0">
                <a:hlinkClick r:id="rId3"/>
              </a:rPr>
              <a:t>Zítra se bude tančit všude</a:t>
            </a:r>
            <a:r>
              <a:rPr lang="cs-CZ" sz="1600" smtClean="0"/>
              <a:t>), které hrály mládežnické soubory (Julia Fučíka).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Hudba v 50. letech 20. století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3238"/>
            <a:ext cx="8435975" cy="4551362"/>
          </a:xfrm>
        </p:spPr>
        <p:txBody>
          <a:bodyPr/>
          <a:lstStyle/>
          <a:p>
            <a:pPr eaLnBrk="1" hangingPunct="1"/>
            <a:r>
              <a:rPr lang="cs-CZ" sz="1600" smtClean="0">
                <a:solidFill>
                  <a:srgbClr val="FF0000"/>
                </a:solidFill>
              </a:rPr>
              <a:t>Ve druhé polovině 50. let nastalo v hudbě určité uvolnění. </a:t>
            </a:r>
          </a:p>
          <a:p>
            <a:pPr eaLnBrk="1" hangingPunct="1"/>
            <a:r>
              <a:rPr lang="cs-CZ" sz="1600" smtClean="0"/>
              <a:t>Začala vysílat televize, vydávaly se dlouhohrající gramofonové desky, hudba se nahrávala na kotoučové magnetofony.</a:t>
            </a:r>
          </a:p>
          <a:p>
            <a:pPr eaLnBrk="1" hangingPunct="1"/>
            <a:r>
              <a:rPr lang="cs-CZ" sz="1600" smtClean="0">
                <a:solidFill>
                  <a:srgbClr val="FF0000"/>
                </a:solidFill>
              </a:rPr>
              <a:t>Taneční hudba se pomalu vracela ke swingu, foxtrotům a tangům.</a:t>
            </a:r>
          </a:p>
          <a:p>
            <a:pPr eaLnBrk="1" hangingPunct="1"/>
            <a:r>
              <a:rPr lang="cs-CZ" sz="1600" smtClean="0"/>
              <a:t>Pořádala se řada soutěží, například Hledáme písničky pro všední den nebo Písničky na zítra.</a:t>
            </a:r>
          </a:p>
          <a:p>
            <a:pPr eaLnBrk="1" hangingPunct="1"/>
            <a:r>
              <a:rPr lang="cs-CZ" sz="1600" smtClean="0">
                <a:solidFill>
                  <a:srgbClr val="FF0000"/>
                </a:solidFill>
              </a:rPr>
              <a:t>Z rádia Luxembourg zněly u nás první rokenroly.</a:t>
            </a:r>
          </a:p>
          <a:p>
            <a:pPr eaLnBrk="1" hangingPunct="1"/>
            <a:r>
              <a:rPr lang="cs-CZ" sz="1600" smtClean="0"/>
              <a:t>Pro rozvoj populární hudby u nás měly </a:t>
            </a:r>
            <a:r>
              <a:rPr lang="cs-CZ" sz="1600" smtClean="0">
                <a:solidFill>
                  <a:srgbClr val="FF0000"/>
                </a:solidFill>
              </a:rPr>
              <a:t>zásadní roli divadla malých forem.</a:t>
            </a:r>
            <a:r>
              <a:rPr lang="cs-CZ" sz="1600" smtClean="0"/>
              <a:t> Největší význam pro jejich vznik měla</a:t>
            </a:r>
            <a:r>
              <a:rPr lang="cs-CZ" sz="1600" smtClean="0">
                <a:solidFill>
                  <a:srgbClr val="FF0000"/>
                </a:solidFill>
              </a:rPr>
              <a:t> vinárna Reduta na pražské Národní třídě</a:t>
            </a:r>
            <a:r>
              <a:rPr lang="cs-CZ" sz="1600" smtClean="0"/>
              <a:t>.</a:t>
            </a:r>
          </a:p>
          <a:p>
            <a:pPr eaLnBrk="1" hangingPunct="1"/>
            <a:r>
              <a:rPr lang="cs-CZ" sz="1600" smtClean="0"/>
              <a:t>Zde se scházela parta mladých lidí. Hráli a zpívali vlastní písničky. </a:t>
            </a:r>
          </a:p>
          <a:p>
            <a:pPr eaLnBrk="1" hangingPunct="1"/>
            <a:r>
              <a:rPr lang="cs-CZ" sz="1600" smtClean="0"/>
              <a:t>Mezi ně patřili </a:t>
            </a:r>
            <a:r>
              <a:rPr lang="cs-CZ" sz="1600" smtClean="0">
                <a:solidFill>
                  <a:srgbClr val="FF0000"/>
                </a:solidFill>
              </a:rPr>
              <a:t>Jiří Suchý a Jiří Šlitr</a:t>
            </a:r>
            <a:r>
              <a:rPr lang="cs-CZ" sz="1600" smtClean="0"/>
              <a:t>.</a:t>
            </a:r>
          </a:p>
          <a:p>
            <a:pPr eaLnBrk="1" hangingPunct="1"/>
            <a:r>
              <a:rPr lang="cs-CZ" sz="1600" smtClean="0"/>
              <a:t>Rytmus a melodie jejich písní měly blízko k rokenrolu, texty se vyznačovaly pro ně typickým, chytrým humorem.</a:t>
            </a:r>
          </a:p>
          <a:p>
            <a:pPr eaLnBrk="1" hangingPunct="1"/>
            <a:r>
              <a:rPr lang="cs-CZ" sz="1600" smtClean="0"/>
              <a:t>Karel Vlach si v roce 1958 vybral a natočil jejich písničku </a:t>
            </a:r>
            <a:r>
              <a:rPr lang="cs-CZ" sz="1600" smtClean="0">
                <a:hlinkClick r:id="rId2"/>
              </a:rPr>
              <a:t>Blues pro tebe</a:t>
            </a:r>
            <a:r>
              <a:rPr lang="cs-CZ" sz="1600" smtClean="0"/>
              <a:t>. Nazpíval ji Josef Zíma. Stala se jednou z nejúspěšnějších v tom roce.</a:t>
            </a:r>
          </a:p>
          <a:p>
            <a:pPr eaLnBrk="1" hangingPunct="1">
              <a:buFont typeface="Wingdings 2" pitchFamily="18" charset="2"/>
              <a:buNone/>
            </a:pPr>
            <a:endParaRPr lang="cs-CZ" sz="1600" smtClean="0"/>
          </a:p>
        </p:txBody>
      </p:sp>
      <p:sp>
        <p:nvSpPr>
          <p:cNvPr id="16387" name="TextovéPole 5"/>
          <p:cNvSpPr txBox="1">
            <a:spLocks noChangeArrowheads="1"/>
          </p:cNvSpPr>
          <p:nvPr/>
        </p:nvSpPr>
        <p:spPr bwMode="auto">
          <a:xfrm>
            <a:off x="6156325" y="5732463"/>
            <a:ext cx="25923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400" b="1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Semafor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113"/>
            <a:ext cx="5410200" cy="4408487"/>
          </a:xfrm>
        </p:spPr>
        <p:txBody>
          <a:bodyPr/>
          <a:lstStyle/>
          <a:p>
            <a:pPr eaLnBrk="1" hangingPunct="1"/>
            <a:r>
              <a:rPr lang="cs-CZ" sz="1600" smtClean="0"/>
              <a:t>V roce 1958 zahájili Jiří Suchý s Ivanem Vyskočilem provoz divadla Na zábradlí svou hrou </a:t>
            </a:r>
            <a:r>
              <a:rPr lang="cs-CZ" sz="1600" smtClean="0">
                <a:solidFill>
                  <a:srgbClr val="FF0000"/>
                </a:solidFill>
              </a:rPr>
              <a:t>Kdyby tisíc klarinetů</a:t>
            </a:r>
            <a:r>
              <a:rPr lang="cs-CZ" sz="1600" smtClean="0"/>
              <a:t>. </a:t>
            </a:r>
          </a:p>
          <a:p>
            <a:pPr eaLnBrk="1" hangingPunct="1"/>
            <a:r>
              <a:rPr lang="cs-CZ" sz="1600" smtClean="0"/>
              <a:t>V následujícím roce se Jiří Suchý s Jiřím Šlitrem osamostatnili a tak vzniklo nejvýznamnější divadlo malých forem </a:t>
            </a:r>
            <a:r>
              <a:rPr lang="cs-CZ" sz="1600" smtClean="0">
                <a:solidFill>
                  <a:srgbClr val="FF0000"/>
                </a:solidFill>
              </a:rPr>
              <a:t>Semafor (Se</a:t>
            </a:r>
            <a:r>
              <a:rPr lang="cs-CZ" sz="1600" smtClean="0"/>
              <a:t>dm </a:t>
            </a:r>
            <a:r>
              <a:rPr lang="cs-CZ" sz="1600" smtClean="0">
                <a:solidFill>
                  <a:srgbClr val="FF0000"/>
                </a:solidFill>
              </a:rPr>
              <a:t>Ma</a:t>
            </a:r>
            <a:r>
              <a:rPr lang="cs-CZ" sz="1600" smtClean="0"/>
              <a:t>lých </a:t>
            </a:r>
            <a:r>
              <a:rPr lang="cs-CZ" sz="1600" smtClean="0">
                <a:solidFill>
                  <a:srgbClr val="FF0000"/>
                </a:solidFill>
              </a:rPr>
              <a:t>For</a:t>
            </a:r>
            <a:r>
              <a:rPr lang="cs-CZ" sz="1600" smtClean="0"/>
              <a:t>em).</a:t>
            </a:r>
            <a:endParaRPr lang="cs-CZ" sz="160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1600" smtClean="0"/>
              <a:t>Tvorba divadla Semafor ovlivnila a dodnes ovlivňuje kulturní dění v naší zemi.</a:t>
            </a:r>
          </a:p>
          <a:p>
            <a:pPr eaLnBrk="1" hangingPunct="1"/>
            <a:r>
              <a:rPr lang="cs-CZ" sz="1600" smtClean="0"/>
              <a:t>Výborné texty Jiřího Suchého se blížily moderní poezii, nepostrádaly však hravost a smysl pro humor.</a:t>
            </a:r>
          </a:p>
          <a:p>
            <a:pPr eaLnBrk="1" hangingPunct="1"/>
            <a:r>
              <a:rPr lang="cs-CZ" sz="1600" smtClean="0"/>
              <a:t>V hudbě Jiřího Šlitra najdeme jak vliv šantánových písní, tak šanson, country, částečně i rock.</a:t>
            </a:r>
          </a:p>
          <a:p>
            <a:pPr eaLnBrk="1" hangingPunct="1"/>
            <a:r>
              <a:rPr lang="cs-CZ" sz="1600" smtClean="0"/>
              <a:t>V Semaforu začínali </a:t>
            </a:r>
            <a:r>
              <a:rPr lang="cs-CZ" sz="1600" smtClean="0">
                <a:solidFill>
                  <a:srgbClr val="FF0000"/>
                </a:solidFill>
              </a:rPr>
              <a:t>Karel Gott</a:t>
            </a:r>
            <a:r>
              <a:rPr lang="cs-CZ" sz="1600" smtClean="0"/>
              <a:t>, </a:t>
            </a:r>
            <a:r>
              <a:rPr lang="cs-CZ" sz="1600" smtClean="0">
                <a:solidFill>
                  <a:srgbClr val="FF0000"/>
                </a:solidFill>
              </a:rPr>
              <a:t>Eva Pilarová</a:t>
            </a:r>
            <a:r>
              <a:rPr lang="cs-CZ" sz="1600" smtClean="0"/>
              <a:t>, </a:t>
            </a:r>
            <a:r>
              <a:rPr lang="cs-CZ" sz="1600" smtClean="0">
                <a:solidFill>
                  <a:srgbClr val="FF0000"/>
                </a:solidFill>
              </a:rPr>
              <a:t>Waldemar Matuška</a:t>
            </a:r>
            <a:r>
              <a:rPr lang="cs-CZ" sz="1600" smtClean="0"/>
              <a:t>, </a:t>
            </a:r>
            <a:r>
              <a:rPr lang="cs-CZ" sz="1600" smtClean="0">
                <a:solidFill>
                  <a:srgbClr val="FF0000"/>
                </a:solidFill>
              </a:rPr>
              <a:t>Hana Hegerová</a:t>
            </a:r>
            <a:r>
              <a:rPr lang="cs-CZ" sz="1600" smtClean="0"/>
              <a:t>. Hrál tu </a:t>
            </a:r>
            <a:r>
              <a:rPr lang="cs-CZ" sz="1600" smtClean="0">
                <a:solidFill>
                  <a:srgbClr val="FF0000"/>
                </a:solidFill>
              </a:rPr>
              <a:t>Olympic</a:t>
            </a:r>
            <a:r>
              <a:rPr lang="cs-CZ" sz="1600" smtClean="0"/>
              <a:t>.</a:t>
            </a:r>
          </a:p>
        </p:txBody>
      </p:sp>
      <p:pic>
        <p:nvPicPr>
          <p:cNvPr id="4" name="Obrázek 3" descr="600px-Jiri_Suchy_KVIFF.jpg"/>
          <p:cNvPicPr>
            <a:picLocks noChangeAspect="1"/>
          </p:cNvPicPr>
          <p:nvPr/>
        </p:nvPicPr>
        <p:blipFill>
          <a:blip r:embed="rId2"/>
          <a:srcRect l="10725"/>
          <a:stretch>
            <a:fillRect/>
          </a:stretch>
        </p:blipFill>
        <p:spPr>
          <a:xfrm>
            <a:off x="5940425" y="2276475"/>
            <a:ext cx="2997200" cy="3357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412" name="Rectangle 5"/>
          <p:cNvSpPr>
            <a:spLocks noChangeArrowheads="1"/>
          </p:cNvSpPr>
          <p:nvPr/>
        </p:nvSpPr>
        <p:spPr bwMode="auto">
          <a:xfrm>
            <a:off x="6948488" y="5949950"/>
            <a:ext cx="10985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92D050"/>
                </a:solidFill>
              </a:rPr>
              <a:t>Jiří Suchý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Semafor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844675"/>
            <a:ext cx="8075613" cy="4479925"/>
          </a:xfrm>
        </p:spPr>
        <p:txBody>
          <a:bodyPr/>
          <a:lstStyle/>
          <a:p>
            <a:pPr eaLnBrk="1" hangingPunct="1"/>
            <a:r>
              <a:rPr lang="cs-CZ" sz="1600" smtClean="0"/>
              <a:t>Od poloviny 60. let Suchý se Šlitrem angažovali </a:t>
            </a:r>
            <a:r>
              <a:rPr lang="cs-CZ" sz="1600" smtClean="0">
                <a:solidFill>
                  <a:srgbClr val="FF0000"/>
                </a:solidFill>
              </a:rPr>
              <a:t>Miloslava Šimka </a:t>
            </a:r>
            <a:r>
              <a:rPr lang="cs-CZ" sz="1600" smtClean="0"/>
              <a:t>a </a:t>
            </a:r>
            <a:r>
              <a:rPr lang="cs-CZ" sz="1600" smtClean="0">
                <a:solidFill>
                  <a:srgbClr val="FF0000"/>
                </a:solidFill>
              </a:rPr>
              <a:t>Jiřího Grossmanna</a:t>
            </a:r>
            <a:r>
              <a:rPr lang="cs-CZ" sz="1600" smtClean="0"/>
              <a:t>.</a:t>
            </a:r>
          </a:p>
          <a:p>
            <a:pPr eaLnBrk="1" hangingPunct="1"/>
            <a:r>
              <a:rPr lang="cs-CZ" sz="1600" smtClean="0"/>
              <a:t>V jejich tvůrčí skupině zpívali například </a:t>
            </a:r>
            <a:r>
              <a:rPr lang="cs-CZ" sz="1600" smtClean="0">
                <a:solidFill>
                  <a:srgbClr val="FF0000"/>
                </a:solidFill>
              </a:rPr>
              <a:t>Miluška Voborníková</a:t>
            </a:r>
            <a:r>
              <a:rPr lang="cs-CZ" sz="1600" smtClean="0"/>
              <a:t>, </a:t>
            </a:r>
            <a:r>
              <a:rPr lang="cs-CZ" sz="1600" smtClean="0">
                <a:solidFill>
                  <a:srgbClr val="FF0000"/>
                </a:solidFill>
              </a:rPr>
              <a:t>Pavel Bobek</a:t>
            </a:r>
            <a:r>
              <a:rPr lang="cs-CZ" sz="1600" smtClean="0"/>
              <a:t>, </a:t>
            </a:r>
            <a:r>
              <a:rPr lang="cs-CZ" sz="1600" smtClean="0">
                <a:solidFill>
                  <a:srgbClr val="FF0000"/>
                </a:solidFill>
              </a:rPr>
              <a:t>Naďa Urbánková</a:t>
            </a:r>
            <a:r>
              <a:rPr lang="cs-CZ" sz="1600" smtClean="0"/>
              <a:t>.</a:t>
            </a:r>
          </a:p>
          <a:p>
            <a:pPr eaLnBrk="1" hangingPunct="1"/>
            <a:r>
              <a:rPr lang="cs-CZ" sz="1600" smtClean="0"/>
              <a:t>Šimek s Grossmannem se proslavili psaním svých </a:t>
            </a:r>
            <a:r>
              <a:rPr lang="cs-CZ" sz="1600" smtClean="0">
                <a:hlinkClick r:id="rId2"/>
              </a:rPr>
              <a:t>povídek</a:t>
            </a:r>
            <a:r>
              <a:rPr lang="cs-CZ" sz="1600" smtClean="0"/>
              <a:t> a uvedením jejich </a:t>
            </a:r>
            <a:r>
              <a:rPr lang="cs-CZ" sz="1600" smtClean="0">
                <a:solidFill>
                  <a:srgbClr val="FF0000"/>
                </a:solidFill>
              </a:rPr>
              <a:t>Návštěvních dnů </a:t>
            </a:r>
            <a:r>
              <a:rPr lang="cs-CZ" sz="1600" smtClean="0"/>
              <a:t>v Semaforu.</a:t>
            </a:r>
          </a:p>
          <a:p>
            <a:pPr eaLnBrk="1" hangingPunct="1"/>
            <a:r>
              <a:rPr lang="cs-CZ" sz="1600" smtClean="0"/>
              <a:t>Jako režiséři v Semaforu působili </a:t>
            </a:r>
            <a:r>
              <a:rPr lang="cs-CZ" sz="1600" smtClean="0">
                <a:solidFill>
                  <a:srgbClr val="FF0000"/>
                </a:solidFill>
              </a:rPr>
              <a:t>Jan Roháč </a:t>
            </a:r>
            <a:r>
              <a:rPr lang="cs-CZ" sz="1600" smtClean="0"/>
              <a:t>i celosvětově známý režisér </a:t>
            </a:r>
            <a:r>
              <a:rPr lang="cs-CZ" sz="1600" smtClean="0">
                <a:solidFill>
                  <a:srgbClr val="FF0000"/>
                </a:solidFill>
              </a:rPr>
              <a:t>Miloš Forman</a:t>
            </a:r>
            <a:r>
              <a:rPr lang="cs-CZ" sz="1600" smtClean="0"/>
              <a:t>.</a:t>
            </a:r>
          </a:p>
          <a:p>
            <a:pPr eaLnBrk="1" hangingPunct="1"/>
            <a:r>
              <a:rPr lang="cs-CZ" sz="1600" smtClean="0"/>
              <a:t>V semaforských hrách hráli </a:t>
            </a:r>
            <a:r>
              <a:rPr lang="cs-CZ" sz="1600" smtClean="0">
                <a:solidFill>
                  <a:srgbClr val="FF0000"/>
                </a:solidFill>
              </a:rPr>
              <a:t>František Filipovský</a:t>
            </a:r>
            <a:r>
              <a:rPr lang="cs-CZ" sz="1600" smtClean="0"/>
              <a:t>, </a:t>
            </a:r>
            <a:r>
              <a:rPr lang="cs-CZ" sz="1600" smtClean="0">
                <a:solidFill>
                  <a:srgbClr val="FF0000"/>
                </a:solidFill>
              </a:rPr>
              <a:t>Miroslav Horníček </a:t>
            </a:r>
            <a:r>
              <a:rPr lang="cs-CZ" sz="1600" smtClean="0"/>
              <a:t>a </a:t>
            </a:r>
            <a:r>
              <a:rPr lang="cs-CZ" sz="1600" smtClean="0">
                <a:solidFill>
                  <a:srgbClr val="FF0000"/>
                </a:solidFill>
              </a:rPr>
              <a:t>Miloš Kopecký</a:t>
            </a:r>
            <a:r>
              <a:rPr lang="cs-CZ" sz="1600" smtClean="0"/>
              <a:t>.</a:t>
            </a:r>
          </a:p>
          <a:p>
            <a:pPr eaLnBrk="1" hangingPunct="1"/>
            <a:r>
              <a:rPr lang="cs-CZ" sz="1600" smtClean="0"/>
              <a:t>Z této doby se můžeme podívat na první jazzovou operu </a:t>
            </a:r>
            <a:r>
              <a:rPr lang="cs-CZ" sz="1600" smtClean="0">
                <a:solidFill>
                  <a:srgbClr val="FF0000"/>
                </a:solidFill>
              </a:rPr>
              <a:t>Dobře placená procházka </a:t>
            </a:r>
            <a:r>
              <a:rPr lang="cs-CZ" sz="1600" smtClean="0"/>
              <a:t>nebo hudební film </a:t>
            </a:r>
            <a:r>
              <a:rPr lang="cs-CZ" sz="1600" smtClean="0">
                <a:solidFill>
                  <a:srgbClr val="FF0000"/>
                </a:solidFill>
              </a:rPr>
              <a:t>Kdyby tisíc klarinetů</a:t>
            </a:r>
            <a:r>
              <a:rPr lang="cs-CZ" sz="1600" smtClean="0"/>
              <a:t>.</a:t>
            </a:r>
          </a:p>
          <a:p>
            <a:pPr eaLnBrk="1" hangingPunct="1"/>
            <a:r>
              <a:rPr lang="cs-CZ" sz="1600" smtClean="0"/>
              <a:t>V roce 1969 na Vánoce však Jiří Šlitr zemřel na otravu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600" smtClean="0"/>
              <a:t>	svítiplynem. Dodnes se neví, zda spáchal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600" smtClean="0"/>
              <a:t> 	 sebevraždu nebo to byla nešťastná náhoda.</a:t>
            </a:r>
          </a:p>
          <a:p>
            <a:pPr eaLnBrk="1" hangingPunct="1"/>
            <a:r>
              <a:rPr lang="cs-CZ" sz="1600" smtClean="0"/>
              <a:t>V roce 1974 se Jiří Suchý se poprvé potkává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600" smtClean="0"/>
              <a:t>	</a:t>
            </a:r>
            <a:r>
              <a:rPr lang="cs-CZ" sz="1600" smtClean="0">
                <a:solidFill>
                  <a:srgbClr val="FF0000"/>
                </a:solidFill>
              </a:rPr>
              <a:t>Jitkou Molavcovou</a:t>
            </a:r>
            <a:r>
              <a:rPr lang="cs-CZ" sz="1600" smtClean="0"/>
              <a:t>, která je jeho jevištní komediální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600" smtClean="0"/>
              <a:t>	partnerkou dodnes.</a:t>
            </a:r>
          </a:p>
          <a:p>
            <a:pPr eaLnBrk="1" hangingPunct="1"/>
            <a:endParaRPr lang="cs-CZ" sz="1600" smtClean="0"/>
          </a:p>
        </p:txBody>
      </p:sp>
      <p:pic>
        <p:nvPicPr>
          <p:cNvPr id="4" name="Obrázek 3" descr="800px-Jiří-Suchý--Jitka-Molavcová--Michal-Horáček--Brno2011zb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600" y="4221163"/>
            <a:ext cx="3579813" cy="2374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Další divadla malých forem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4619625" cy="4406900"/>
          </a:xfrm>
        </p:spPr>
        <p:txBody>
          <a:bodyPr/>
          <a:lstStyle/>
          <a:p>
            <a:pPr eaLnBrk="1" hangingPunct="1"/>
            <a:r>
              <a:rPr lang="cs-CZ" sz="1600" smtClean="0"/>
              <a:t>Mezi další populární divadla malých forem v </a:t>
            </a:r>
            <a:r>
              <a:rPr lang="cs-CZ" sz="1600" smtClean="0">
                <a:solidFill>
                  <a:srgbClr val="FF0000"/>
                </a:solidFill>
              </a:rPr>
              <a:t>Praze patřilo divadlo Rokoko, Paravan a později Apollo</a:t>
            </a:r>
            <a:r>
              <a:rPr lang="cs-CZ" sz="1600" smtClean="0"/>
              <a:t>.</a:t>
            </a:r>
          </a:p>
          <a:p>
            <a:pPr eaLnBrk="1" hangingPunct="1"/>
            <a:r>
              <a:rPr lang="cs-CZ" sz="1600" smtClean="0"/>
              <a:t>V divadle Rokoko se v roce 1965 sešli a začali spolu spolupracovat </a:t>
            </a:r>
            <a:r>
              <a:rPr lang="cs-CZ" sz="1600" smtClean="0">
                <a:solidFill>
                  <a:srgbClr val="FF0000"/>
                </a:solidFill>
              </a:rPr>
              <a:t>Marta Kubišová</a:t>
            </a:r>
            <a:r>
              <a:rPr lang="cs-CZ" sz="1600" smtClean="0"/>
              <a:t>, </a:t>
            </a:r>
            <a:r>
              <a:rPr lang="cs-CZ" sz="1600" smtClean="0">
                <a:solidFill>
                  <a:srgbClr val="FF0000"/>
                </a:solidFill>
              </a:rPr>
              <a:t>Helena Vondráčková</a:t>
            </a:r>
            <a:r>
              <a:rPr lang="cs-CZ" sz="1600" smtClean="0"/>
              <a:t> a </a:t>
            </a:r>
            <a:r>
              <a:rPr lang="cs-CZ" sz="1600" smtClean="0">
                <a:solidFill>
                  <a:srgbClr val="FF0000"/>
                </a:solidFill>
              </a:rPr>
              <a:t>Václav Neckář</a:t>
            </a:r>
            <a:r>
              <a:rPr lang="cs-CZ" sz="1600" smtClean="0"/>
              <a:t>. V letech 1968 – 1970 společně působili s velkým úspěchem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600" smtClean="0"/>
              <a:t>	 jako skupina </a:t>
            </a:r>
            <a:r>
              <a:rPr lang="cs-CZ" sz="1600" smtClean="0">
                <a:solidFill>
                  <a:srgbClr val="FF0000"/>
                </a:solidFill>
              </a:rPr>
              <a:t>Goden Kids</a:t>
            </a:r>
            <a:r>
              <a:rPr lang="cs-CZ" sz="1600" smtClean="0"/>
              <a:t>. Pak se rozpadli, protože Marta Kubišová nesměla s politických důvodů vystupovat.</a:t>
            </a:r>
          </a:p>
          <a:p>
            <a:pPr eaLnBrk="1" hangingPunct="1"/>
            <a:r>
              <a:rPr lang="cs-CZ" sz="1600" smtClean="0"/>
              <a:t>V Brně bylo nejnavštěvovanější </a:t>
            </a:r>
            <a:r>
              <a:rPr lang="cs-CZ" sz="1600" smtClean="0">
                <a:solidFill>
                  <a:srgbClr val="FF0000"/>
                </a:solidFill>
              </a:rPr>
              <a:t>Večerní Brno</a:t>
            </a:r>
            <a:r>
              <a:rPr lang="cs-CZ" sz="1600" smtClean="0"/>
              <a:t>,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600" smtClean="0"/>
              <a:t>	v Plzni divadlo</a:t>
            </a:r>
            <a:r>
              <a:rPr lang="cs-CZ" sz="1600" smtClean="0">
                <a:solidFill>
                  <a:srgbClr val="FF0000"/>
                </a:solidFill>
              </a:rPr>
              <a:t> Alfa</a:t>
            </a:r>
            <a:r>
              <a:rPr lang="cs-CZ" sz="1600" smtClean="0"/>
              <a:t>.</a:t>
            </a:r>
          </a:p>
          <a:p>
            <a:pPr eaLnBrk="1" hangingPunct="1"/>
            <a:r>
              <a:rPr lang="cs-CZ" sz="1600" smtClean="0"/>
              <a:t>V Alfě začínal hudební skladatel Bohuslav Ondráček a zpěváci Marta Kubišová a Václav Neckář.</a:t>
            </a:r>
          </a:p>
        </p:txBody>
      </p:sp>
      <p:pic>
        <p:nvPicPr>
          <p:cNvPr id="4" name="Obrázek 3" descr="Kubišová.jpg"/>
          <p:cNvPicPr>
            <a:picLocks noChangeAspect="1"/>
          </p:cNvPicPr>
          <p:nvPr/>
        </p:nvPicPr>
        <p:blipFill>
          <a:blip r:embed="rId2"/>
          <a:srcRect l="3686"/>
          <a:stretch>
            <a:fillRect/>
          </a:stretch>
        </p:blipFill>
        <p:spPr>
          <a:xfrm>
            <a:off x="7164388" y="1700213"/>
            <a:ext cx="1881187" cy="2781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Bundesarchiv_Bild_183-R0428-0024,_Berlin,_Palast_der_Republik,_Helena_Vondtrackova.jpg"/>
          <p:cNvPicPr>
            <a:picLocks noChangeAspect="1"/>
          </p:cNvPicPr>
          <p:nvPr/>
        </p:nvPicPr>
        <p:blipFill>
          <a:blip r:embed="rId3"/>
          <a:srcRect l="12524" t="3473" r="9827" b="2757"/>
          <a:stretch>
            <a:fillRect/>
          </a:stretch>
        </p:blipFill>
        <p:spPr bwMode="auto">
          <a:xfrm>
            <a:off x="5057775" y="3168650"/>
            <a:ext cx="2232025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39700" dir="2700000" algn="tl" rotWithShape="0">
              <a:srgbClr val="333333">
                <a:alpha val="64999"/>
              </a:srgbClr>
            </a:outerShdw>
          </a:effectLst>
        </p:spPr>
      </p:pic>
      <p:pic>
        <p:nvPicPr>
          <p:cNvPr id="6" name="Obrázek 5" descr="Neckář.jpg"/>
          <p:cNvPicPr>
            <a:picLocks noChangeAspect="1"/>
          </p:cNvPicPr>
          <p:nvPr/>
        </p:nvPicPr>
        <p:blipFill>
          <a:blip r:embed="rId4"/>
          <a:srcRect l="10146" r="18828"/>
          <a:stretch>
            <a:fillRect/>
          </a:stretch>
        </p:blipFill>
        <p:spPr>
          <a:xfrm>
            <a:off x="6516688" y="4779963"/>
            <a:ext cx="2519362" cy="20780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462" name="TextovéPole 6"/>
          <p:cNvSpPr txBox="1">
            <a:spLocks noChangeArrowheads="1"/>
          </p:cNvSpPr>
          <p:nvPr/>
        </p:nvSpPr>
        <p:spPr bwMode="auto">
          <a:xfrm>
            <a:off x="7308850" y="1700213"/>
            <a:ext cx="15843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</a:rPr>
              <a:t>Marta Kubišová</a:t>
            </a:r>
          </a:p>
        </p:txBody>
      </p:sp>
      <p:sp>
        <p:nvSpPr>
          <p:cNvPr id="19463" name="TextovéPole 7"/>
          <p:cNvSpPr txBox="1">
            <a:spLocks noChangeArrowheads="1"/>
          </p:cNvSpPr>
          <p:nvPr/>
        </p:nvSpPr>
        <p:spPr bwMode="auto">
          <a:xfrm>
            <a:off x="5148263" y="3141663"/>
            <a:ext cx="1944687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</a:rPr>
              <a:t>Helena Vondráčková</a:t>
            </a:r>
          </a:p>
        </p:txBody>
      </p:sp>
      <p:sp>
        <p:nvSpPr>
          <p:cNvPr id="19464" name="TextovéPole 8"/>
          <p:cNvSpPr txBox="1">
            <a:spLocks noChangeArrowheads="1"/>
          </p:cNvSpPr>
          <p:nvPr/>
        </p:nvSpPr>
        <p:spPr bwMode="auto">
          <a:xfrm>
            <a:off x="6516688" y="6334125"/>
            <a:ext cx="2627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</a:rPr>
              <a:t>Václav Neckář v oscarovém filmu  Ostře sledované vlaky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923925"/>
          </a:xfrm>
        </p:spPr>
        <p:txBody>
          <a:bodyPr/>
          <a:lstStyle/>
          <a:p>
            <a:pPr eaLnBrk="1" hangingPunct="1"/>
            <a:r>
              <a:rPr lang="cs-CZ" smtClean="0"/>
              <a:t>Doplňovačka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68313" y="1700213"/>
            <a:ext cx="8229600" cy="4465637"/>
          </a:xfrm>
        </p:spPr>
        <p:txBody>
          <a:bodyPr/>
          <a:lstStyle/>
          <a:p>
            <a:pPr eaLnBrk="1" hangingPunct="1"/>
            <a:r>
              <a:rPr lang="cs-CZ" sz="1400" smtClean="0"/>
              <a:t>Dne 8. května ……………………………… 2. světová válka.</a:t>
            </a:r>
          </a:p>
          <a:p>
            <a:pPr eaLnBrk="1" hangingPunct="1"/>
            <a:r>
              <a:rPr lang="cs-CZ" sz="1400" smtClean="0"/>
              <a:t>Objevili se také sovětské písně a pochody československých jednotek (…………………………..).</a:t>
            </a:r>
          </a:p>
          <a:p>
            <a:pPr eaLnBrk="1" hangingPunct="1"/>
            <a:r>
              <a:rPr lang="cs-CZ" sz="1400" smtClean="0"/>
              <a:t>Po nástupu komunistů byla hudba poznamenaná …………………………………</a:t>
            </a:r>
          </a:p>
          <a:p>
            <a:pPr eaLnBrk="1" hangingPunct="1"/>
            <a:r>
              <a:rPr lang="cs-CZ" sz="1400" smtClean="0"/>
              <a:t>Vznikaly masové a ……………………………..…, které hrály mládežnické soubory (Julia Fučíka).</a:t>
            </a:r>
          </a:p>
          <a:p>
            <a:pPr eaLnBrk="1" hangingPunct="1"/>
            <a:r>
              <a:rPr lang="cs-CZ" sz="1400" smtClean="0"/>
              <a:t>Ve druhé polovině 50. let nastalo v hudbě určité ……………………………. </a:t>
            </a:r>
          </a:p>
          <a:p>
            <a:pPr eaLnBrk="1" hangingPunct="1"/>
            <a:r>
              <a:rPr lang="cs-CZ" sz="1400" smtClean="0"/>
              <a:t>Z rádia ……………………………. zněly u nás první rokenroly.</a:t>
            </a:r>
          </a:p>
          <a:p>
            <a:pPr eaLnBrk="1" hangingPunct="1"/>
            <a:r>
              <a:rPr lang="cs-CZ" sz="1400" smtClean="0"/>
              <a:t>Pro rozvoj populární hudby u nás měly zásadní roli …………………………………………………….</a:t>
            </a:r>
          </a:p>
          <a:p>
            <a:pPr eaLnBrk="1" hangingPunct="1"/>
            <a:r>
              <a:rPr lang="cs-CZ" sz="1400" smtClean="0"/>
              <a:t>Jiří Suchý a Jiří Šlitr založili v roce  1959 nejvýznamnější divadlo malých forem ……………….</a:t>
            </a:r>
          </a:p>
          <a:p>
            <a:pPr eaLnBrk="1" hangingPunct="1"/>
            <a:r>
              <a:rPr lang="cs-CZ" sz="1400" smtClean="0"/>
              <a:t>Od poloviny 60. let Suchý se Šlitrem angažovali ……………………………………………………………….</a:t>
            </a:r>
          </a:p>
          <a:p>
            <a:pPr eaLnBrk="1" hangingPunct="1"/>
            <a:r>
              <a:rPr lang="cs-CZ" sz="1400" smtClean="0"/>
              <a:t>Z této doby se můžeme podívat na první …………………….. Dobře placená procházka nebo hudební film Kdyby tisíc klarinetů.</a:t>
            </a:r>
          </a:p>
          <a:p>
            <a:pPr eaLnBrk="1" hangingPunct="1"/>
            <a:r>
              <a:rPr lang="cs-CZ" sz="1400" smtClean="0"/>
              <a:t>V roce 1969 na Vánoce však ………………………. Jiří Šlitr.</a:t>
            </a:r>
          </a:p>
          <a:p>
            <a:pPr eaLnBrk="1" hangingPunct="1"/>
            <a:r>
              <a:rPr lang="cs-CZ" sz="1400" smtClean="0"/>
              <a:t>V roce 1974 se Jiří Suchý se poprvé potkává …………………………………………..</a:t>
            </a:r>
          </a:p>
          <a:p>
            <a:pPr eaLnBrk="1" hangingPunct="1"/>
            <a:r>
              <a:rPr lang="cs-CZ" sz="1400" smtClean="0"/>
              <a:t>Mezi další populární divadla malých forem v Praze patřilo divadlo ……………….., Paravan a později Apollo.</a:t>
            </a:r>
          </a:p>
          <a:p>
            <a:pPr eaLnBrk="1" hangingPunct="1"/>
            <a:r>
              <a:rPr lang="cs-CZ" sz="1400" smtClean="0"/>
              <a:t>V Brně bylo nejnavštěvovanější ………………………………………., v Plzni divadlo</a:t>
            </a:r>
            <a:r>
              <a:rPr lang="cs-CZ" sz="1400" smtClean="0">
                <a:solidFill>
                  <a:srgbClr val="FF0000"/>
                </a:solidFill>
              </a:rPr>
              <a:t> </a:t>
            </a:r>
            <a:r>
              <a:rPr lang="cs-CZ" sz="1400" smtClean="0"/>
              <a:t>Alfa.</a:t>
            </a:r>
          </a:p>
          <a:p>
            <a:pPr eaLnBrk="1" hangingPunct="1"/>
            <a:r>
              <a:rPr lang="cs-CZ" sz="1400" smtClean="0"/>
              <a:t>V letech 1968 – 1970 společně působili M. Kubišová, H. Vondráčková a V. Neckář s velkým úspěchem jako skupina ………………………………………...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/>
              <a:t>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600" smtClean="0"/>
              <a:t>	</a:t>
            </a:r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1600" smtClean="0"/>
              <a:t>	</a:t>
            </a:r>
          </a:p>
          <a:p>
            <a:pPr eaLnBrk="1" hangingPunct="1"/>
            <a:endParaRPr lang="cs-CZ" sz="1600" smtClean="0"/>
          </a:p>
          <a:p>
            <a:pPr eaLnBrk="1" hangingPunct="1">
              <a:buFont typeface="Wingdings 2" pitchFamily="18" charset="2"/>
              <a:buNone/>
            </a:pPr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0" y="6237288"/>
            <a:ext cx="92170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solidFill>
                  <a:srgbClr val="FF0000"/>
                </a:solidFill>
              </a:rPr>
              <a:t>budovatelské písně, Rokoko, Miloslava Šimka a</a:t>
            </a:r>
            <a:r>
              <a:rPr lang="cs-CZ" sz="1400"/>
              <a:t> </a:t>
            </a:r>
            <a:r>
              <a:rPr lang="cs-CZ" sz="1400">
                <a:solidFill>
                  <a:srgbClr val="FF0000"/>
                </a:solidFill>
              </a:rPr>
              <a:t>Jiřího Grossmanna, divadla malých forem, Jitkou Molavcovou, uvolnění, Semafor, skončila, Luxembourg, ideologií,</a:t>
            </a:r>
            <a:r>
              <a:rPr lang="cs-CZ" sz="1400">
                <a:hlinkClick r:id="rId2"/>
              </a:rPr>
              <a:t> </a:t>
            </a:r>
            <a:r>
              <a:rPr lang="cs-CZ" sz="1400">
                <a:solidFill>
                  <a:srgbClr val="FF0000"/>
                </a:solidFill>
              </a:rPr>
              <a:t>Večerní Brno, zemřel,</a:t>
            </a:r>
            <a:r>
              <a:rPr lang="cs-CZ" sz="1400"/>
              <a:t> </a:t>
            </a:r>
            <a:r>
              <a:rPr lang="cs-CZ" sz="1400">
                <a:solidFill>
                  <a:srgbClr val="FF0000"/>
                </a:solidFill>
              </a:rPr>
              <a:t>Směr Praha,</a:t>
            </a:r>
            <a:r>
              <a:rPr lang="cs-CZ" sz="1400"/>
              <a:t> </a:t>
            </a:r>
            <a:r>
              <a:rPr lang="cs-CZ" sz="1400">
                <a:solidFill>
                  <a:srgbClr val="FF0000"/>
                </a:solidFill>
              </a:rPr>
              <a:t>jazzovou operu, Goden Kids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http://commons.wikimedia.org/wiki/File:Jiri_Suchy_KVIFF.jpg</a:t>
            </a:r>
            <a:r>
              <a:rPr lang="cs-CZ" sz="1400" smtClean="0"/>
              <a:t>, </a:t>
            </a:r>
            <a:r>
              <a:rPr lang="cs-CZ" sz="1400" i="1" smtClean="0"/>
              <a:t>Petr Novák, Wikipedia, </a:t>
            </a:r>
            <a:r>
              <a:rPr lang="cs-CZ" sz="1400" smtClean="0"/>
              <a:t>2. 2. 2014</a:t>
            </a:r>
          </a:p>
          <a:p>
            <a:pPr eaLnBrk="1" hangingPunct="1"/>
            <a:r>
              <a:rPr lang="cs-CZ" sz="1400" smtClean="0">
                <a:hlinkClick r:id="rId3"/>
              </a:rPr>
              <a:t>http://cs.wikipedia.org/wiki/Ji%C5%99%C3%AD_Such%C3%BD</a:t>
            </a:r>
            <a:r>
              <a:rPr lang="cs-CZ" sz="1400" smtClean="0"/>
              <a:t>, 2. 2. 2014</a:t>
            </a:r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http://upload.wikimedia.org/wikipedia/commons/f/f5/Ji%C5%99%C3%AD-Such%C3%BD--Jitka-Molavcov%C3%A1--Michal-Hor%C3%A1%C4%8Dek--Brno2011zb.jpg?uselang=cs</a:t>
            </a:r>
            <a:r>
              <a:rPr lang="cs-CZ" sz="1400" smtClean="0"/>
              <a:t>, Ben Skála, /29. 10. 2011/, 2. 2. 2014</a:t>
            </a:r>
          </a:p>
          <a:p>
            <a:pPr eaLnBrk="1" hangingPunct="1"/>
            <a:r>
              <a:rPr lang="cs-CZ" sz="1400" smtClean="0">
                <a:hlinkClick r:id="rId5"/>
              </a:rPr>
              <a:t>http://cs.wikipedia.org/wiki/Semafor_(divadlo)</a:t>
            </a:r>
            <a:r>
              <a:rPr lang="cs-CZ" sz="1400" smtClean="0"/>
              <a:t>, 2. 2. 2014</a:t>
            </a:r>
          </a:p>
          <a:p>
            <a:pPr eaLnBrk="1" hangingPunct="1"/>
            <a:r>
              <a:rPr lang="cs-CZ" sz="1400" smtClean="0">
                <a:hlinkClick r:id="rId6"/>
              </a:rPr>
              <a:t>http://cs.wikipedia.org/wiki/Rokoko_(divadlo)</a:t>
            </a:r>
            <a:r>
              <a:rPr lang="cs-CZ" sz="1400" smtClean="0"/>
              <a:t>. 2, 2, 2014</a:t>
            </a:r>
          </a:p>
          <a:p>
            <a:pPr eaLnBrk="1" hangingPunct="1"/>
            <a:r>
              <a:rPr lang="cs-CZ" sz="1400" smtClean="0">
                <a:hlinkClick r:id="rId7"/>
              </a:rPr>
              <a:t>http://cs.wikipedia.org/wiki/Golden_Kids</a:t>
            </a:r>
            <a:r>
              <a:rPr lang="cs-CZ" sz="1400" smtClean="0"/>
              <a:t>, 2. 2. 2014</a:t>
            </a:r>
          </a:p>
          <a:p>
            <a:pPr eaLnBrk="1" hangingPunct="1"/>
            <a:r>
              <a:rPr lang="cs-CZ" sz="1400" smtClean="0">
                <a:hlinkClick r:id="rId8"/>
              </a:rPr>
              <a:t>http://c.duck.fm/photos/26/47/189877/500094-0.jpg</a:t>
            </a:r>
            <a:r>
              <a:rPr lang="cs-CZ" sz="1400" smtClean="0"/>
              <a:t>, 2. 2. 2014</a:t>
            </a:r>
          </a:p>
          <a:p>
            <a:pPr eaLnBrk="1" hangingPunct="1"/>
            <a:r>
              <a:rPr lang="cs-CZ" sz="1400" smtClean="0">
                <a:hlinkClick r:id="rId9"/>
              </a:rPr>
              <a:t>http://upload.wikimedia.org/wikipedia/commons/9/96/Bundesarchiv_Bild_183-R0428-0024,_Berlin,_Palast_der_Republik,_Helena_Vondtrackova.jpg</a:t>
            </a:r>
            <a:r>
              <a:rPr lang="cs-CZ" sz="1400" smtClean="0"/>
              <a:t>, 2. 2. 2014</a:t>
            </a:r>
          </a:p>
          <a:p>
            <a:pPr eaLnBrk="1" hangingPunct="1"/>
            <a:r>
              <a:rPr lang="cs-CZ" sz="1400" smtClean="0">
                <a:latin typeface="Calibri" pitchFamily="34" charset="0"/>
                <a:hlinkClick r:id="rId10"/>
              </a:rPr>
              <a:t>http://www.hdj.cz/10_historie/inscenace/2012/vlaky/</a:t>
            </a:r>
            <a:r>
              <a:rPr lang="cs-CZ" sz="1400" smtClean="0">
                <a:latin typeface="Calibri" pitchFamily="34" charset="0"/>
              </a:rPr>
              <a:t>, 2. 2. 2014</a:t>
            </a:r>
          </a:p>
          <a:p>
            <a:pPr eaLnBrk="1" hangingPunct="1"/>
            <a:r>
              <a:rPr lang="cs-CZ" sz="1400" smtClean="0">
                <a:solidFill>
                  <a:srgbClr val="C58D01"/>
                </a:solidFill>
              </a:rPr>
              <a:t>Hudební výchova pro 9. ročník ZŠ, A. Charalambidis, J. Pilka a kol., SPN, Praha 2005, ISBN 80-7235-012-9, 2. 2. 2014</a:t>
            </a:r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lunovrat">
    <a:dk1>
      <a:sysClr val="windowText" lastClr="000000"/>
    </a:dk1>
    <a:lt1>
      <a:sysClr val="window" lastClr="FFFFFF"/>
    </a:lt1>
    <a:dk2>
      <a:srgbClr val="4F271C"/>
    </a:dk2>
    <a:lt2>
      <a:srgbClr val="E7DEC9"/>
    </a:lt2>
    <a:accent1>
      <a:srgbClr val="3891A7"/>
    </a:accent1>
    <a:accent2>
      <a:srgbClr val="FEB80A"/>
    </a:accent2>
    <a:accent3>
      <a:srgbClr val="C32D2E"/>
    </a:accent3>
    <a:accent4>
      <a:srgbClr val="84AA33"/>
    </a:accent4>
    <a:accent5>
      <a:srgbClr val="964305"/>
    </a:accent5>
    <a:accent6>
      <a:srgbClr val="475A8D"/>
    </a:accent6>
    <a:hlink>
      <a:srgbClr val="8DC765"/>
    </a:hlink>
    <a:folHlink>
      <a:srgbClr val="AA8A14"/>
    </a:folHlink>
  </a:clrScheme>
</a:themeOverride>
</file>

<file path=ppt/theme/themeOverride2.xml><?xml version="1.0" encoding="utf-8"?>
<a:themeOverride xmlns:a="http://schemas.openxmlformats.org/drawingml/2006/main">
  <a:clrScheme name="Slunovrat">
    <a:dk1>
      <a:sysClr val="windowText" lastClr="000000"/>
    </a:dk1>
    <a:lt1>
      <a:sysClr val="window" lastClr="FFFFFF"/>
    </a:lt1>
    <a:dk2>
      <a:srgbClr val="4F271C"/>
    </a:dk2>
    <a:lt2>
      <a:srgbClr val="E7DEC9"/>
    </a:lt2>
    <a:accent1>
      <a:srgbClr val="3891A7"/>
    </a:accent1>
    <a:accent2>
      <a:srgbClr val="FEB80A"/>
    </a:accent2>
    <a:accent3>
      <a:srgbClr val="C32D2E"/>
    </a:accent3>
    <a:accent4>
      <a:srgbClr val="84AA33"/>
    </a:accent4>
    <a:accent5>
      <a:srgbClr val="964305"/>
    </a:accent5>
    <a:accent6>
      <a:srgbClr val="475A8D"/>
    </a:accent6>
    <a:hlink>
      <a:srgbClr val="8DC765"/>
    </a:hlink>
    <a:folHlink>
      <a:srgbClr val="AA8A1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898</TotalTime>
  <Words>889</Words>
  <Application>Microsoft Office PowerPoint</Application>
  <PresentationFormat>On-screen Show (4:3)</PresentationFormat>
  <Paragraphs>96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9</vt:i4>
      </vt:variant>
    </vt:vector>
  </HeadingPairs>
  <TitlesOfParts>
    <vt:vector size="26" baseType="lpstr">
      <vt:lpstr>Constantia</vt:lpstr>
      <vt:lpstr>Arial</vt:lpstr>
      <vt:lpstr>Calibri</vt:lpstr>
      <vt:lpstr>Wingdings 2</vt:lpstr>
      <vt:lpstr>Wingdings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Snímek 1</vt:lpstr>
      <vt:lpstr>Snímek 2</vt:lpstr>
      <vt:lpstr>Historické souvislosti</vt:lpstr>
      <vt:lpstr>Hudba v 50. letech 20. století</vt:lpstr>
      <vt:lpstr>Semafor</vt:lpstr>
      <vt:lpstr>Semafor</vt:lpstr>
      <vt:lpstr>Další divadla malých forem</vt:lpstr>
      <vt:lpstr>Doplňovačka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Divadla malých forem</dc:title>
  <dc:creator>Draha</dc:creator>
  <cp:lastModifiedBy>DUM</cp:lastModifiedBy>
  <cp:revision>32</cp:revision>
  <dcterms:created xsi:type="dcterms:W3CDTF">2014-02-03T03:49:21Z</dcterms:created>
  <dcterms:modified xsi:type="dcterms:W3CDTF">2014-04-05T19:38:30Z</dcterms:modified>
</cp:coreProperties>
</file>