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9" r:id="rId2"/>
    <p:sldId id="256" r:id="rId3"/>
    <p:sldId id="257" r:id="rId4"/>
    <p:sldId id="258" r:id="rId5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942" y="53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Liberation Sans" pitchFamily="18"/>
                <a:ea typeface="Droid Sans Fallback" pitchFamily="2"/>
                <a:cs typeface="DejaVu Sans Condensed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9900" y="0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Liberation Sans" pitchFamily="18"/>
                <a:ea typeface="Droid Sans Fallback" pitchFamily="2"/>
                <a:cs typeface="DejaVu Sans Condensed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Liberation Sans" pitchFamily="18"/>
                <a:ea typeface="Droid Sans Fallback" pitchFamily="2"/>
                <a:cs typeface="DejaVu Sans Condensed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9900" y="10156825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 sz="1400"/>
            </a:pPr>
            <a:fld id="{20E8CB5E-D187-4ACC-BDE7-CF69DE90CAD4}" type="slidenum">
              <a:rPr/>
              <a:pPr>
                <a:defRPr sz="1400"/>
              </a:pPr>
              <a:t>‹#›</a:t>
            </a:fld>
            <a:endParaRPr lang="cs-CZ">
              <a:latin typeface="Liberation Sans" pitchFamily="18"/>
              <a:ea typeface="Droid Sans Fallback" pitchFamily="2"/>
              <a:cs typeface="DejaVu Sans Condensed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9900" y="0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9775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fld id="{DBE32567-CA11-4B90-9969-34FEC7CFB55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Liberation Sans" pitchFamily="18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6386" name="Zástupný symbol pro poznámky 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Liberation Sans"/>
            </a:endParaRPr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D550C4-D40E-441F-96CB-CB188C2DAB42}" type="slidenum">
              <a:rPr smtClean="0">
                <a:latin typeface="Liberation Serif"/>
                <a:cs typeface="DejaVu Sans Condensed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smtClean="0">
              <a:latin typeface="Liberation Serif"/>
              <a:cs typeface="DejaVu Sans Condensed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84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Liberation San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Liberation San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C4354-6F99-4E5E-8DB0-3DD5CE7BF37F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94BBBA-89F1-4785-A043-B80E2A662A8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AEEBBB-B942-4355-AC13-8290FE59164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C53272-A678-42EE-8D91-F12D1D5C3C7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9AA600-7BC3-4C8A-8D3D-BB52F03601A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D5BE03-8A27-497F-9786-F154C356532C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62474-A29E-4B4E-8061-F549617CC63F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49C7F2-12A7-4BFC-8919-FB4B59DFABB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86D68-EFC8-4721-9BE4-1CD70A8F61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16FBF-046B-473F-8186-42A0972D26A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47411C-2A61-4998-8676-752B7508CF3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6300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Liberation Serif" pitchFamily="18"/>
                <a:ea typeface="DejaVu Sans Condensed" pitchFamily="2"/>
                <a:cs typeface="DejaVu Sans Condensed" pitchFamily="2"/>
              </a:defRPr>
            </a:lvl1pPr>
          </a:lstStyle>
          <a:p>
            <a:pPr>
              <a:defRPr/>
            </a:pPr>
            <a:fld id="{53EDA0BA-BA24-4673-8440-11586DFCAA8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 kern="1200">
          <a:solidFill>
            <a:schemeClr val="tx2"/>
          </a:solidFill>
          <a:latin typeface="Liberation Sans" pitchFamily="1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Liberation Sans"/>
        </a:defRPr>
      </a:lvl9pPr>
    </p:titleStyle>
    <p:bodyStyle>
      <a:lvl1pPr algn="l" rtl="0" eaLnBrk="0" fontAlgn="base" hangingPunct="0">
        <a:spcBef>
          <a:spcPct val="0"/>
        </a:spcBef>
        <a:spcAft>
          <a:spcPts val="1413"/>
        </a:spcAft>
        <a:defRPr lang="cs-CZ" sz="3200" kern="1200">
          <a:solidFill>
            <a:schemeClr val="tx1"/>
          </a:solidFill>
          <a:latin typeface="Liberation Sans" pitchFamily="1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27200" y="395288"/>
            <a:ext cx="6624638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431800" y="1763713"/>
            <a:ext cx="9072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60513" y="2484438"/>
          <a:ext cx="6719887" cy="3382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204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baseline="0" dirty="0" smtClean="0"/>
                        <a:t> ŠKOLY: ZŠ Pardubice-</a:t>
                      </a:r>
                      <a:r>
                        <a:rPr lang="cs-CZ" sz="2400" baseline="0" dirty="0" err="1" smtClean="0"/>
                        <a:t>Spořilov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</a:t>
                      </a:r>
                      <a:r>
                        <a:rPr lang="cs-CZ" sz="2400" baseline="0" dirty="0" smtClean="0"/>
                        <a:t> Mgr. Alena </a:t>
                      </a:r>
                      <a:r>
                        <a:rPr lang="cs-CZ" sz="2400" baseline="0" dirty="0" err="1" smtClean="0"/>
                        <a:t>Moslerová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NÁZEV:</a:t>
                      </a:r>
                      <a:r>
                        <a:rPr lang="cs-CZ" sz="2400" baseline="0" dirty="0" smtClean="0"/>
                        <a:t> VY_42_INOVACE_MATEMATIKA 6_22.</a:t>
                      </a:r>
                      <a:br>
                        <a:rPr lang="cs-CZ" sz="2400" baseline="0" dirty="0" smtClean="0"/>
                      </a:br>
                      <a:r>
                        <a:rPr lang="cs-CZ" sz="2400" baseline="0" dirty="0" smtClean="0"/>
                        <a:t>               ODČÍTÁNÍ BEZ PŘECHODU DESÍTKY </a:t>
                      </a:r>
                      <a:br>
                        <a:rPr lang="cs-CZ" sz="2400" baseline="0" dirty="0" smtClean="0"/>
                      </a:br>
                      <a:r>
                        <a:rPr lang="cs-CZ" sz="2400" baseline="0" dirty="0" smtClean="0"/>
                        <a:t>               V OBORU ČÍSEL 0 – 20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</a:t>
                      </a:r>
                      <a:r>
                        <a:rPr lang="cs-CZ" sz="2400" baseline="0" dirty="0" smtClean="0"/>
                        <a:t>ODČÍTÁNÍ BEZ PŘECHODU DESÍTKY </a:t>
                      </a:r>
                      <a:br>
                        <a:rPr lang="cs-CZ" sz="2400" baseline="0" dirty="0" smtClean="0"/>
                      </a:br>
                      <a:r>
                        <a:rPr lang="cs-CZ" sz="2400" baseline="0" dirty="0" smtClean="0"/>
                        <a:t>              V OBORU ČÍSEL 0 – 20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CZ.1.07/1.4.00/21.2349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377" name="TextovéPole 5"/>
          <p:cNvSpPr txBox="1">
            <a:spLocks noChangeArrowheads="1"/>
          </p:cNvSpPr>
          <p:nvPr/>
        </p:nvSpPr>
        <p:spPr bwMode="auto">
          <a:xfrm>
            <a:off x="431800" y="6156325"/>
            <a:ext cx="92170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ANOTACE: Žáci procvičují a upevňují znalosti, týkající se odčítání přir. čísel v oboru 0 – 20 bez přechodu desítky. </a:t>
            </a:r>
          </a:p>
          <a:p>
            <a:pPr algn="ctr"/>
            <a:r>
              <a:rPr lang="cs-CZ">
                <a:latin typeface="Calibri" pitchFamily="34" charset="0"/>
              </a:rPr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255588"/>
            <a:ext cx="9072562" cy="1354137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</a:rPr>
              <a:t>Zahraj si na učitele a oprav chybné příklady.</a:t>
            </a:r>
          </a:p>
        </p:txBody>
      </p:sp>
      <p:sp>
        <p:nvSpPr>
          <p:cNvPr id="17410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4427538"/>
            <a:ext cx="9072562" cy="2508250"/>
          </a:xfrm>
        </p:spPr>
        <p:txBody>
          <a:bodyPr anchor="ctr"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  <a:ea typeface="Droid Sans Fallback"/>
                <a:cs typeface="DejaVu Sans Condensed" pitchFamily="34" charset="0"/>
              </a:rPr>
              <a:t> 	20 – 3 = 17				14 – 4 = 11</a:t>
            </a:r>
          </a:p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  <a:ea typeface="Droid Sans Fallback"/>
                <a:cs typeface="DejaVu Sans Condensed" pitchFamily="34" charset="0"/>
              </a:rPr>
              <a:t> 	18 – 4 = 12				15 – 3 = 12</a:t>
            </a:r>
          </a:p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  <a:ea typeface="Droid Sans Fallback"/>
                <a:cs typeface="DejaVu Sans Condensed" pitchFamily="34" charset="0"/>
              </a:rPr>
              <a:t> 	16 – 6 = 10				17 – 2 = 14</a:t>
            </a:r>
          </a:p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  <a:ea typeface="Droid Sans Fallback"/>
                <a:cs typeface="DejaVu Sans Condensed" pitchFamily="34" charset="0"/>
              </a:rPr>
              <a:t>  	12 – 1 = 10				16 – 4 = 12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223202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611188"/>
            <a:ext cx="9072562" cy="677862"/>
          </a:xfrm>
        </p:spPr>
        <p:txBody>
          <a:bodyPr>
            <a:spAutoFit/>
          </a:bodyPr>
          <a:lstStyle/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</a:rPr>
              <a:t>Doplň tabulky.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679575" y="3246438"/>
          <a:ext cx="6721475" cy="741362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704975" y="4406900"/>
          <a:ext cx="6719888" cy="741363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727200" y="5557838"/>
          <a:ext cx="6721475" cy="74295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  <a:gridCol w="74671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 txBox="1">
            <a:spLocks noGrp="1"/>
          </p:cNvSpPr>
          <p:nvPr>
            <p:ph type="title"/>
          </p:nvPr>
        </p:nvSpPr>
        <p:spPr>
          <a:xfrm>
            <a:off x="503238" y="179388"/>
            <a:ext cx="9072562" cy="669925"/>
          </a:xfrm>
        </p:spPr>
        <p:txBody>
          <a:bodyPr/>
          <a:lstStyle/>
          <a:p>
            <a:pPr eaLnBrk="1">
              <a:buSzPct val="45000"/>
              <a:buFont typeface="StarSymbol"/>
              <a:buNone/>
            </a:pPr>
            <a:r>
              <a:rPr smtClean="0">
                <a:solidFill>
                  <a:srgbClr val="000000"/>
                </a:solidFill>
                <a:latin typeface="Liberation Sans"/>
              </a:rPr>
              <a:t>Vypočítej a vybarvi obrázek.</a:t>
            </a:r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614613" y="855663"/>
            <a:ext cx="4946650" cy="5445125"/>
          </a:xfrm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 rot="3567903">
            <a:off x="6338094" y="1980407"/>
            <a:ext cx="935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15-4</a:t>
            </a:r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 rot="2033124">
            <a:off x="5634038" y="4475163"/>
            <a:ext cx="8445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16-6</a:t>
            </a:r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3671888" y="4500563"/>
            <a:ext cx="8445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18-8</a:t>
            </a:r>
          </a:p>
        </p:txBody>
      </p:sp>
      <p:sp>
        <p:nvSpPr>
          <p:cNvPr id="21510" name="TextovéPole 7"/>
          <p:cNvSpPr txBox="1">
            <a:spLocks noChangeArrowheads="1"/>
          </p:cNvSpPr>
          <p:nvPr/>
        </p:nvSpPr>
        <p:spPr bwMode="auto">
          <a:xfrm>
            <a:off x="2755900" y="4337050"/>
            <a:ext cx="8445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16-5</a:t>
            </a:r>
          </a:p>
        </p:txBody>
      </p:sp>
      <p:sp>
        <p:nvSpPr>
          <p:cNvPr id="21511" name="TextovéPole 8"/>
          <p:cNvSpPr txBox="1">
            <a:spLocks noChangeArrowheads="1"/>
          </p:cNvSpPr>
          <p:nvPr/>
        </p:nvSpPr>
        <p:spPr bwMode="auto">
          <a:xfrm rot="-2700000">
            <a:off x="2778125" y="3067050"/>
            <a:ext cx="654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16-1</a:t>
            </a:r>
          </a:p>
        </p:txBody>
      </p:sp>
      <p:sp>
        <p:nvSpPr>
          <p:cNvPr id="21512" name="TextovéPole 9"/>
          <p:cNvSpPr txBox="1">
            <a:spLocks noChangeArrowheads="1"/>
          </p:cNvSpPr>
          <p:nvPr/>
        </p:nvSpPr>
        <p:spPr bwMode="auto">
          <a:xfrm rot="-2700000">
            <a:off x="3317875" y="5591175"/>
            <a:ext cx="606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17-2</a:t>
            </a:r>
          </a:p>
        </p:txBody>
      </p:sp>
      <p:sp>
        <p:nvSpPr>
          <p:cNvPr id="21513" name="TextovéPole 10"/>
          <p:cNvSpPr txBox="1">
            <a:spLocks noChangeArrowheads="1"/>
          </p:cNvSpPr>
          <p:nvPr/>
        </p:nvSpPr>
        <p:spPr bwMode="auto">
          <a:xfrm rot="4500000">
            <a:off x="6641306" y="4263232"/>
            <a:ext cx="604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15-0</a:t>
            </a:r>
          </a:p>
        </p:txBody>
      </p:sp>
      <p:sp>
        <p:nvSpPr>
          <p:cNvPr id="21514" name="TextovéPole 11"/>
          <p:cNvSpPr txBox="1">
            <a:spLocks noChangeArrowheads="1"/>
          </p:cNvSpPr>
          <p:nvPr/>
        </p:nvSpPr>
        <p:spPr bwMode="auto">
          <a:xfrm rot="-4500000">
            <a:off x="4768056" y="4079082"/>
            <a:ext cx="606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20-5</a:t>
            </a:r>
          </a:p>
        </p:txBody>
      </p:sp>
      <p:sp>
        <p:nvSpPr>
          <p:cNvPr id="21515" name="TextovéPole 12"/>
          <p:cNvSpPr txBox="1">
            <a:spLocks noChangeArrowheads="1"/>
          </p:cNvSpPr>
          <p:nvPr/>
        </p:nvSpPr>
        <p:spPr bwMode="auto">
          <a:xfrm rot="-4500000">
            <a:off x="3913981" y="3110707"/>
            <a:ext cx="606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17-4</a:t>
            </a:r>
          </a:p>
        </p:txBody>
      </p:sp>
      <p:sp>
        <p:nvSpPr>
          <p:cNvPr id="21516" name="TextovéPole 13"/>
          <p:cNvSpPr txBox="1">
            <a:spLocks noChangeArrowheads="1"/>
          </p:cNvSpPr>
          <p:nvPr/>
        </p:nvSpPr>
        <p:spPr bwMode="auto">
          <a:xfrm rot="-4500000">
            <a:off x="5272087" y="3071813"/>
            <a:ext cx="606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19-6</a:t>
            </a:r>
          </a:p>
        </p:txBody>
      </p:sp>
      <p:sp>
        <p:nvSpPr>
          <p:cNvPr id="21517" name="TextovéPole 14"/>
          <p:cNvSpPr txBox="1">
            <a:spLocks noChangeArrowheads="1"/>
          </p:cNvSpPr>
          <p:nvPr/>
        </p:nvSpPr>
        <p:spPr bwMode="auto">
          <a:xfrm>
            <a:off x="719138" y="6372225"/>
            <a:ext cx="8777287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ČERNÁ		ŠEDÁ		MODRÁ		HNĚDÁ</a:t>
            </a:r>
          </a:p>
          <a:p>
            <a:r>
              <a:rPr lang="cs-CZ" sz="3200">
                <a:latin typeface="Calibri" pitchFamily="34" charset="0"/>
              </a:rPr>
              <a:t>    15		   	  10		     13	 	               11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1574</TotalTime>
  <Words>141</Words>
  <Application>Microsoft Office PowerPoint</Application>
  <PresentationFormat>Custom</PresentationFormat>
  <Paragraphs>56</Paragraphs>
  <Slides>4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12" baseType="lpstr">
      <vt:lpstr>Calibri</vt:lpstr>
      <vt:lpstr>Arial</vt:lpstr>
      <vt:lpstr>Liberation Sans</vt:lpstr>
      <vt:lpstr>Liberation Serif</vt:lpstr>
      <vt:lpstr>DejaVu Sans Condensed</vt:lpstr>
      <vt:lpstr>Droid Sans Fallback</vt:lpstr>
      <vt:lpstr>StarSymbol</vt:lpstr>
      <vt:lpstr>Výchozí</vt:lpstr>
      <vt:lpstr>Snímek 1</vt:lpstr>
      <vt:lpstr>Zahraj si na učitele a oprav chybné příklady.</vt:lpstr>
      <vt:lpstr>Doplň tabulky.</vt:lpstr>
      <vt:lpstr>Vypočítej a vybarvi obrázek.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Zahraj si na učitele a oprav chybné příklady</dc:title>
  <dc:creator>Alena Moslerová</dc:creator>
  <cp:lastModifiedBy>DUM</cp:lastModifiedBy>
  <cp:revision>12</cp:revision>
  <dcterms:created xsi:type="dcterms:W3CDTF">2011-11-13T09:52:56Z</dcterms:created>
  <dcterms:modified xsi:type="dcterms:W3CDTF">2014-04-06T15:39:33Z</dcterms:modified>
</cp:coreProperties>
</file>