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1" r:id="rId4"/>
    <p:sldId id="265" r:id="rId5"/>
    <p:sldId id="267" r:id="rId6"/>
    <p:sldId id="260" r:id="rId7"/>
    <p:sldId id="268" r:id="rId8"/>
    <p:sldId id="26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692696"/>
            <a:ext cx="7848872" cy="5400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l"/>
            <a:endParaRPr lang="cs-CZ" dirty="0"/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endParaRPr lang="cs-CZ" sz="2400" dirty="0" smtClean="0">
              <a:solidFill>
                <a:schemeClr val="tx1"/>
              </a:solidFill>
            </a:endParaRPr>
          </a:p>
          <a:p>
            <a:pPr algn="l"/>
            <a:endParaRPr lang="cs-CZ" sz="2400" dirty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Střední škola, Základní škola a Mateřská škola, Karviná, příspěvková organizace</a:t>
            </a:r>
          </a:p>
          <a:p>
            <a:pPr algn="l"/>
            <a:endParaRPr lang="cs-CZ" sz="2400" dirty="0">
              <a:solidFill>
                <a:schemeClr val="tx1"/>
              </a:solidFill>
            </a:endParaRPr>
          </a:p>
          <a:p>
            <a:pPr algn="l"/>
            <a:endParaRPr lang="cs-CZ" sz="2400" dirty="0" smtClean="0">
              <a:solidFill>
                <a:schemeClr val="tx1"/>
              </a:solidFill>
            </a:endParaRPr>
          </a:p>
          <a:p>
            <a:pPr algn="l"/>
            <a:endParaRPr lang="cs-CZ" sz="2400" dirty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Mgr. Andrea Košutová</a:t>
            </a:r>
            <a:endParaRPr lang="cs-CZ" sz="2400" dirty="0">
              <a:solidFill>
                <a:schemeClr val="tx1"/>
              </a:solidFill>
            </a:endParaRPr>
          </a:p>
          <a:p>
            <a:pPr algn="l"/>
            <a:endParaRPr lang="cs-CZ" sz="2400" dirty="0" smtClean="0">
              <a:solidFill>
                <a:schemeClr val="tx1"/>
              </a:solidFill>
            </a:endParaRPr>
          </a:p>
          <a:p>
            <a:pPr algn="l"/>
            <a:endParaRPr lang="cs-CZ" sz="2400" dirty="0" smtClean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987824" y="908720"/>
            <a:ext cx="3304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Svátky jara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259632" y="2564904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425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692696"/>
            <a:ext cx="7848872" cy="5400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l"/>
            <a:endParaRPr lang="cs-CZ" dirty="0"/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PRÁCE NA INTERAKTIVNÍ TABULI</a:t>
            </a:r>
          </a:p>
          <a:p>
            <a:pPr algn="l"/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2400" u="sng" dirty="0" smtClean="0">
                <a:solidFill>
                  <a:schemeClr val="tx1"/>
                </a:solidFill>
              </a:rPr>
              <a:t>Podtrhni správnou odpověď:</a:t>
            </a:r>
          </a:p>
          <a:p>
            <a:pPr algn="l"/>
            <a:endParaRPr lang="cs-CZ" dirty="0" smtClean="0"/>
          </a:p>
          <a:p>
            <a:pPr algn="l"/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dirty="0" smtClean="0">
                <a:solidFill>
                  <a:schemeClr val="tx1"/>
                </a:solidFill>
              </a:rPr>
              <a:t>ŠTĚDRÝ DEN                        </a:t>
            </a:r>
            <a:r>
              <a:rPr lang="cs-CZ" cap="all" dirty="0" smtClean="0">
                <a:solidFill>
                  <a:schemeClr val="tx1"/>
                </a:solidFill>
              </a:rPr>
              <a:t>prázdniny</a:t>
            </a:r>
            <a:r>
              <a:rPr lang="cs-CZ" dirty="0" smtClean="0">
                <a:solidFill>
                  <a:schemeClr val="tx1"/>
                </a:solidFill>
              </a:rPr>
              <a:t>                  </a:t>
            </a:r>
          </a:p>
          <a:p>
            <a:pPr algn="l"/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                        VÁNOCE</a:t>
            </a:r>
            <a:endParaRPr lang="cs-CZ" dirty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    VELIKONOCE                                   NOVÝ ROK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987824" y="908720"/>
            <a:ext cx="3304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Svátky jara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179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5731" y="656692"/>
            <a:ext cx="7848872" cy="5400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l"/>
            <a:endParaRPr lang="cs-CZ" dirty="0"/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PRÁCE NA INTERAKTIVNÍ TABULI</a:t>
            </a:r>
          </a:p>
          <a:p>
            <a:pPr algn="l"/>
            <a:r>
              <a:rPr lang="cs-CZ" dirty="0" smtClean="0"/>
              <a:t> </a:t>
            </a:r>
            <a:r>
              <a:rPr lang="cs-CZ" sz="2400" u="sng" dirty="0" smtClean="0">
                <a:solidFill>
                  <a:schemeClr val="tx1"/>
                </a:solidFill>
              </a:rPr>
              <a:t>Zakroužkuj symboly Velikonoc:</a:t>
            </a:r>
          </a:p>
          <a:p>
            <a:pPr algn="l"/>
            <a:r>
              <a:rPr lang="cs-CZ" dirty="0"/>
              <a:t> </a:t>
            </a:r>
            <a:r>
              <a:rPr lang="cs-CZ" dirty="0" smtClean="0"/>
              <a:t>    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854406" y="908720"/>
            <a:ext cx="55715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Symboly Velikonoc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6" name="Obrázek 5" descr="C:\Users\košutova\AppData\Local\Microsoft\Windows\Temporary Internet Files\Content.IE5\MI9ANCLS\MC900239421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588" y="4245339"/>
            <a:ext cx="1651635" cy="170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 descr="C:\Users\košutova\AppData\Local\Microsoft\Windows\Temporary Internet Files\Content.IE5\HSU4BGT1\MC900354093[1].WM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911" y="3067332"/>
            <a:ext cx="1328020" cy="104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brázek 11" descr="C:\Users\košutova\AppData\Local\Microsoft\Windows\Temporary Internet Files\Content.IE5\HSU4BGT1\MC900305603[1].WM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743" y="4372085"/>
            <a:ext cx="1476375" cy="14839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ázek 12" descr="C:\Users\košutova\AppData\Local\Microsoft\Windows\Temporary Internet Files\Content.IE5\DQ9ZDEI9\MC900409877[1].WM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554" y="4426823"/>
            <a:ext cx="1551434" cy="1429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Obrázek 13" descr="C:\Users\košutova\AppData\Local\Microsoft\Windows\Temporary Internet Files\Content.IE5\BA2PMT22\MC900404613[1].WMF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348" y="3194587"/>
            <a:ext cx="1047750" cy="918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Obrázek 14" descr="C:\Users\košutova\AppData\Local\Microsoft\Windows\Temporary Internet Files\Content.IE5\BA2PMT22\MC900398601[1].WMF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365" y="2997610"/>
            <a:ext cx="1019175" cy="1185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Obrázek 15" descr="C:\Users\košutova\AppData\Local\Microsoft\Windows\Temporary Internet Files\Content.IE5\MI9ANCLS\MC900412432[1].WMF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408" y="4372085"/>
            <a:ext cx="1066165" cy="11995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351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692696"/>
            <a:ext cx="7848872" cy="57606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l"/>
            <a:endParaRPr lang="cs-CZ" dirty="0"/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endParaRPr lang="cs-CZ" sz="2000" b="1" cap="all" dirty="0" smtClean="0">
              <a:solidFill>
                <a:schemeClr val="tx1"/>
              </a:solidFill>
            </a:endParaRPr>
          </a:p>
          <a:p>
            <a:pPr algn="l"/>
            <a:r>
              <a:rPr lang="cs-CZ" sz="2100" b="1" cap="all" dirty="0" smtClean="0">
                <a:solidFill>
                  <a:schemeClr val="tx1"/>
                </a:solidFill>
              </a:rPr>
              <a:t>popeleční  (škaredá) středa</a:t>
            </a:r>
          </a:p>
          <a:p>
            <a:pPr algn="l"/>
            <a:r>
              <a:rPr lang="cs-CZ" sz="2100" dirty="0" smtClean="0">
                <a:solidFill>
                  <a:schemeClr val="tx1"/>
                </a:solidFill>
              </a:rPr>
              <a:t>•  Lidé se v </a:t>
            </a:r>
            <a:r>
              <a:rPr lang="cs-CZ" sz="2100" dirty="0">
                <a:solidFill>
                  <a:schemeClr val="tx1"/>
                </a:solidFill>
              </a:rPr>
              <a:t>tento den nesmí </a:t>
            </a:r>
            <a:r>
              <a:rPr lang="cs-CZ" sz="2100" dirty="0" smtClean="0">
                <a:solidFill>
                  <a:schemeClr val="tx1"/>
                </a:solidFill>
              </a:rPr>
              <a:t>škaredit, </a:t>
            </a:r>
            <a:r>
              <a:rPr lang="cs-CZ" sz="2100" dirty="0">
                <a:solidFill>
                  <a:schemeClr val="tx1"/>
                </a:solidFill>
              </a:rPr>
              <a:t>jinak to budou dělat každou </a:t>
            </a:r>
            <a:r>
              <a:rPr lang="cs-CZ" sz="2100" dirty="0" smtClean="0">
                <a:solidFill>
                  <a:schemeClr val="tx1"/>
                </a:solidFill>
              </a:rPr>
              <a:t>středu </a:t>
            </a:r>
            <a:r>
              <a:rPr lang="cs-CZ" sz="2100" dirty="0">
                <a:solidFill>
                  <a:schemeClr val="tx1"/>
                </a:solidFill>
              </a:rPr>
              <a:t>celý </a:t>
            </a:r>
            <a:r>
              <a:rPr lang="cs-CZ" sz="2100" dirty="0" smtClean="0">
                <a:solidFill>
                  <a:schemeClr val="tx1"/>
                </a:solidFill>
              </a:rPr>
              <a:t>rok. </a:t>
            </a:r>
          </a:p>
          <a:p>
            <a:pPr algn="l"/>
            <a:endParaRPr lang="cs-CZ" sz="2000" b="1" dirty="0" smtClean="0">
              <a:solidFill>
                <a:schemeClr val="tx1"/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tx1"/>
                </a:solidFill>
              </a:rPr>
              <a:t>ZELENÝ ČTVRTEK</a:t>
            </a:r>
          </a:p>
          <a:p>
            <a:pPr algn="l"/>
            <a:r>
              <a:rPr lang="cs-CZ" sz="2100" dirty="0" smtClean="0">
                <a:solidFill>
                  <a:schemeClr val="tx1"/>
                </a:solidFill>
              </a:rPr>
              <a:t>•  </a:t>
            </a:r>
            <a:r>
              <a:rPr lang="cs-CZ" sz="2100" dirty="0">
                <a:solidFill>
                  <a:schemeClr val="tx1"/>
                </a:solidFill>
              </a:rPr>
              <a:t>V</a:t>
            </a:r>
            <a:r>
              <a:rPr lang="cs-CZ" sz="2100" dirty="0" smtClean="0">
                <a:solidFill>
                  <a:schemeClr val="tx1"/>
                </a:solidFill>
              </a:rPr>
              <a:t> čtvrtek máme </a:t>
            </a:r>
            <a:r>
              <a:rPr lang="cs-CZ" sz="2100" dirty="0">
                <a:solidFill>
                  <a:schemeClr val="tx1"/>
                </a:solidFill>
              </a:rPr>
              <a:t>jíst samou zelenou </a:t>
            </a:r>
            <a:r>
              <a:rPr lang="cs-CZ" sz="2100" dirty="0" smtClean="0">
                <a:solidFill>
                  <a:schemeClr val="tx1"/>
                </a:solidFill>
              </a:rPr>
              <a:t>stravu (zelí</a:t>
            </a:r>
            <a:r>
              <a:rPr lang="cs-CZ" sz="2100" dirty="0">
                <a:solidFill>
                  <a:schemeClr val="tx1"/>
                </a:solidFill>
              </a:rPr>
              <a:t>, </a:t>
            </a:r>
            <a:r>
              <a:rPr lang="cs-CZ" sz="2100" dirty="0" smtClean="0">
                <a:solidFill>
                  <a:schemeClr val="tx1"/>
                </a:solidFill>
              </a:rPr>
              <a:t>špenát), abychom byli zdrávi. </a:t>
            </a:r>
          </a:p>
          <a:p>
            <a:pPr algn="l"/>
            <a:endParaRPr lang="cs-CZ" sz="2000" b="1" dirty="0" smtClean="0">
              <a:solidFill>
                <a:schemeClr val="tx1"/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tx1"/>
                </a:solidFill>
              </a:rPr>
              <a:t>VELKÝ PÁTEK</a:t>
            </a:r>
          </a:p>
          <a:p>
            <a:pPr algn="l"/>
            <a:r>
              <a:rPr lang="cs-CZ" sz="2100" dirty="0" smtClean="0">
                <a:solidFill>
                  <a:schemeClr val="tx1"/>
                </a:solidFill>
              </a:rPr>
              <a:t>•  </a:t>
            </a:r>
            <a:r>
              <a:rPr lang="cs-CZ" sz="2100" dirty="0">
                <a:solidFill>
                  <a:schemeClr val="tx1"/>
                </a:solidFill>
              </a:rPr>
              <a:t>D</a:t>
            </a:r>
            <a:r>
              <a:rPr lang="cs-CZ" sz="2100" dirty="0" smtClean="0">
                <a:solidFill>
                  <a:schemeClr val="tx1"/>
                </a:solidFill>
              </a:rPr>
              <a:t>en, kdy byl ukřižován </a:t>
            </a:r>
            <a:r>
              <a:rPr lang="cs-CZ" sz="2100" dirty="0">
                <a:solidFill>
                  <a:schemeClr val="tx1"/>
                </a:solidFill>
              </a:rPr>
              <a:t>Ježíš Kristus. </a:t>
            </a:r>
            <a:r>
              <a:rPr lang="cs-CZ" sz="2100" dirty="0" smtClean="0">
                <a:solidFill>
                  <a:schemeClr val="tx1"/>
                </a:solidFill>
              </a:rPr>
              <a:t>Je to den půstu, </a:t>
            </a:r>
            <a:r>
              <a:rPr lang="cs-CZ" sz="2100" dirty="0">
                <a:solidFill>
                  <a:schemeClr val="tx1"/>
                </a:solidFill>
              </a:rPr>
              <a:t>smutku, ticha a rozjímání</a:t>
            </a:r>
            <a:r>
              <a:rPr lang="cs-CZ" sz="2100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cs-CZ" sz="1800" b="1" dirty="0" smtClean="0">
              <a:solidFill>
                <a:schemeClr val="tx1"/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tx1"/>
                </a:solidFill>
              </a:rPr>
              <a:t>BÍLÁ SOBOTA</a:t>
            </a:r>
          </a:p>
          <a:p>
            <a:pPr algn="l"/>
            <a:r>
              <a:rPr lang="cs-CZ" sz="2100" dirty="0">
                <a:solidFill>
                  <a:schemeClr val="tx1"/>
                </a:solidFill>
              </a:rPr>
              <a:t>• </a:t>
            </a:r>
            <a:r>
              <a:rPr lang="cs-CZ" sz="2100" dirty="0" smtClean="0">
                <a:solidFill>
                  <a:schemeClr val="tx1"/>
                </a:solidFill>
              </a:rPr>
              <a:t>  Sobota je dnem </a:t>
            </a:r>
            <a:r>
              <a:rPr lang="cs-CZ" sz="2100" dirty="0">
                <a:solidFill>
                  <a:schemeClr val="tx1"/>
                </a:solidFill>
              </a:rPr>
              <a:t>úklidu. </a:t>
            </a:r>
            <a:r>
              <a:rPr lang="cs-CZ" sz="2100" dirty="0" smtClean="0">
                <a:solidFill>
                  <a:schemeClr val="tx1"/>
                </a:solidFill>
              </a:rPr>
              <a:t>Chlapci pletou pomlázky</a:t>
            </a:r>
            <a:r>
              <a:rPr lang="cs-CZ" sz="2100" dirty="0">
                <a:solidFill>
                  <a:schemeClr val="tx1"/>
                </a:solidFill>
              </a:rPr>
              <a:t>, děvčata </a:t>
            </a:r>
            <a:r>
              <a:rPr lang="cs-CZ" sz="2100" dirty="0" smtClean="0">
                <a:solidFill>
                  <a:schemeClr val="tx1"/>
                </a:solidFill>
              </a:rPr>
              <a:t>zdobí </a:t>
            </a:r>
            <a:r>
              <a:rPr lang="cs-CZ" sz="2100" dirty="0">
                <a:solidFill>
                  <a:schemeClr val="tx1"/>
                </a:solidFill>
              </a:rPr>
              <a:t>vajíčka. </a:t>
            </a:r>
            <a:endParaRPr lang="cs-CZ" sz="2100" dirty="0" smtClean="0">
              <a:solidFill>
                <a:schemeClr val="tx1"/>
              </a:solidFill>
            </a:endParaRPr>
          </a:p>
          <a:p>
            <a:pPr algn="l"/>
            <a:endParaRPr lang="cs-CZ" sz="2100" b="1" dirty="0" smtClean="0">
              <a:solidFill>
                <a:schemeClr val="tx1"/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tx1"/>
                </a:solidFill>
              </a:rPr>
              <a:t>VELIKONOČNÍ NEDĚLE – BOŽÍ HOD VELIKONOČNÍ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• </a:t>
            </a:r>
            <a:r>
              <a:rPr lang="cs-CZ" sz="2100" dirty="0" smtClean="0">
                <a:solidFill>
                  <a:schemeClr val="tx1"/>
                </a:solidFill>
              </a:rPr>
              <a:t>Den, kdy se slaví vzkříšení (zmrtvýchvstání) Ježíše Krista.</a:t>
            </a:r>
            <a:r>
              <a:rPr lang="cs-CZ" sz="2100" dirty="0">
                <a:solidFill>
                  <a:schemeClr val="tx1"/>
                </a:solidFill>
              </a:rPr>
              <a:t> C</a:t>
            </a:r>
            <a:r>
              <a:rPr lang="cs-CZ" sz="2100" dirty="0" smtClean="0">
                <a:solidFill>
                  <a:schemeClr val="tx1"/>
                </a:solidFill>
              </a:rPr>
              <a:t>elá rodina se sejde                           </a:t>
            </a:r>
            <a:br>
              <a:rPr lang="cs-CZ" sz="2100" dirty="0" smtClean="0">
                <a:solidFill>
                  <a:schemeClr val="tx1"/>
                </a:solidFill>
              </a:rPr>
            </a:br>
            <a:r>
              <a:rPr lang="cs-CZ" sz="2100" dirty="0" smtClean="0">
                <a:solidFill>
                  <a:schemeClr val="tx1"/>
                </a:solidFill>
              </a:rPr>
              <a:t>     u svátečně prostřeného stolu. Jí se pečení </a:t>
            </a:r>
            <a:r>
              <a:rPr lang="pl-PL" sz="2100" dirty="0" smtClean="0">
                <a:solidFill>
                  <a:schemeClr val="tx1"/>
                </a:solidFill>
              </a:rPr>
              <a:t>beránci</a:t>
            </a:r>
            <a:r>
              <a:rPr lang="pl-PL" sz="2100" dirty="0">
                <a:solidFill>
                  <a:schemeClr val="tx1"/>
                </a:solidFill>
              </a:rPr>
              <a:t>, mazance, </a:t>
            </a:r>
            <a:r>
              <a:rPr lang="pl-PL" sz="2100" dirty="0" smtClean="0">
                <a:solidFill>
                  <a:schemeClr val="tx1"/>
                </a:solidFill>
              </a:rPr>
              <a:t>chleba</a:t>
            </a:r>
            <a:r>
              <a:rPr lang="pl-PL" sz="2100" dirty="0">
                <a:solidFill>
                  <a:schemeClr val="tx1"/>
                </a:solidFill>
              </a:rPr>
              <a:t>, víno a vejce.</a:t>
            </a:r>
            <a:r>
              <a:rPr lang="cs-CZ" sz="2100" dirty="0" smtClean="0">
                <a:solidFill>
                  <a:schemeClr val="tx1"/>
                </a:solidFill>
              </a:rPr>
              <a:t> </a:t>
            </a:r>
          </a:p>
          <a:p>
            <a:pPr algn="just"/>
            <a:endParaRPr lang="cs-CZ" sz="2100" b="1" dirty="0" smtClean="0">
              <a:solidFill>
                <a:schemeClr val="tx1"/>
              </a:solidFill>
            </a:endParaRPr>
          </a:p>
          <a:p>
            <a:pPr algn="just"/>
            <a:r>
              <a:rPr lang="cs-CZ" sz="2100" b="1" dirty="0" smtClean="0">
                <a:solidFill>
                  <a:schemeClr val="tx1"/>
                </a:solidFill>
              </a:rPr>
              <a:t>VELIKONOČNÍ (ČERVENÉ) PONDĚLÍ</a:t>
            </a:r>
          </a:p>
          <a:p>
            <a:pPr algn="just"/>
            <a:r>
              <a:rPr lang="cs-CZ" sz="2100" dirty="0" smtClean="0">
                <a:solidFill>
                  <a:schemeClr val="tx1"/>
                </a:solidFill>
              </a:rPr>
              <a:t>• Chlapci </a:t>
            </a:r>
            <a:r>
              <a:rPr lang="cs-CZ" sz="2100" dirty="0">
                <a:solidFill>
                  <a:schemeClr val="tx1"/>
                </a:solidFill>
              </a:rPr>
              <a:t>chodí s pomlázkami za děvčaty a </a:t>
            </a:r>
            <a:r>
              <a:rPr lang="cs-CZ" sz="2100" dirty="0" smtClean="0">
                <a:solidFill>
                  <a:schemeClr val="tx1"/>
                </a:solidFill>
              </a:rPr>
              <a:t>ženami, šlehají </a:t>
            </a:r>
            <a:r>
              <a:rPr lang="cs-CZ" sz="2100" dirty="0">
                <a:solidFill>
                  <a:schemeClr val="tx1"/>
                </a:solidFill>
              </a:rPr>
              <a:t>je a </a:t>
            </a:r>
            <a:r>
              <a:rPr lang="cs-CZ" sz="2100" dirty="0" smtClean="0">
                <a:solidFill>
                  <a:schemeClr val="tx1"/>
                </a:solidFill>
              </a:rPr>
              <a:t>na oplátku </a:t>
            </a:r>
            <a:br>
              <a:rPr lang="cs-CZ" sz="2100" dirty="0" smtClean="0">
                <a:solidFill>
                  <a:schemeClr val="tx1"/>
                </a:solidFill>
              </a:rPr>
            </a:br>
            <a:r>
              <a:rPr lang="cs-CZ" sz="2100" dirty="0" smtClean="0">
                <a:solidFill>
                  <a:schemeClr val="tx1"/>
                </a:solidFill>
              </a:rPr>
              <a:t>      od nich dostanou malovaná vajíčka.</a:t>
            </a:r>
          </a:p>
        </p:txBody>
      </p:sp>
      <p:sp>
        <p:nvSpPr>
          <p:cNvPr id="4" name="Obdélník 3"/>
          <p:cNvSpPr/>
          <p:nvPr/>
        </p:nvSpPr>
        <p:spPr>
          <a:xfrm>
            <a:off x="1281174" y="764704"/>
            <a:ext cx="67179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Příprava na Velikonoce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70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692696"/>
            <a:ext cx="7848872" cy="5400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l"/>
            <a:endParaRPr lang="cs-CZ" dirty="0"/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endParaRPr lang="cs-CZ" sz="2000" b="1" cap="all" dirty="0" smtClean="0">
              <a:solidFill>
                <a:schemeClr val="tx1"/>
              </a:solidFill>
            </a:endParaRPr>
          </a:p>
          <a:p>
            <a:pPr algn="l"/>
            <a:endParaRPr lang="cs-CZ" sz="2000" b="1" cap="all" dirty="0">
              <a:solidFill>
                <a:schemeClr val="tx1"/>
              </a:solidFill>
            </a:endParaRPr>
          </a:p>
          <a:p>
            <a:pPr algn="l"/>
            <a:r>
              <a:rPr lang="cs-CZ" sz="2400" u="sng" dirty="0" smtClean="0">
                <a:solidFill>
                  <a:schemeClr val="tx1"/>
                </a:solidFill>
              </a:rPr>
              <a:t>Dopiš názvy dnů, ve kterých se připravujeme na Velikonoce:</a:t>
            </a:r>
          </a:p>
          <a:p>
            <a:pPr algn="l">
              <a:lnSpc>
                <a:spcPct val="150000"/>
              </a:lnSpc>
            </a:pPr>
            <a:r>
              <a:rPr lang="cs-CZ" sz="2400" b="1" cap="all" dirty="0" smtClean="0">
                <a:solidFill>
                  <a:schemeClr val="tx1"/>
                </a:solidFill>
              </a:rPr>
              <a:t>_____________________ středa</a:t>
            </a:r>
          </a:p>
          <a:p>
            <a:pPr algn="l">
              <a:lnSpc>
                <a:spcPct val="150000"/>
              </a:lnSpc>
            </a:pPr>
            <a:r>
              <a:rPr lang="cs-CZ" sz="2400" b="1" dirty="0">
                <a:solidFill>
                  <a:schemeClr val="tx1"/>
                </a:solidFill>
              </a:rPr>
              <a:t>_____________________ ČTVRTEK</a:t>
            </a:r>
            <a:endParaRPr lang="cs-CZ" sz="2400" b="1" dirty="0" smtClean="0">
              <a:solidFill>
                <a:schemeClr val="tx1"/>
              </a:solidFill>
            </a:endParaRPr>
          </a:p>
          <a:p>
            <a:pPr algn="l">
              <a:lnSpc>
                <a:spcPct val="150000"/>
              </a:lnSpc>
            </a:pPr>
            <a:r>
              <a:rPr lang="cs-CZ" sz="2400" b="1" dirty="0">
                <a:solidFill>
                  <a:schemeClr val="tx1"/>
                </a:solidFill>
              </a:rPr>
              <a:t>_____________________ PÁTEK</a:t>
            </a:r>
            <a:endParaRPr lang="cs-CZ" sz="2400" b="1" dirty="0" smtClean="0">
              <a:solidFill>
                <a:schemeClr val="tx1"/>
              </a:solidFill>
            </a:endParaRPr>
          </a:p>
          <a:p>
            <a:pPr algn="l">
              <a:lnSpc>
                <a:spcPct val="150000"/>
              </a:lnSpc>
            </a:pPr>
            <a:r>
              <a:rPr lang="cs-CZ" sz="2400" b="1" dirty="0">
                <a:solidFill>
                  <a:schemeClr val="tx1"/>
                </a:solidFill>
              </a:rPr>
              <a:t>_____________________ SOBOTA</a:t>
            </a:r>
            <a:endParaRPr lang="cs-CZ" sz="2400" b="1" dirty="0" smtClean="0">
              <a:solidFill>
                <a:schemeClr val="tx1"/>
              </a:solidFill>
            </a:endParaRPr>
          </a:p>
          <a:p>
            <a:pPr algn="l">
              <a:lnSpc>
                <a:spcPct val="150000"/>
              </a:lnSpc>
            </a:pPr>
            <a:r>
              <a:rPr lang="cs-CZ" sz="2400" b="1" dirty="0">
                <a:solidFill>
                  <a:schemeClr val="tx1"/>
                </a:solidFill>
              </a:rPr>
              <a:t>_____________________ NEDĚLE </a:t>
            </a:r>
            <a:endParaRPr lang="cs-CZ" sz="2400" b="1" dirty="0" smtClean="0">
              <a:solidFill>
                <a:schemeClr val="tx1"/>
              </a:solidFill>
            </a:endParaRPr>
          </a:p>
          <a:p>
            <a:pPr algn="l">
              <a:lnSpc>
                <a:spcPct val="150000"/>
              </a:lnSpc>
            </a:pPr>
            <a:r>
              <a:rPr lang="cs-CZ" sz="2400" b="1" dirty="0">
                <a:solidFill>
                  <a:schemeClr val="tx1"/>
                </a:solidFill>
              </a:rPr>
              <a:t>_____________________ PONDĚLÍ</a:t>
            </a:r>
            <a:endParaRPr lang="cs-CZ" sz="2400" b="1" dirty="0" smtClean="0">
              <a:solidFill>
                <a:schemeClr val="tx1"/>
              </a:solidFill>
            </a:endParaRPr>
          </a:p>
          <a:p>
            <a:pPr algn="just"/>
            <a:endParaRPr lang="cs-CZ" sz="1800" dirty="0" smtClean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016039" y="764704"/>
            <a:ext cx="3248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Opakování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88698" y="1688034"/>
            <a:ext cx="48972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/>
              <a:t>PRÁCE NA INTERAKTIVNÍ TABULI</a:t>
            </a:r>
          </a:p>
        </p:txBody>
      </p:sp>
    </p:spTree>
    <p:extLst>
      <p:ext uri="{BB962C8B-B14F-4D97-AF65-F5344CB8AC3E}">
        <p14:creationId xmlns:p14="http://schemas.microsoft.com/office/powerpoint/2010/main" val="127257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692696"/>
            <a:ext cx="7848872" cy="5400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endParaRPr lang="cs-CZ" dirty="0"/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PRÁCE NA INTERAKTIVNÍ TABULI</a:t>
            </a:r>
          </a:p>
          <a:p>
            <a:pPr algn="l"/>
            <a:r>
              <a:rPr lang="cs-CZ" sz="2400" u="sng" dirty="0" smtClean="0">
                <a:solidFill>
                  <a:schemeClr val="tx1"/>
                </a:solidFill>
              </a:rPr>
              <a:t>Škrtni slova, která do textu nepatří:</a:t>
            </a:r>
          </a:p>
          <a:p>
            <a:pPr algn="just">
              <a:lnSpc>
                <a:spcPct val="15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Na </a:t>
            </a:r>
            <a:r>
              <a:rPr lang="cs-CZ" sz="2800" dirty="0">
                <a:solidFill>
                  <a:schemeClr val="tx1"/>
                </a:solidFill>
              </a:rPr>
              <a:t>Velikonoční </a:t>
            </a:r>
            <a:r>
              <a:rPr lang="cs-CZ" sz="2800" dirty="0" smtClean="0">
                <a:solidFill>
                  <a:schemeClr val="tx1"/>
                </a:solidFill>
              </a:rPr>
              <a:t>pondělí, čtvrtek chodí </a:t>
            </a:r>
            <a:r>
              <a:rPr lang="cs-CZ" sz="2800" dirty="0">
                <a:solidFill>
                  <a:schemeClr val="tx1"/>
                </a:solidFill>
              </a:rPr>
              <a:t>c</a:t>
            </a:r>
            <a:r>
              <a:rPr lang="cs-CZ" sz="2800" dirty="0" smtClean="0">
                <a:solidFill>
                  <a:schemeClr val="tx1"/>
                </a:solidFill>
              </a:rPr>
              <a:t>hlapci koledovat s pomlázkou, na kterou jim děvčata vážou tkaničky, mašle. Za vyšlehání dostanou ozdobená vajíčka, maso, kterým říkáme hadice, kraslice.</a:t>
            </a:r>
          </a:p>
          <a:p>
            <a:pPr algn="l"/>
            <a:endParaRPr lang="cs-CZ" sz="2400" dirty="0" smtClean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013009" y="908720"/>
            <a:ext cx="52543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Velikonoční zvyky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32460" y="3027084"/>
            <a:ext cx="2584846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3824" y="4335778"/>
            <a:ext cx="2484914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63076" y="4961331"/>
            <a:ext cx="2417235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3824" y="4961331"/>
            <a:ext cx="2129984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958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0328" y="908720"/>
            <a:ext cx="82596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Přeji Vám krásné Velikonoce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6" name="Obrázek 5"/>
          <p:cNvPicPr/>
          <p:nvPr/>
        </p:nvPicPr>
        <p:blipFill>
          <a:blip r:embed="rId2"/>
          <a:stretch>
            <a:fillRect/>
          </a:stretch>
        </p:blipFill>
        <p:spPr>
          <a:xfrm>
            <a:off x="2870043" y="2636912"/>
            <a:ext cx="3095625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34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r>
              <a:rPr lang="cs-CZ" sz="2400" dirty="0"/>
              <a:t>Microsoft </a:t>
            </a:r>
            <a:r>
              <a:rPr lang="cs-CZ" sz="2400" dirty="0"/>
              <a:t>O</a:t>
            </a:r>
            <a:r>
              <a:rPr lang="cs-CZ" sz="2400" dirty="0" smtClean="0"/>
              <a:t>ffice </a:t>
            </a:r>
            <a:r>
              <a:rPr lang="cs-CZ" sz="2400" dirty="0" smtClean="0"/>
              <a:t>klipart</a:t>
            </a:r>
          </a:p>
        </p:txBody>
      </p:sp>
      <p:sp>
        <p:nvSpPr>
          <p:cNvPr id="5" name="Obdélník 4"/>
          <p:cNvSpPr/>
          <p:nvPr/>
        </p:nvSpPr>
        <p:spPr>
          <a:xfrm>
            <a:off x="3458116" y="908720"/>
            <a:ext cx="23641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ZDROJE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737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241</Words>
  <Application>Microsoft Office PowerPoint</Application>
  <PresentationFormat>Předvádění na obrazovce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košutova</dc:creator>
  <cp:lastModifiedBy>Martin Králík</cp:lastModifiedBy>
  <cp:revision>27</cp:revision>
  <dcterms:created xsi:type="dcterms:W3CDTF">2012-03-29T15:05:43Z</dcterms:created>
  <dcterms:modified xsi:type="dcterms:W3CDTF">2012-03-31T12:48:16Z</dcterms:modified>
</cp:coreProperties>
</file>