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137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1864E7-E329-4646-82FB-320DC0B290C6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9F769C-258D-4C9C-91D7-B1611BBCDD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911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9F769C-258D-4C9C-91D7-B1611BBCDD0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970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3738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927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2335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222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24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970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325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42727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19279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824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140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1B7103E-2208-4410-BA51-AA42F9E9754C}" type="datetimeFigureOut">
              <a:rPr lang="cs-CZ" smtClean="0"/>
              <a:t>7.4.2014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6AFE85A-3270-4C8D-ADCF-E185D8B0F0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194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RosYDcHBXY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://www.youtube.com/watch?v=goom4HBZYjI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Bratři </a:t>
            </a:r>
            <a:r>
              <a:rPr lang="cs-CZ" dirty="0" err="1" smtClean="0"/>
              <a:t>mannovi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879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347787505"/>
              </p:ext>
            </p:extLst>
          </p:nvPr>
        </p:nvGraphicFramePr>
        <p:xfrm>
          <a:off x="911225" y="1536010"/>
          <a:ext cx="7467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VY_32_INOVACE_2B_20_Bratři Mannovi</a:t>
                      </a:r>
                      <a:endParaRPr lang="cs-CZ" sz="18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: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</a:t>
                      </a:r>
                      <a:r>
                        <a:rPr lang="cs-CZ" sz="140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baseline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duben</a:t>
                      </a:r>
                      <a:r>
                        <a:rPr lang="cs-CZ" sz="180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2014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37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0388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1520" y="2014194"/>
            <a:ext cx="7680960" cy="43969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Materiál je určen k výuce o bratrech Mannových, jejich díle a práci s jejich texty.</a:t>
            </a:r>
          </a:p>
          <a:p>
            <a:r>
              <a:rPr lang="cs-CZ" sz="2400" dirty="0" smtClean="0"/>
              <a:t>Pro odkrytí správných odpovědí k otázkám týkajících se ukázek jsou použity animace.</a:t>
            </a:r>
          </a:p>
          <a:p>
            <a:r>
              <a:rPr lang="cs-CZ" sz="2400" dirty="0" smtClean="0"/>
              <a:t>Prezentace je doplněna hypertextovými odkazy na filmové trailery (v německém jazyce).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08907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9566" y="556545"/>
            <a:ext cx="5336771" cy="780961"/>
          </a:xfrm>
        </p:spPr>
        <p:txBody>
          <a:bodyPr/>
          <a:lstStyle/>
          <a:p>
            <a:r>
              <a:rPr lang="cs-CZ" dirty="0" smtClean="0"/>
              <a:t>Thomas Mann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855" y="1337506"/>
            <a:ext cx="6359237" cy="5177593"/>
          </a:xfrm>
        </p:spPr>
        <p:txBody>
          <a:bodyPr>
            <a:normAutofit fontScale="85000" lnSpcReduction="10000"/>
          </a:bodyPr>
          <a:lstStyle/>
          <a:p>
            <a:r>
              <a:rPr lang="cs-CZ" sz="2400" dirty="0" smtClean="0"/>
              <a:t>1875 – 1955</a:t>
            </a:r>
          </a:p>
          <a:p>
            <a:r>
              <a:rPr lang="cs-CZ" sz="2400" dirty="0" smtClean="0"/>
              <a:t>Německý prozaik a esejista</a:t>
            </a:r>
          </a:p>
          <a:p>
            <a:r>
              <a:rPr lang="cs-CZ" sz="2400" dirty="0" smtClean="0"/>
              <a:t>Držitel Nobelovy ceny 1929</a:t>
            </a:r>
          </a:p>
          <a:p>
            <a:r>
              <a:rPr lang="cs-CZ" sz="2400" dirty="0" smtClean="0"/>
              <a:t>Narodil se v Lübecku v rodině obchodníka</a:t>
            </a:r>
          </a:p>
          <a:p>
            <a:r>
              <a:rPr lang="cs-CZ" sz="2400" dirty="0" smtClean="0"/>
              <a:t>Po otcově smrti se rodina stěhuje do Mnichova</a:t>
            </a:r>
          </a:p>
          <a:p>
            <a:r>
              <a:rPr lang="cs-CZ" sz="2400" dirty="0" smtClean="0"/>
              <a:t>Práce v pojišťovně, přispívání do satirického časopisu, poslech přednášek na VŠ</a:t>
            </a:r>
          </a:p>
          <a:p>
            <a:r>
              <a:rPr lang="cs-CZ" sz="2400" dirty="0" smtClean="0"/>
              <a:t>1. velký román (</a:t>
            </a:r>
            <a:r>
              <a:rPr lang="cs-CZ" sz="2400" dirty="0" err="1" smtClean="0"/>
              <a:t>Buddenbrookovi</a:t>
            </a:r>
            <a:r>
              <a:rPr lang="cs-CZ" sz="2400" dirty="0" smtClean="0"/>
              <a:t>) vychází 1901</a:t>
            </a:r>
          </a:p>
          <a:p>
            <a:r>
              <a:rPr lang="cs-CZ" sz="2400" dirty="0" smtClean="0"/>
              <a:t>Oženil se s </a:t>
            </a:r>
            <a:r>
              <a:rPr lang="cs-CZ" sz="2400" dirty="0" err="1" smtClean="0"/>
              <a:t>Katiou</a:t>
            </a:r>
            <a:r>
              <a:rPr lang="cs-CZ" sz="2400" dirty="0" smtClean="0"/>
              <a:t>, dcerou židovského obchodníka</a:t>
            </a:r>
          </a:p>
          <a:p>
            <a:r>
              <a:rPr lang="cs-CZ" sz="2400" dirty="0" smtClean="0"/>
              <a:t>Nejprve se ztotožňoval s německým nacionalismem, později doznal svůj omyl (přiklání se k demokratickým názorům)</a:t>
            </a:r>
          </a:p>
          <a:p>
            <a:r>
              <a:rPr lang="cs-CZ" sz="2400" dirty="0" smtClean="0"/>
              <a:t>Za 2.sv.v. emigrace, občanství v USA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103" y="241895"/>
            <a:ext cx="2227222" cy="282052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434551" y="3217193"/>
            <a:ext cx="924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54092" y="3741303"/>
            <a:ext cx="2140234" cy="28623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Zajímavosti: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Z manželství s </a:t>
            </a:r>
            <a:r>
              <a:rPr lang="cs-CZ" dirty="0" err="1" smtClean="0"/>
              <a:t>Katiou</a:t>
            </a:r>
            <a:r>
              <a:rPr lang="cs-CZ" dirty="0" smtClean="0"/>
              <a:t> měl 6 dětí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Teprve 20 let po Mannově smrti se potvrdila jeho bisexualita (viz. Deníky)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58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1519" y="642594"/>
            <a:ext cx="3892435" cy="791351"/>
          </a:xfrm>
        </p:spPr>
        <p:txBody>
          <a:bodyPr>
            <a:normAutofit fontScale="90000"/>
          </a:bodyPr>
          <a:lstStyle/>
          <a:p>
            <a:r>
              <a:rPr lang="cs-CZ" dirty="0" err="1"/>
              <a:t>Budenbrookovi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1589809"/>
            <a:ext cx="6132098" cy="4946073"/>
          </a:xfrm>
        </p:spPr>
        <p:txBody>
          <a:bodyPr>
            <a:normAutofit lnSpcReduction="10000"/>
          </a:bodyPr>
          <a:lstStyle/>
          <a:p>
            <a:pPr lvl="1"/>
            <a:r>
              <a:rPr lang="cs-CZ" sz="2200" dirty="0" smtClean="0"/>
              <a:t>Román o několika generacích obchodnické rodiny z Lübecku (autobiografické prvky)</a:t>
            </a:r>
          </a:p>
          <a:p>
            <a:pPr lvl="1"/>
            <a:r>
              <a:rPr lang="cs-CZ" sz="2200" dirty="0" smtClean="0"/>
              <a:t>Vzestup a pád rodinné firmy</a:t>
            </a:r>
          </a:p>
          <a:p>
            <a:pPr lvl="1"/>
            <a:r>
              <a:rPr lang="cs-CZ" sz="2200" dirty="0" smtClean="0"/>
              <a:t>3 generace:</a:t>
            </a:r>
          </a:p>
          <a:p>
            <a:pPr lvl="2"/>
            <a:r>
              <a:rPr lang="cs-CZ" sz="2000" dirty="0" smtClean="0"/>
              <a:t>První a druhá – vzestup a zlatý věk měšťanstva</a:t>
            </a:r>
          </a:p>
          <a:p>
            <a:pPr lvl="2"/>
            <a:r>
              <a:rPr lang="cs-CZ" sz="2000" dirty="0" smtClean="0"/>
              <a:t>Třetí: úpadek, krach firmy</a:t>
            </a:r>
          </a:p>
          <a:p>
            <a:pPr lvl="2"/>
            <a:r>
              <a:rPr lang="cs-CZ" sz="2000" dirty="0" smtClean="0"/>
              <a:t>Čtvrtá: nepraktický </a:t>
            </a:r>
            <a:r>
              <a:rPr lang="cs-CZ" sz="2000" dirty="0" err="1" smtClean="0"/>
              <a:t>Hanno</a:t>
            </a:r>
            <a:r>
              <a:rPr lang="cs-CZ" sz="2000" dirty="0" smtClean="0"/>
              <a:t> (žije jen pro hudbu, jeho smrtí rodina vymírá)</a:t>
            </a:r>
          </a:p>
          <a:p>
            <a:pPr lvl="1"/>
            <a:r>
              <a:rPr lang="cs-CZ" sz="2200" dirty="0" smtClean="0"/>
              <a:t>Tradiční chronologické vyprávění</a:t>
            </a:r>
          </a:p>
          <a:p>
            <a:pPr lvl="1"/>
            <a:r>
              <a:rPr lang="cs-CZ" sz="2200" dirty="0" smtClean="0"/>
              <a:t>kresba postav</a:t>
            </a:r>
          </a:p>
          <a:p>
            <a:pPr lvl="1"/>
            <a:r>
              <a:rPr lang="cs-CZ" sz="2200" dirty="0" smtClean="0"/>
              <a:t>Moderní prvky: časové návraty, přeskoky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4998" y="364259"/>
            <a:ext cx="2408652" cy="381288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170170" y="4177145"/>
            <a:ext cx="1163781" cy="374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74998" y="4634345"/>
            <a:ext cx="2408652" cy="175432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Zajímavosti: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Existuje 5 filmových adaptací tohoto románu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hlinkClick r:id="rId3"/>
              </a:rPr>
              <a:t>Film 2008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110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1520" y="394856"/>
            <a:ext cx="3913216" cy="914400"/>
          </a:xfrm>
        </p:spPr>
        <p:txBody>
          <a:bodyPr/>
          <a:lstStyle/>
          <a:p>
            <a:r>
              <a:rPr lang="cs-CZ" dirty="0" smtClean="0"/>
              <a:t>Kouzelný 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2118" y="1309256"/>
            <a:ext cx="8090362" cy="5247408"/>
          </a:xfrm>
        </p:spPr>
        <p:txBody>
          <a:bodyPr>
            <a:normAutofit fontScale="92500" lnSpcReduction="10000"/>
          </a:bodyPr>
          <a:lstStyle/>
          <a:p>
            <a:r>
              <a:rPr lang="cs-CZ" sz="2200" dirty="0" smtClean="0"/>
              <a:t>Román</a:t>
            </a:r>
          </a:p>
          <a:p>
            <a:r>
              <a:rPr lang="cs-CZ" sz="2200" dirty="0" smtClean="0"/>
              <a:t>Počátek 20. st.</a:t>
            </a:r>
          </a:p>
          <a:p>
            <a:r>
              <a:rPr lang="cs-CZ" sz="2200" dirty="0" smtClean="0"/>
              <a:t>Švýcarsko, luxusní sanatorium pro nemocné tuberkulózou (inspirace onemocněním manželky, která se v podobném sanatoriu léčila)</a:t>
            </a:r>
          </a:p>
          <a:p>
            <a:r>
              <a:rPr lang="cs-CZ" sz="2200" dirty="0" smtClean="0"/>
              <a:t>Téma: obavy ze smrti</a:t>
            </a:r>
          </a:p>
          <a:p>
            <a:r>
              <a:rPr lang="cs-CZ" sz="2200" dirty="0" smtClean="0"/>
              <a:t>Děj: </a:t>
            </a:r>
          </a:p>
          <a:p>
            <a:pPr lvl="1"/>
            <a:r>
              <a:rPr lang="cs-CZ" sz="2000" dirty="0" smtClean="0"/>
              <a:t>Do uzavřené společnosti nemocných přijíždí mladý inženýr Hans </a:t>
            </a:r>
            <a:r>
              <a:rPr lang="cs-CZ" sz="2000" dirty="0" err="1" smtClean="0"/>
              <a:t>Castorp</a:t>
            </a:r>
            <a:r>
              <a:rPr lang="cs-CZ" sz="2000" dirty="0" smtClean="0"/>
              <a:t> (návštěva bratrance), ale nemoc u něj propukne také </a:t>
            </a:r>
            <a:r>
              <a:rPr lang="cs-CZ" sz="2000" dirty="0" smtClean="0">
                <a:sym typeface="Wingdings" panose="05000000000000000000" pitchFamily="2" charset="2"/>
              </a:rPr>
              <a:t> uzavírá se mu normální zdravý svět</a:t>
            </a:r>
          </a:p>
          <a:p>
            <a:pPr lvl="1"/>
            <a:r>
              <a:rPr lang="cs-CZ" sz="2000" dirty="0" smtClean="0">
                <a:sym typeface="Wingdings" panose="05000000000000000000" pitchFamily="2" charset="2"/>
              </a:rPr>
              <a:t>Názorové střety 2 pacientů: demokrat a humanista x fašistický demagog  </a:t>
            </a:r>
            <a:r>
              <a:rPr lang="cs-CZ" sz="2000" dirty="0" err="1" smtClean="0">
                <a:sym typeface="Wingdings" panose="05000000000000000000" pitchFamily="2" charset="2"/>
              </a:rPr>
              <a:t>Castorp</a:t>
            </a:r>
            <a:r>
              <a:rPr lang="cs-CZ" sz="2000" dirty="0" smtClean="0">
                <a:sym typeface="Wingdings" panose="05000000000000000000" pitchFamily="2" charset="2"/>
              </a:rPr>
              <a:t> s nimi vede diskuze o životě, lásce, smrti</a:t>
            </a:r>
          </a:p>
          <a:p>
            <a:pPr lvl="1"/>
            <a:r>
              <a:rPr lang="cs-CZ" sz="2000" dirty="0" smtClean="0">
                <a:sym typeface="Wingdings" panose="05000000000000000000" pitchFamily="2" charset="2"/>
              </a:rPr>
              <a:t>Nešťastná láska k Rusce Klaudii, smrt bratrance, sebevražda demagoga</a:t>
            </a:r>
          </a:p>
          <a:p>
            <a:pPr lvl="1"/>
            <a:r>
              <a:rPr lang="cs-CZ" sz="2000" dirty="0" smtClean="0">
                <a:sym typeface="Wingdings" panose="05000000000000000000" pitchFamily="2" charset="2"/>
              </a:rPr>
              <a:t>Hans nakonec léčebnu opouští a my se s ním loučíme na bojišti 1.sv.v</a:t>
            </a:r>
            <a:endParaRPr lang="cs-CZ" sz="2000" dirty="0" smtClean="0"/>
          </a:p>
          <a:p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0109" y="1381992"/>
            <a:ext cx="3377045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Der </a:t>
            </a:r>
            <a:r>
              <a:rPr lang="cs-CZ" dirty="0" err="1" smtClean="0">
                <a:hlinkClick r:id="rId2"/>
              </a:rPr>
              <a:t>Zauberberg</a:t>
            </a:r>
            <a:r>
              <a:rPr lang="cs-CZ" dirty="0" smtClean="0">
                <a:hlinkClick r:id="rId2"/>
              </a:rPr>
              <a:t> (1981) Trailer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382" y="251979"/>
            <a:ext cx="1333500" cy="188595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035291" y="2137929"/>
            <a:ext cx="1163781" cy="374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0374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1129" y="330866"/>
            <a:ext cx="2042853" cy="4796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336" y="810492"/>
            <a:ext cx="8582891" cy="6047508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cs-CZ" sz="1600" dirty="0"/>
              <a:t>„Začínáme!" prohlásil </a:t>
            </a:r>
            <a:r>
              <a:rPr lang="cs-CZ" sz="1600" dirty="0" err="1"/>
              <a:t>Naphta</a:t>
            </a:r>
            <a:r>
              <a:rPr lang="cs-CZ" sz="1600" dirty="0"/>
              <a:t>. „Pokročte, pane, a střílejte!" zvolal na svého odpůrce a sám šel kupředu, míře pistolí v napřažené ruce </a:t>
            </a:r>
            <a:r>
              <a:rPr lang="cs-CZ" sz="1600" dirty="0" err="1"/>
              <a:t>Settembrinimu</a:t>
            </a:r>
            <a:r>
              <a:rPr lang="cs-CZ" sz="1600" dirty="0"/>
              <a:t> na prsa — bylo to k nevíře. Stejně si počínal </a:t>
            </a:r>
            <a:r>
              <a:rPr lang="cs-CZ" sz="1600" dirty="0" err="1"/>
              <a:t>Settembrini</a:t>
            </a:r>
            <a:r>
              <a:rPr lang="cs-CZ" sz="1600" dirty="0"/>
              <a:t>. Při třetím kroku — </a:t>
            </a:r>
            <a:r>
              <a:rPr lang="cs-CZ" sz="1600" dirty="0" err="1"/>
              <a:t>Naphta</a:t>
            </a:r>
            <a:r>
              <a:rPr lang="cs-CZ" sz="1600" dirty="0"/>
              <a:t> došel až k vnitřní čáře, ale nestřílel — zvedl </a:t>
            </a:r>
            <a:r>
              <a:rPr lang="cs-CZ" sz="1600" dirty="0" err="1"/>
              <a:t>Settembrini</a:t>
            </a:r>
            <a:r>
              <a:rPr lang="cs-CZ" sz="1600" dirty="0"/>
              <a:t> pistoli velmi vysoko a stiskl. Ostrá rána měla mnohonásobnou ozvěnu. Od vrchu k vrchu nesla se rána a vracela se ozvěnou, naplnila údolí rachotem, a Hans </a:t>
            </a:r>
            <a:r>
              <a:rPr lang="cs-CZ" sz="1600" dirty="0" err="1"/>
              <a:t>Castorp</a:t>
            </a:r>
            <a:r>
              <a:rPr lang="cs-CZ" sz="1600" dirty="0"/>
              <a:t> si říkal, že se jistě seběhnou lidé.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1600" dirty="0"/>
              <a:t>„Vystřelil jste do vzduchu!" řekl </a:t>
            </a:r>
            <a:r>
              <a:rPr lang="cs-CZ" sz="1600" dirty="0" err="1"/>
              <a:t>Naphta</a:t>
            </a:r>
            <a:r>
              <a:rPr lang="cs-CZ" sz="1600" dirty="0"/>
              <a:t> se zřejmým sebe-ovládáním a spustil ruku se zbraní.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1600" dirty="0" err="1"/>
              <a:t>Settembrini</a:t>
            </a:r>
            <a:r>
              <a:rPr lang="cs-CZ" sz="1600" dirty="0"/>
              <a:t> odpověděl: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1600" dirty="0"/>
              <a:t>„Střílím, kam se mi líbí!"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1600" dirty="0"/>
              <a:t>„Budete střílet ještě jednou!"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1600" dirty="0"/>
              <a:t>„Ani mě nenapadne. Teď je na vás." Pan </a:t>
            </a:r>
            <a:r>
              <a:rPr lang="cs-CZ" sz="1600" dirty="0" err="1"/>
              <a:t>Settembrini</a:t>
            </a:r>
            <a:r>
              <a:rPr lang="cs-CZ" sz="1600" dirty="0"/>
              <a:t>, zíraje se zdviženou hlavou k nebi, postavil se proti </a:t>
            </a:r>
            <a:r>
              <a:rPr lang="cs-CZ" sz="1600" dirty="0" err="1"/>
              <a:t>Naphtovi</a:t>
            </a:r>
            <a:r>
              <a:rPr lang="cs-CZ" sz="1600" dirty="0"/>
              <a:t> poněkud bokem, nikoli zcela čelem, což bylo dojemné. Zřejmě se doslechl, že člověk nemá nastavovat protivníku celou hruď, a podle toho jednal.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1600" dirty="0"/>
              <a:t>„Zbabělce!" vzkřikl </a:t>
            </a:r>
            <a:r>
              <a:rPr lang="cs-CZ" sz="1600" dirty="0" err="1"/>
              <a:t>Naphta</a:t>
            </a:r>
            <a:r>
              <a:rPr lang="cs-CZ" sz="1600" dirty="0"/>
              <a:t> a tímto výkřikem přiznal lidstvu, že více odvahy je zapotřebí k tomu, aby člověk vystřelil, než aby na sebe nechal střílet, zvedl svou pistoli způsobem, který už neměl se soubojem co činit, a střelil se do hlavy.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1600" dirty="0"/>
              <a:t>Žalostný, nezapomenutelný pohled! A zatímco hory hrály házenou s ohlušující ozvěnou jeho scestného činu, </a:t>
            </a:r>
            <a:r>
              <a:rPr lang="cs-CZ" sz="1600" dirty="0" err="1"/>
              <a:t>Naphta</a:t>
            </a:r>
            <a:r>
              <a:rPr lang="cs-CZ" sz="1600" dirty="0"/>
              <a:t> zavrávoral nebo snad padal několik kroků nazpátek, nohy vymrštil dopředu, celým tělem opsal obrat doprava a padl obličejem do sněhu.</a:t>
            </a:r>
          </a:p>
          <a:p>
            <a:pPr>
              <a:spcBef>
                <a:spcPts val="600"/>
              </a:spcBef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54383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666661"/>
          </a:xfrm>
        </p:spPr>
        <p:txBody>
          <a:bodyPr/>
          <a:lstStyle/>
          <a:p>
            <a:r>
              <a:rPr lang="cs-CZ" dirty="0" smtClean="0"/>
              <a:t>Otázky k ukázce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1520" y="1309255"/>
            <a:ext cx="7680960" cy="5185063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Popište situaci z ukázky.</a:t>
            </a:r>
          </a:p>
          <a:p>
            <a:pPr lvl="1"/>
            <a:r>
              <a:rPr lang="cs-CZ" sz="2000" dirty="0" smtClean="0"/>
              <a:t>Souboj, ve který vyústí spory obou oponentů a který skončí sebevraždou </a:t>
            </a:r>
            <a:r>
              <a:rPr lang="cs-CZ" sz="2000" dirty="0" err="1" smtClean="0"/>
              <a:t>Naphta</a:t>
            </a:r>
            <a:r>
              <a:rPr lang="cs-CZ" sz="2000" dirty="0" smtClean="0"/>
              <a:t> poté, co </a:t>
            </a:r>
            <a:r>
              <a:rPr lang="cs-CZ" sz="2000" dirty="0" err="1" smtClean="0"/>
              <a:t>Settembrini</a:t>
            </a:r>
            <a:r>
              <a:rPr lang="cs-CZ" sz="2000" dirty="0" smtClean="0"/>
              <a:t> na něj odmítne střílet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/>
              <a:t>O jaké postavy se v ukázce jedná? </a:t>
            </a:r>
            <a:r>
              <a:rPr lang="cs-CZ" sz="2200" dirty="0"/>
              <a:t>V</a:t>
            </a:r>
            <a:r>
              <a:rPr lang="cs-CZ" sz="2200" dirty="0" smtClean="0"/>
              <a:t>iz. Výklad o ději.</a:t>
            </a:r>
          </a:p>
          <a:p>
            <a:pPr lvl="1"/>
            <a:r>
              <a:rPr lang="cs-CZ" sz="2000" dirty="0" smtClean="0"/>
              <a:t>Demokrat humanista x fašistický demagog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/>
              <a:t>Vyskytuje se v textu nějaká filosofická myšlenka (hlubší poselství)?</a:t>
            </a:r>
          </a:p>
          <a:p>
            <a:pPr lvl="1"/>
            <a:r>
              <a:rPr lang="cs-CZ" sz="2000" dirty="0"/>
              <a:t>přiznal lidstvu, že více odvahy je zapotřebí k tomu, aby člověk vystřelil, než aby na sebe nechal </a:t>
            </a:r>
            <a:r>
              <a:rPr lang="cs-CZ" sz="2000" dirty="0" smtClean="0"/>
              <a:t>střílet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/>
              <a:t>Charakteristika vypravěče.</a:t>
            </a:r>
          </a:p>
          <a:p>
            <a:pPr lvl="1"/>
            <a:r>
              <a:rPr lang="cs-CZ" sz="2000" dirty="0" smtClean="0"/>
              <a:t>Neosobní, </a:t>
            </a:r>
            <a:r>
              <a:rPr lang="cs-CZ" sz="2000" dirty="0" err="1" smtClean="0"/>
              <a:t>er</a:t>
            </a:r>
            <a:r>
              <a:rPr lang="cs-CZ" sz="2000" dirty="0" smtClean="0"/>
              <a:t>-forma, ale hodnotící (viz. předchozí věta)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6637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957606"/>
          </a:xfrm>
        </p:spPr>
        <p:txBody>
          <a:bodyPr/>
          <a:lstStyle/>
          <a:p>
            <a:r>
              <a:rPr lang="cs-CZ" dirty="0" smtClean="0"/>
              <a:t>Heinrich Mann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3291" y="1506682"/>
            <a:ext cx="5891645" cy="4528358"/>
          </a:xfrm>
        </p:spPr>
        <p:txBody>
          <a:bodyPr>
            <a:normAutofit/>
          </a:bodyPr>
          <a:lstStyle/>
          <a:p>
            <a:r>
              <a:rPr lang="cs-CZ" sz="2200" dirty="0" smtClean="0"/>
              <a:t>1871 – 1950</a:t>
            </a:r>
          </a:p>
          <a:p>
            <a:r>
              <a:rPr lang="cs-CZ" sz="2200" dirty="0" smtClean="0"/>
              <a:t>Studoval v Berlíně a Mnichově</a:t>
            </a:r>
          </a:p>
          <a:p>
            <a:r>
              <a:rPr lang="cs-CZ" sz="2200" dirty="0" smtClean="0"/>
              <a:t>1915 napsal esej, v níž odsoudil válku a postavil se za demokracii (roztržka s bratrem)</a:t>
            </a:r>
          </a:p>
          <a:p>
            <a:r>
              <a:rPr lang="cs-CZ" sz="2200" dirty="0" smtClean="0"/>
              <a:t>1933 vyloučen z Pruské akademie, jeho knihy nacisty zakazovány</a:t>
            </a:r>
          </a:p>
          <a:p>
            <a:r>
              <a:rPr lang="cs-CZ" sz="2200" dirty="0" smtClean="0"/>
              <a:t>Emigroval do Francie</a:t>
            </a:r>
          </a:p>
          <a:p>
            <a:r>
              <a:rPr lang="cs-CZ" sz="2200" dirty="0" smtClean="0"/>
              <a:t>Získal československé občanství</a:t>
            </a:r>
          </a:p>
          <a:p>
            <a:r>
              <a:rPr lang="cs-CZ" sz="2200" dirty="0" smtClean="0"/>
              <a:t>1940 – do USA</a:t>
            </a:r>
          </a:p>
          <a:p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1581" y="424384"/>
            <a:ext cx="2264179" cy="323454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971779" y="3770861"/>
            <a:ext cx="1163781" cy="374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17673" y="4280714"/>
            <a:ext cx="2483427" cy="14773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Zajímavosti:</a:t>
            </a:r>
          </a:p>
          <a:p>
            <a:r>
              <a:rPr lang="cs-CZ" dirty="0" smtClean="0"/>
              <a:t>- Jeho dcera se provdala za českého spisovatele Ludvíka </a:t>
            </a:r>
            <a:r>
              <a:rPr lang="cs-CZ" dirty="0" err="1" smtClean="0"/>
              <a:t>Aškenázyho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943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3996344" cy="895261"/>
          </a:xfrm>
        </p:spPr>
        <p:txBody>
          <a:bodyPr/>
          <a:lstStyle/>
          <a:p>
            <a:r>
              <a:rPr lang="cs-CZ" dirty="0" smtClean="0"/>
              <a:t>Profesor Neřád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336" y="1891144"/>
            <a:ext cx="8111144" cy="4644737"/>
          </a:xfrm>
        </p:spPr>
        <p:txBody>
          <a:bodyPr>
            <a:normAutofit fontScale="92500" lnSpcReduction="20000"/>
          </a:bodyPr>
          <a:lstStyle/>
          <a:p>
            <a:r>
              <a:rPr lang="cs-CZ" sz="2200" dirty="0" smtClean="0"/>
              <a:t>Psychologický román z roku 1904</a:t>
            </a:r>
          </a:p>
          <a:p>
            <a:r>
              <a:rPr lang="cs-CZ" sz="2200" dirty="0" smtClean="0"/>
              <a:t>Hl. postava: maloměstský tyran, středoškolský profesor </a:t>
            </a:r>
            <a:r>
              <a:rPr lang="cs-CZ" sz="2200" dirty="0" err="1" smtClean="0"/>
              <a:t>Raat</a:t>
            </a:r>
            <a:r>
              <a:rPr lang="cs-CZ" sz="2200" dirty="0" smtClean="0"/>
              <a:t> (přezdívaný </a:t>
            </a:r>
            <a:r>
              <a:rPr lang="cs-CZ" sz="2200" dirty="0" err="1" smtClean="0"/>
              <a:t>Unrat</a:t>
            </a:r>
            <a:r>
              <a:rPr lang="cs-CZ" sz="2200" dirty="0" smtClean="0"/>
              <a:t> – Neřád)</a:t>
            </a:r>
          </a:p>
          <a:p>
            <a:pPr lvl="1"/>
            <a:r>
              <a:rPr lang="cs-CZ" sz="2000" dirty="0" smtClean="0"/>
              <a:t>Zákeřné praktiky</a:t>
            </a:r>
          </a:p>
          <a:p>
            <a:pPr lvl="1"/>
            <a:r>
              <a:rPr lang="cs-CZ" sz="2000" dirty="0" smtClean="0"/>
              <a:t>Nesplnitelné úkoly</a:t>
            </a:r>
          </a:p>
          <a:p>
            <a:pPr lvl="1"/>
            <a:r>
              <a:rPr lang="cs-CZ" sz="2000" dirty="0" smtClean="0"/>
              <a:t>Teror</a:t>
            </a:r>
          </a:p>
          <a:p>
            <a:r>
              <a:rPr lang="cs-CZ" sz="2200" dirty="0" smtClean="0"/>
              <a:t>Proti němu stojí 3 studenti: </a:t>
            </a:r>
            <a:r>
              <a:rPr lang="cs-CZ" sz="2400" dirty="0"/>
              <a:t> </a:t>
            </a:r>
            <a:r>
              <a:rPr lang="cs-CZ" sz="2400" dirty="0" err="1"/>
              <a:t>Lohman</a:t>
            </a:r>
            <a:r>
              <a:rPr lang="cs-CZ" sz="2400" dirty="0"/>
              <a:t>, </a:t>
            </a:r>
            <a:r>
              <a:rPr lang="cs-CZ" sz="2400" dirty="0" err="1"/>
              <a:t>Ertzum</a:t>
            </a:r>
            <a:r>
              <a:rPr lang="cs-CZ" sz="2400" dirty="0"/>
              <a:t> a </a:t>
            </a:r>
            <a:r>
              <a:rPr lang="cs-CZ" sz="2400" dirty="0" err="1" smtClean="0"/>
              <a:t>Kieselack</a:t>
            </a:r>
            <a:endParaRPr lang="cs-CZ" sz="2400" dirty="0" smtClean="0"/>
          </a:p>
          <a:p>
            <a:r>
              <a:rPr lang="cs-CZ" sz="2400" dirty="0" smtClean="0"/>
              <a:t>Neřád najde v </a:t>
            </a:r>
            <a:r>
              <a:rPr lang="cs-CZ" sz="2400" dirty="0" err="1" smtClean="0"/>
              <a:t>Lohmanově</a:t>
            </a:r>
            <a:r>
              <a:rPr lang="cs-CZ" sz="2400" dirty="0" smtClean="0"/>
              <a:t> práci básničku Rose, rozhodne se ji najít, ale nakonec se do ní zamiluje, dokonce si ji vezme</a:t>
            </a:r>
            <a:endParaRPr lang="cs-CZ" sz="2200" dirty="0" smtClean="0"/>
          </a:p>
          <a:p>
            <a:r>
              <a:rPr lang="cs-CZ" sz="2200" dirty="0" smtClean="0"/>
              <a:t>Stále se pokouší zničit </a:t>
            </a:r>
            <a:r>
              <a:rPr lang="cs-CZ" sz="2200" dirty="0" err="1" smtClean="0"/>
              <a:t>Lohmana</a:t>
            </a:r>
            <a:r>
              <a:rPr lang="cs-CZ" sz="2200" dirty="0" smtClean="0"/>
              <a:t>, ale nakonec sám skončí ve vězení (napadne ho i Rosu)</a:t>
            </a:r>
          </a:p>
          <a:p>
            <a:r>
              <a:rPr lang="cs-CZ" sz="2200" dirty="0" smtClean="0"/>
              <a:t>Změna názoru na hl. postavu – na začátku je k smíchu či nenáviděn, na konci se ukazuje lepší než ostatní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9800" y="311727"/>
            <a:ext cx="2404872" cy="18288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98842" y="1039090"/>
            <a:ext cx="1163781" cy="374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685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780961"/>
          </a:xfrm>
        </p:spPr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7982" y="1423555"/>
            <a:ext cx="6307282" cy="4873336"/>
          </a:xfrm>
        </p:spPr>
        <p:txBody>
          <a:bodyPr>
            <a:normAutofit fontScale="92500"/>
          </a:bodyPr>
          <a:lstStyle/>
          <a:p>
            <a:pPr marL="0" indent="0" fontAlgn="base">
              <a:buNone/>
            </a:pPr>
            <a:r>
              <a:rPr lang="cs-CZ" sz="2200" dirty="0"/>
              <a:t>Když se Neřád včera v noci zas šťastně octl doma, rozsvítil stolní lampu a postavil ji k psacímu pulpitu. Kamna ještě hřála, hodiny tikaly, Neřád listoval ve svém rukopise a řekl si: „Jedině pravé je toliko přátelství a literatura.“ – Cítil, že unikl umělkyni Fröhlichové, a </a:t>
            </a:r>
            <a:r>
              <a:rPr lang="cs-CZ" sz="2200" i="1" dirty="0"/>
              <a:t>nekalosti</a:t>
            </a:r>
            <a:r>
              <a:rPr lang="cs-CZ" sz="2200" dirty="0"/>
              <a:t>, jimiž se zabýval žák </a:t>
            </a:r>
            <a:r>
              <a:rPr lang="cs-CZ" sz="2200" dirty="0" err="1"/>
              <a:t>Lohmann</a:t>
            </a:r>
            <a:r>
              <a:rPr lang="cs-CZ" sz="2200" dirty="0"/>
              <a:t>, mu najednou připadaly hluboce bezvýznamné.</a:t>
            </a:r>
          </a:p>
          <a:p>
            <a:pPr marL="0" indent="0" fontAlgn="base">
              <a:buNone/>
            </a:pPr>
            <a:r>
              <a:rPr lang="cs-CZ" sz="2200" dirty="0"/>
              <a:t>Ale když procitl do temného časného rána, zpozoroval, že to nebude v pořádku, dokud žáka </a:t>
            </a:r>
            <a:r>
              <a:rPr lang="cs-CZ" sz="2200" dirty="0" err="1"/>
              <a:t>Lohmanna</a:t>
            </a:r>
            <a:r>
              <a:rPr lang="cs-CZ" sz="2200" dirty="0"/>
              <a:t> </a:t>
            </a:r>
            <a:r>
              <a:rPr lang="cs-CZ" sz="2200" i="1" dirty="0"/>
              <a:t>nedopadne</a:t>
            </a:r>
            <a:r>
              <a:rPr lang="cs-CZ" sz="2200" dirty="0"/>
              <a:t>. Pustil se sice zas do jemných částic u Homéra, ale přátelství a literatura ho již nebyly s to upoutat. Cítil, že ho již nemohou upoutat, dokud </a:t>
            </a:r>
            <a:r>
              <a:rPr lang="cs-CZ" sz="2200" dirty="0" err="1"/>
              <a:t>Lohmann</a:t>
            </a:r>
            <a:r>
              <a:rPr lang="cs-CZ" sz="2200" dirty="0"/>
              <a:t> bude nerušeně vysedat u umělkyně Fröhlichové!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85264" y="2567561"/>
            <a:ext cx="2047009" cy="258532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Úryvek básničky od </a:t>
            </a:r>
            <a:r>
              <a:rPr lang="cs-CZ" dirty="0" err="1" smtClean="0"/>
              <a:t>Lohmana</a:t>
            </a:r>
            <a:r>
              <a:rPr lang="cs-CZ" dirty="0" smtClean="0"/>
              <a:t> Rose:</a:t>
            </a:r>
          </a:p>
          <a:p>
            <a:r>
              <a:rPr lang="cs-CZ" dirty="0"/>
              <a:t>Jak zkažena jsi naskrze celá,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přec však jsi velkou umělkyní,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a kdybys snad otěhotněla –</a:t>
            </a:r>
          </a:p>
        </p:txBody>
      </p:sp>
    </p:spTree>
    <p:extLst>
      <p:ext uri="{BB962C8B-B14F-4D97-AF65-F5344CB8AC3E}">
        <p14:creationId xmlns:p14="http://schemas.microsoft.com/office/powerpoint/2010/main" val="12601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853697"/>
          </a:xfrm>
        </p:spPr>
        <p:txBody>
          <a:bodyPr/>
          <a:lstStyle/>
          <a:p>
            <a:r>
              <a:rPr lang="cs-CZ" dirty="0" smtClean="0"/>
              <a:t>Otázky k ukázce: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1520" y="1496291"/>
            <a:ext cx="7680960" cy="4538749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Popište myšlenkové procesy profesora:</a:t>
            </a:r>
          </a:p>
          <a:p>
            <a:pPr lvl="1"/>
            <a:r>
              <a:rPr lang="cs-CZ" sz="2200" dirty="0" smtClean="0"/>
              <a:t>Je posedlý vztahem </a:t>
            </a:r>
            <a:r>
              <a:rPr lang="cs-CZ" sz="2200" dirty="0" err="1" smtClean="0"/>
              <a:t>Lohmana</a:t>
            </a:r>
            <a:r>
              <a:rPr lang="cs-CZ" sz="2200" dirty="0" smtClean="0"/>
              <a:t> a Rosy, snaží se na to  zapomenout díky literatuře, ale nedaří se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nejspíše Neřáda provokovalo na textu </a:t>
            </a:r>
            <a:r>
              <a:rPr lang="cs-CZ" sz="2400" dirty="0" err="1" smtClean="0"/>
              <a:t>Lohmanovy</a:t>
            </a:r>
            <a:r>
              <a:rPr lang="cs-CZ" sz="2400" dirty="0" smtClean="0"/>
              <a:t> básně?</a:t>
            </a:r>
          </a:p>
          <a:p>
            <a:pPr lvl="1"/>
            <a:r>
              <a:rPr lang="cs-CZ" sz="2200" dirty="0" smtClean="0"/>
              <a:t>Sexuální narážky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Jazykový rozbor</a:t>
            </a:r>
          </a:p>
          <a:p>
            <a:pPr lvl="1"/>
            <a:r>
              <a:rPr lang="cs-CZ" sz="2200" dirty="0" smtClean="0"/>
              <a:t>Spisovná čeština – místy knižní (s to, nekalosti, vysedat, aj.)</a:t>
            </a:r>
          </a:p>
          <a:p>
            <a:pPr lvl="1"/>
            <a:r>
              <a:rPr lang="cs-CZ" sz="2200" dirty="0" smtClean="0"/>
              <a:t>Er – forma</a:t>
            </a:r>
          </a:p>
          <a:p>
            <a:pPr lvl="1"/>
            <a:r>
              <a:rPr lang="cs-CZ" sz="2200" dirty="0" smtClean="0"/>
              <a:t>Minulý čas</a:t>
            </a:r>
          </a:p>
          <a:p>
            <a:pPr lvl="1"/>
            <a:r>
              <a:rPr lang="cs-CZ" sz="2200" dirty="0" smtClean="0"/>
              <a:t>Pulpit – stojan na knihu (křesťanská liturgie)</a:t>
            </a:r>
          </a:p>
          <a:p>
            <a:pPr lvl="1"/>
            <a:endParaRPr lang="cs-CZ" sz="2200" dirty="0" smtClean="0"/>
          </a:p>
          <a:p>
            <a:pPr lvl="1"/>
            <a:endParaRPr lang="cs-CZ" sz="22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638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58353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1520" y="1226127"/>
            <a:ext cx="7680960" cy="5237018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Obr. 1: </a:t>
            </a:r>
            <a:r>
              <a:rPr lang="cs-CZ" sz="1600" dirty="0"/>
              <a:t>VAN VECHTEN, Carl. </a:t>
            </a:r>
            <a:r>
              <a:rPr lang="cs-CZ" sz="1600" i="1" dirty="0"/>
              <a:t>wikimedia.org</a:t>
            </a:r>
            <a:r>
              <a:rPr lang="cs-CZ" sz="1600" dirty="0"/>
              <a:t> [online]. [cit. 7.4.2014]. Dostupný na WWW: http://</a:t>
            </a:r>
            <a:r>
              <a:rPr lang="cs-CZ" sz="1600" dirty="0" smtClean="0"/>
              <a:t>commons.wikimedia.org/wiki/File:Thomas_Mann_1937.jpg</a:t>
            </a:r>
          </a:p>
          <a:p>
            <a:r>
              <a:rPr lang="cs-CZ" sz="1600" dirty="0" smtClean="0"/>
              <a:t>Obr. 2: </a:t>
            </a:r>
            <a:r>
              <a:rPr lang="cs-CZ" sz="1600" dirty="0"/>
              <a:t>VAN VECHTEN, Carl. </a:t>
            </a:r>
            <a:r>
              <a:rPr lang="cs-CZ" sz="1600" i="1" dirty="0"/>
              <a:t>wikimedia.org</a:t>
            </a:r>
            <a:r>
              <a:rPr lang="cs-CZ" sz="1600" dirty="0"/>
              <a:t> [online]. [cit. 7.4.2014]. Dostupný na WWW: http://</a:t>
            </a:r>
            <a:r>
              <a:rPr lang="cs-CZ" sz="1600" dirty="0" smtClean="0"/>
              <a:t>commons.wikimedia.org/wiki/File:Katharina_Mann_1905.jpeg</a:t>
            </a:r>
            <a:endParaRPr lang="cs-CZ" sz="1600" dirty="0"/>
          </a:p>
          <a:p>
            <a:r>
              <a:rPr lang="cs-CZ" sz="1600" dirty="0"/>
              <a:t>MANN, Thomas. </a:t>
            </a:r>
            <a:r>
              <a:rPr lang="cs-CZ" sz="1600" i="1" dirty="0"/>
              <a:t>Kouzelný vrch</a:t>
            </a:r>
            <a:r>
              <a:rPr lang="cs-CZ" sz="1600" dirty="0"/>
              <a:t> [online]. [cit. 7.4.2014]. Dostupný na WWW: http://</a:t>
            </a:r>
            <a:r>
              <a:rPr lang="cs-CZ" sz="1600" dirty="0" smtClean="0"/>
              <a:t>kakanien.info/Show.aspx?ID=3952&amp;AspxAutoDetectCookieSupport=1</a:t>
            </a:r>
          </a:p>
          <a:p>
            <a:r>
              <a:rPr lang="cs-CZ" sz="1600" dirty="0" smtClean="0"/>
              <a:t>Obr. 3: </a:t>
            </a:r>
            <a:r>
              <a:rPr lang="pt-BR" sz="1600" dirty="0"/>
              <a:t>NEZNÁMÝ AUTOR. </a:t>
            </a:r>
            <a:r>
              <a:rPr lang="pt-BR" sz="1600" i="1" dirty="0"/>
              <a:t>cbdb.cz</a:t>
            </a:r>
            <a:r>
              <a:rPr lang="pt-BR" sz="1600" dirty="0"/>
              <a:t> [online]. [cit. 7.4.2014]. Dostupný na WWW: http://</a:t>
            </a:r>
            <a:r>
              <a:rPr lang="pt-BR" sz="1600" dirty="0" smtClean="0"/>
              <a:t>www.fdb.cz/film/kouzelny-vrch-der-zauberberg/fotogalerie/10643</a:t>
            </a:r>
            <a:endParaRPr lang="cs-CZ" sz="1600" dirty="0" smtClean="0"/>
          </a:p>
          <a:p>
            <a:r>
              <a:rPr lang="cs-CZ" sz="1600" dirty="0" smtClean="0"/>
              <a:t>Obr. 4: ATELIER </a:t>
            </a:r>
            <a:r>
              <a:rPr lang="cs-CZ" sz="1600" dirty="0"/>
              <a:t>ELVIRA, MÜNCHEN. </a:t>
            </a:r>
            <a:r>
              <a:rPr lang="cs-CZ" sz="1600" i="1" dirty="0"/>
              <a:t>wikimedia.org</a:t>
            </a:r>
            <a:r>
              <a:rPr lang="cs-CZ" sz="1600" dirty="0"/>
              <a:t> [online]. [cit. 7.4.2014]. Dostupný na WWW: http://</a:t>
            </a:r>
            <a:r>
              <a:rPr lang="cs-CZ" sz="1600" dirty="0" smtClean="0"/>
              <a:t>commons.wikimedia.org/wiki/File:Heinrich_Thomas_Mann.jpg</a:t>
            </a:r>
          </a:p>
          <a:p>
            <a:r>
              <a:rPr lang="cs-CZ" sz="1600" dirty="0" smtClean="0"/>
              <a:t>Obr. 5: HAACK</a:t>
            </a:r>
            <a:r>
              <a:rPr lang="cs-CZ" sz="1600" dirty="0"/>
              <a:t>, H. P.. </a:t>
            </a:r>
            <a:r>
              <a:rPr lang="cs-CZ" sz="1600" i="1" dirty="0"/>
              <a:t>wikimedia.org</a:t>
            </a:r>
            <a:r>
              <a:rPr lang="cs-CZ" sz="1600" dirty="0"/>
              <a:t> [online]. [cit. 7.4.2014]. Dostupný na WWW: http://</a:t>
            </a:r>
            <a:r>
              <a:rPr lang="cs-CZ" sz="1600" dirty="0" smtClean="0"/>
              <a:t>commons.wikimedia.org/wiki/File:Professor_Unrat_Titel.JPG</a:t>
            </a:r>
          </a:p>
          <a:p>
            <a:r>
              <a:rPr lang="cs-CZ" sz="1600" dirty="0"/>
              <a:t>MANN, Heinrich. </a:t>
            </a:r>
            <a:r>
              <a:rPr lang="cs-CZ" sz="1600" i="1" dirty="0"/>
              <a:t>Profesor Neřád</a:t>
            </a:r>
            <a:r>
              <a:rPr lang="cs-CZ" sz="1600" dirty="0"/>
              <a:t> [online]. [cit. 7.4.2014]. Dostupný na WWW: http://www.topzine.cz/profesor-nerad-neboli-konec-tyrana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6304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ýdlo">
  <a:themeElements>
    <a:clrScheme name="Mýdlo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Mýdlo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ýdlo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TC103457510[[fn=Mýdlo]]</Template>
  <TotalTime>91</TotalTime>
  <Words>959</Words>
  <Application>Microsoft Office PowerPoint</Application>
  <PresentationFormat>Předvádění na obrazovce (4:3)</PresentationFormat>
  <Paragraphs>118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Calibri</vt:lpstr>
      <vt:lpstr>Century Gothic</vt:lpstr>
      <vt:lpstr>Garamond</vt:lpstr>
      <vt:lpstr>Wingdings</vt:lpstr>
      <vt:lpstr>Mýdlo</vt:lpstr>
      <vt:lpstr>Bratři mannovi</vt:lpstr>
      <vt:lpstr>Prezentace aplikace PowerPoint</vt:lpstr>
      <vt:lpstr>Anotace</vt:lpstr>
      <vt:lpstr>Thomas Mann</vt:lpstr>
      <vt:lpstr>Budenbrookovi</vt:lpstr>
      <vt:lpstr>Kouzelný vrch</vt:lpstr>
      <vt:lpstr>Ukázka</vt:lpstr>
      <vt:lpstr>Otázky k ukázce</vt:lpstr>
      <vt:lpstr>Heinrich Mann</vt:lpstr>
      <vt:lpstr>Profesor Neřád</vt:lpstr>
      <vt:lpstr>Ukázka</vt:lpstr>
      <vt:lpstr>Otázky k ukázce:</vt:lpstr>
      <vt:lpstr>Citace</vt:lpstr>
    </vt:vector>
  </TitlesOfParts>
  <Company>ATC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Bratři mannovi</dc:title>
  <dc:creator>Benešová Kateřina</dc:creator>
  <cp:lastModifiedBy>Benešová Kateřina</cp:lastModifiedBy>
  <cp:revision>27</cp:revision>
  <dcterms:created xsi:type="dcterms:W3CDTF">2014-04-07T08:45:41Z</dcterms:created>
  <dcterms:modified xsi:type="dcterms:W3CDTF">2014-04-07T10:16:50Z</dcterms:modified>
</cp:coreProperties>
</file>