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6"/>
  </p:notesMasterIdLst>
  <p:sldIdLst>
    <p:sldId id="530" r:id="rId2"/>
    <p:sldId id="531" r:id="rId3"/>
    <p:sldId id="539" r:id="rId4"/>
    <p:sldId id="540" r:id="rId5"/>
    <p:sldId id="541" r:id="rId6"/>
    <p:sldId id="542" r:id="rId7"/>
    <p:sldId id="544" r:id="rId8"/>
    <p:sldId id="545" r:id="rId9"/>
    <p:sldId id="546" r:id="rId10"/>
    <p:sldId id="547" r:id="rId11"/>
    <p:sldId id="562" r:id="rId12"/>
    <p:sldId id="560" r:id="rId13"/>
    <p:sldId id="563" r:id="rId14"/>
    <p:sldId id="532" r:id="rId15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3329DB14-DFFC-48CA-8497-F82CB405A1BB}">
          <p14:sldIdLst>
            <p14:sldId id="530"/>
            <p14:sldId id="531"/>
            <p14:sldId id="534"/>
            <p14:sldId id="535"/>
            <p14:sldId id="536"/>
            <p14:sldId id="562"/>
            <p14:sldId id="537"/>
            <p14:sldId id="538"/>
            <p14:sldId id="561"/>
            <p14:sldId id="563"/>
            <p14:sldId id="539"/>
            <p14:sldId id="540"/>
            <p14:sldId id="541"/>
            <p14:sldId id="542"/>
            <p14:sldId id="543"/>
            <p14:sldId id="544"/>
            <p14:sldId id="545"/>
            <p14:sldId id="546"/>
            <p14:sldId id="547"/>
            <p14:sldId id="548"/>
            <p14:sldId id="549"/>
            <p14:sldId id="550"/>
            <p14:sldId id="551"/>
            <p14:sldId id="552"/>
            <p14:sldId id="553"/>
            <p14:sldId id="554"/>
            <p14:sldId id="555"/>
            <p14:sldId id="556"/>
            <p14:sldId id="557"/>
            <p14:sldId id="558"/>
            <p14:sldId id="559"/>
            <p14:sldId id="533"/>
            <p14:sldId id="532"/>
          </p14:sldIdLst>
        </p14:section>
      </p14:sectionLst>
    </p:ex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7.4.2014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VY_32_INOVACE_2C_18_Významné </a:t>
            </a:r>
            <a:r>
              <a:rPr lang="cs-CZ" sz="2000" b="1" i="1" dirty="0" err="1" smtClean="0">
                <a:ea typeface="Calibri" pitchFamily="34" charset="0"/>
                <a:cs typeface="Times New Roman" pitchFamily="18" charset="0"/>
              </a:rPr>
              <a:t>areny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duben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5931850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err="1" smtClean="0">
                <a:solidFill>
                  <a:schemeClr val="tx1"/>
                </a:solidFill>
              </a:rPr>
              <a:t>arenech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="" xmlns:p14="http://schemas.microsoft.com/office/powerpoint/2010/main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dirty="0" smtClean="0"/>
              <a:t>Významné </a:t>
            </a:r>
            <a:r>
              <a:rPr lang="cs-CZ" dirty="0" err="1" smtClean="0"/>
              <a:t>areny</a:t>
            </a:r>
            <a:endParaRPr lang="cs-CZ" dirty="0"/>
          </a:p>
        </p:txBody>
      </p:sp>
      <p:pic>
        <p:nvPicPr>
          <p:cNvPr id="23554" name="Picture 2" descr="File:Benzo-a-pyren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0432" y="1628800"/>
            <a:ext cx="7620000" cy="47625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="" xmlns:p14="http://schemas.microsoft.com/office/powerpoint/2010/main" val="219742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72400" cy="1143000"/>
          </a:xfrm>
        </p:spPr>
        <p:txBody>
          <a:bodyPr/>
          <a:lstStyle/>
          <a:p>
            <a:r>
              <a:rPr lang="cs-CZ" dirty="0" smtClean="0"/>
              <a:t>Benzen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134672" cy="4611216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bezbarvá, hořlavá kapalina, t</a:t>
            </a:r>
            <a:r>
              <a:rPr lang="cs-CZ" baseline="-25000" dirty="0" smtClean="0"/>
              <a:t>v</a:t>
            </a:r>
            <a:r>
              <a:rPr lang="cs-CZ" dirty="0" smtClean="0"/>
              <a:t> = 80,1°C</a:t>
            </a:r>
          </a:p>
          <a:p>
            <a:r>
              <a:rPr lang="cs-CZ" dirty="0" smtClean="0"/>
              <a:t>výroba z ropy či černouhelného dehtu</a:t>
            </a:r>
          </a:p>
          <a:p>
            <a:r>
              <a:rPr lang="cs-CZ" dirty="0" smtClean="0"/>
              <a:t>prokázané karcinogenní účinky</a:t>
            </a:r>
          </a:p>
          <a:p>
            <a:r>
              <a:rPr lang="cs-CZ" dirty="0" smtClean="0"/>
              <a:t>v malém množství ve vzduchu – z dopravy</a:t>
            </a:r>
          </a:p>
          <a:p>
            <a:r>
              <a:rPr lang="cs-CZ" dirty="0" smtClean="0"/>
              <a:t>použití: </a:t>
            </a:r>
            <a:r>
              <a:rPr lang="cs-CZ" dirty="0"/>
              <a:t>rozpouštědlo – výroba CD, plastů, </a:t>
            </a:r>
            <a:r>
              <a:rPr lang="cs-CZ" dirty="0" smtClean="0"/>
              <a:t>léků, pryže</a:t>
            </a:r>
            <a:r>
              <a:rPr lang="cs-CZ" dirty="0"/>
              <a:t>, barev, výbušnin…</a:t>
            </a:r>
          </a:p>
        </p:txBody>
      </p:sp>
    </p:spTree>
    <p:extLst>
      <p:ext uri="{BB962C8B-B14F-4D97-AF65-F5344CB8AC3E}">
        <p14:creationId xmlns="" xmlns:p14="http://schemas.microsoft.com/office/powerpoint/2010/main" val="42454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File:Benzene-aromatic-3D-ball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0"/>
            <a:ext cx="5774089" cy="6381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69072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0817" y="836712"/>
            <a:ext cx="9078245" cy="488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6351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996952"/>
            <a:ext cx="7772400" cy="1143000"/>
          </a:xfrm>
        </p:spPr>
        <p:txBody>
          <a:bodyPr/>
          <a:lstStyle/>
          <a:p>
            <a:r>
              <a:rPr lang="cs-CZ" dirty="0" smtClean="0"/>
              <a:t>http://portal.chmi.cz/files/portal/docs/uoco/isko/grafroc/groc/gr05cz/gif/o2429-05BZN.gif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8179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11560" y="2636912"/>
            <a:ext cx="7882128" cy="1133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8140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3369"/>
            <a:ext cx="48958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54051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73" y="681571"/>
            <a:ext cx="9113077" cy="5672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62802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Seznam některých karcinogenů v tabákovém kouři: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0" y="671158"/>
          <a:ext cx="9108504" cy="6186842"/>
        </p:xfrm>
        <a:graphic>
          <a:graphicData uri="http://schemas.openxmlformats.org/drawingml/2006/table">
            <a:tbl>
              <a:tblPr/>
              <a:tblGrid>
                <a:gridCol w="2999758"/>
                <a:gridCol w="6108746"/>
              </a:tblGrid>
              <a:tr h="75942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Chemická látka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Množství (v jedné cigaretě)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04716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Acetaldehyd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980 mikrogramů až 1.37 miligramů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Arsen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není známo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Benzen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5.9 až 75 mikrogramů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Beryllium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0.5 nanogramů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1,3-butadien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152 až 400 mikrogramů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Kadmium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1.7 mikrogramů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 err="1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Ethylenoxid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není známo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Formaldehyd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není známo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90818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Isopren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3.1 miligramů</a:t>
                      </a:r>
                    </a:p>
                  </a:txBody>
                  <a:tcPr marL="44245" marR="44245" marT="22123" marB="22123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449747">
                <a:tc>
                  <a:txBody>
                    <a:bodyPr/>
                    <a:lstStyle/>
                    <a:p>
                      <a:r>
                        <a:rPr lang="cs-CZ" sz="2400" u="none" strike="noStrike" dirty="0" smtClean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Polonium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proměnlivé, záleží na půdě a hnojivu použitých pro růst </a:t>
                      </a: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tabáku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784445">
                <a:tc>
                  <a:txBody>
                    <a:bodyPr/>
                    <a:lstStyle/>
                    <a:p>
                      <a:r>
                        <a:rPr lang="cs-CZ" sz="2400" u="none" strike="noStrike" dirty="0" err="1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Polyaromatické</a:t>
                      </a:r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 uhlovodíky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28 až 100 miligramů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435803">
                <a:tc>
                  <a:txBody>
                    <a:bodyPr/>
                    <a:lstStyle/>
                    <a:p>
                      <a:r>
                        <a:rPr lang="cs-CZ" sz="2400" u="none" strike="noStrike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Vinylchlorid</a:t>
                      </a:r>
                      <a:endParaRPr lang="cs-CZ" sz="2400" dirty="0">
                        <a:solidFill>
                          <a:schemeClr val="bg2"/>
                        </a:solidFill>
                        <a:latin typeface="Calibri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bg2"/>
                          </a:solidFill>
                          <a:latin typeface="Calibri" pitchFamily="34" charset="0"/>
                        </a:rPr>
                        <a:t>5.6 až 27 nanogramů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72816"/>
            <a:ext cx="7772400" cy="4323184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1,2,4-</a:t>
            </a:r>
            <a:r>
              <a:rPr lang="cs-CZ" dirty="0" err="1" smtClean="0"/>
              <a:t>trimethylbenzen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i="1" dirty="0" smtClean="0"/>
              <a:t>m</a:t>
            </a:r>
            <a:r>
              <a:rPr lang="cs-CZ" dirty="0" smtClean="0"/>
              <a:t>-</a:t>
            </a:r>
            <a:r>
              <a:rPr lang="cs-CZ" dirty="0" err="1" smtClean="0"/>
              <a:t>diethylbenzen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i="1" dirty="0" smtClean="0"/>
              <a:t>o</a:t>
            </a:r>
            <a:r>
              <a:rPr lang="cs-CZ" dirty="0" smtClean="0"/>
              <a:t>-</a:t>
            </a:r>
            <a:r>
              <a:rPr lang="cs-CZ" dirty="0" err="1" smtClean="0"/>
              <a:t>dimethylbenzen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3-</a:t>
            </a:r>
            <a:r>
              <a:rPr lang="cs-CZ" dirty="0" err="1" smtClean="0"/>
              <a:t>ethyltoluen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772400" cy="1143000"/>
          </a:xfrm>
        </p:spPr>
        <p:txBody>
          <a:bodyPr/>
          <a:lstStyle/>
          <a:p>
            <a:r>
              <a:rPr lang="cs-CZ" sz="3200" dirty="0" smtClean="0"/>
              <a:t>Zapiš čárové/racionální vzorce následujících </a:t>
            </a:r>
            <a:r>
              <a:rPr lang="cs-CZ" sz="3200" dirty="0" smtClean="0"/>
              <a:t>látek, hvězdičkou označ izomery: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314852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5976"/>
            <a:ext cx="7772400" cy="5763344"/>
          </a:xfrm>
        </p:spPr>
        <p:txBody>
          <a:bodyPr/>
          <a:lstStyle/>
          <a:p>
            <a:pPr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1,2,4-</a:t>
            </a:r>
            <a:r>
              <a:rPr lang="cs-CZ" dirty="0" err="1" smtClean="0">
                <a:solidFill>
                  <a:schemeClr val="tx1"/>
                </a:solidFill>
              </a:rPr>
              <a:t>trimethylbenzen</a:t>
            </a:r>
            <a:r>
              <a:rPr lang="cs-CZ" dirty="0" smtClean="0">
                <a:solidFill>
                  <a:schemeClr val="tx1"/>
                </a:solidFill>
              </a:rPr>
              <a:t>*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300000"/>
              </a:lnSpc>
            </a:pPr>
            <a:r>
              <a:rPr lang="cs-CZ" i="1" dirty="0" smtClean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diethylbenzen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300000"/>
              </a:lnSpc>
            </a:pPr>
            <a:r>
              <a:rPr lang="cs-CZ" i="1" dirty="0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dimethylbenzen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3-</a:t>
            </a:r>
            <a:r>
              <a:rPr lang="cs-CZ" dirty="0" err="1" smtClean="0">
                <a:solidFill>
                  <a:schemeClr val="tx1"/>
                </a:solidFill>
              </a:rPr>
              <a:t>ethyltoluen</a:t>
            </a:r>
            <a:r>
              <a:rPr lang="cs-CZ" dirty="0" smtClean="0">
                <a:solidFill>
                  <a:schemeClr val="tx1"/>
                </a:solidFill>
              </a:rPr>
              <a:t> *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52226" name="Object 2"/>
          <p:cNvGraphicFramePr>
            <a:graphicFrameLocks noChangeAspect="1"/>
          </p:cNvGraphicFramePr>
          <p:nvPr/>
        </p:nvGraphicFramePr>
        <p:xfrm>
          <a:off x="5652120" y="620688"/>
          <a:ext cx="2117038" cy="1512168"/>
        </p:xfrm>
        <a:graphic>
          <a:graphicData uri="http://schemas.openxmlformats.org/presentationml/2006/ole">
            <p:oleObj spid="_x0000_s52226" name="ChemSketch" r:id="rId3" imgW="1033200" imgH="737640" progId="ACD.ChemSketch.20">
              <p:embed/>
            </p:oleObj>
          </a:graphicData>
        </a:graphic>
      </p:graphicFrame>
      <p:graphicFrame>
        <p:nvGraphicFramePr>
          <p:cNvPr id="52227" name="Object 3"/>
          <p:cNvGraphicFramePr>
            <a:graphicFrameLocks noChangeAspect="1"/>
          </p:cNvGraphicFramePr>
          <p:nvPr/>
        </p:nvGraphicFramePr>
        <p:xfrm>
          <a:off x="4139952" y="2204864"/>
          <a:ext cx="1280797" cy="2016224"/>
        </p:xfrm>
        <a:graphic>
          <a:graphicData uri="http://schemas.openxmlformats.org/presentationml/2006/ole">
            <p:oleObj spid="_x0000_s52227" name="ChemSketch" r:id="rId4" imgW="737640" imgH="1161360" progId="ACD.ChemSketch.20">
              <p:embed/>
            </p:oleObj>
          </a:graphicData>
        </a:graphic>
      </p:graphicFrame>
      <p:graphicFrame>
        <p:nvGraphicFramePr>
          <p:cNvPr id="52228" name="Object 4"/>
          <p:cNvGraphicFramePr>
            <a:graphicFrameLocks noChangeAspect="1"/>
          </p:cNvGraphicFramePr>
          <p:nvPr/>
        </p:nvGraphicFramePr>
        <p:xfrm>
          <a:off x="6012160" y="3933056"/>
          <a:ext cx="1800200" cy="1585402"/>
        </p:xfrm>
        <a:graphic>
          <a:graphicData uri="http://schemas.openxmlformats.org/presentationml/2006/ole">
            <p:oleObj spid="_x0000_s52228" name="ChemSketch" r:id="rId5" imgW="838080" imgH="737640" progId="ACD.ChemSketch.20">
              <p:embed/>
            </p:oleObj>
          </a:graphicData>
        </a:graphic>
      </p:graphicFrame>
      <p:graphicFrame>
        <p:nvGraphicFramePr>
          <p:cNvPr id="52229" name="Object 5"/>
          <p:cNvGraphicFramePr>
            <a:graphicFrameLocks noChangeAspect="1"/>
          </p:cNvGraphicFramePr>
          <p:nvPr/>
        </p:nvGraphicFramePr>
        <p:xfrm>
          <a:off x="4067944" y="5085184"/>
          <a:ext cx="1368152" cy="1791838"/>
        </p:xfrm>
        <a:graphic>
          <a:graphicData uri="http://schemas.openxmlformats.org/presentationml/2006/ole">
            <p:oleObj spid="_x0000_s52229" name="ChemSketch" r:id="rId6" imgW="737640" imgH="96624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031485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140968"/>
            <a:ext cx="8229600" cy="690479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833664"/>
            <a:ext cx="8229600" cy="6048672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http://commons.wikimedia.org/wiki/File:Benzo-a-pyrene.svg 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http://commons.wikimedia.org/wiki/File:Stamps_of_Germany_(BRD)_1964,_MiNr_440.jpg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http://en.wikipedia.org/wiki/File:Benzene-aromatic-3D-balls.png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http://en.wikipedia.org/wiki/File:Historic_Benzene_Formulae_V.3.svg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http://en.wikipedia.org/wiki/File:Benzene_Representations.svg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http://en.wikipedia.org/wiki/Benzene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http://en.wikipedia.org/wiki/File:Naphthalene-from-xtal-3D-vdW.png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924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</a:t>
            </a:r>
            <a:r>
              <a:rPr lang="cs-CZ" sz="2000" dirty="0" smtClean="0">
                <a:solidFill>
                  <a:schemeClr val="tx1"/>
                </a:solidFill>
                <a:cs typeface="+mj-cs"/>
              </a:rPr>
              <a:t>:</a:t>
            </a:r>
          </a:p>
          <a:p>
            <a:endParaRPr lang="cs-CZ" sz="2000" dirty="0">
              <a:solidFill>
                <a:schemeClr val="tx1"/>
              </a:solidFill>
              <a:cs typeface="+mj-cs"/>
            </a:endParaRPr>
          </a:p>
          <a:p>
            <a:pPr marL="536575" indent="-2730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i="1" dirty="0" err="1" smtClean="0">
                <a:solidFill>
                  <a:schemeClr val="tx1"/>
                </a:solidFill>
              </a:rPr>
              <a:t>Wikipedie</a:t>
            </a:r>
            <a:r>
              <a:rPr lang="cs-CZ" sz="1400" i="1" dirty="0" smtClean="0">
                <a:solidFill>
                  <a:schemeClr val="tx1"/>
                </a:solidFill>
              </a:rPr>
              <a:t>: Otevřená encyklopedie: Karcinogenní složky cigaretového kouře</a:t>
            </a:r>
            <a:r>
              <a:rPr lang="cs-CZ" sz="1400" dirty="0" smtClean="0">
                <a:solidFill>
                  <a:schemeClr val="tx1"/>
                </a:solidFill>
              </a:rPr>
              <a:t> [online]. c2013 [citováno 7. 04. 2014]. Dostupný z WWW: http://cs.wikipedia.org/w/index.php?title=Karcinogenn%C3%AD_slo%C5%BEky_cigaretov%C3%A9ho_kou%C5%99e&amp;oldid=10005346</a:t>
            </a: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6819</TotalTime>
  <Words>222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Výchozí návrh</vt:lpstr>
      <vt:lpstr>ChemSketch</vt:lpstr>
      <vt:lpstr>Snímek 1</vt:lpstr>
      <vt:lpstr>ANOTACE</vt:lpstr>
      <vt:lpstr>Významné areny</vt:lpstr>
      <vt:lpstr>Benzen</vt:lpstr>
      <vt:lpstr>Snímek 5</vt:lpstr>
      <vt:lpstr>Snímek 6</vt:lpstr>
      <vt:lpstr>http://portal.chmi.cz/files/portal/docs/uoco/isko/grafroc/groc/gr05cz/gif/o2429-05BZN.gif</vt:lpstr>
      <vt:lpstr>Snímek 8</vt:lpstr>
      <vt:lpstr>Snímek 9</vt:lpstr>
      <vt:lpstr>Snímek 10</vt:lpstr>
      <vt:lpstr>Seznam některých karcinogenů v tabákovém kouři:</vt:lpstr>
      <vt:lpstr>Zapiš čárové/racionální vzorce následujících látek, hvězdičkou označ izomery:</vt:lpstr>
      <vt:lpstr>Řešení: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750</cp:revision>
  <dcterms:created xsi:type="dcterms:W3CDTF">2004-03-24T18:19:47Z</dcterms:created>
  <dcterms:modified xsi:type="dcterms:W3CDTF">2014-04-07T13:54:24Z</dcterms:modified>
</cp:coreProperties>
</file>