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1"/>
  </p:notesMasterIdLst>
  <p:sldIdLst>
    <p:sldId id="530" r:id="rId2"/>
    <p:sldId id="531" r:id="rId3"/>
    <p:sldId id="548" r:id="rId4"/>
    <p:sldId id="549" r:id="rId5"/>
    <p:sldId id="564" r:id="rId6"/>
    <p:sldId id="550" r:id="rId7"/>
    <p:sldId id="551" r:id="rId8"/>
    <p:sldId id="563" r:id="rId9"/>
    <p:sldId id="552" r:id="rId10"/>
    <p:sldId id="553" r:id="rId11"/>
    <p:sldId id="554" r:id="rId12"/>
    <p:sldId id="565" r:id="rId13"/>
    <p:sldId id="556" r:id="rId14"/>
    <p:sldId id="557" r:id="rId15"/>
    <p:sldId id="558" r:id="rId16"/>
    <p:sldId id="562" r:id="rId17"/>
    <p:sldId id="566" r:id="rId18"/>
    <p:sldId id="567" r:id="rId19"/>
    <p:sldId id="532" r:id="rId20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3329DB14-DFFC-48CA-8497-F82CB405A1BB}">
          <p14:sldIdLst>
            <p14:sldId id="530"/>
            <p14:sldId id="531"/>
            <p14:sldId id="534"/>
            <p14:sldId id="535"/>
            <p14:sldId id="536"/>
            <p14:sldId id="562"/>
            <p14:sldId id="537"/>
            <p14:sldId id="538"/>
            <p14:sldId id="561"/>
            <p14:sldId id="563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33"/>
            <p14:sldId id="532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69" autoAdjust="0"/>
    <p:restoredTop sz="94201" autoAdjust="0"/>
  </p:normalViewPr>
  <p:slideViewPr>
    <p:cSldViewPr>
      <p:cViewPr varScale="1">
        <p:scale>
          <a:sx n="70" d="100"/>
          <a:sy n="70" d="100"/>
        </p:scale>
        <p:origin x="-97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82BE70D-4CFC-49E4-BC38-263CF2206983}" type="datetimeFigureOut">
              <a:rPr lang="cs-CZ"/>
              <a:pPr>
                <a:defRPr/>
              </a:pPr>
              <a:t>7.4.2014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dirty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6B978D2-0E56-456D-81FE-AA95F24888B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614012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EBC75F-4005-488D-8371-73C04377427C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50000"/>
              </a:lnSpc>
              <a:defRPr>
                <a:solidFill>
                  <a:schemeClr val="tx2"/>
                </a:solidFill>
              </a:defRPr>
            </a:lvl1pPr>
            <a:lvl2pPr>
              <a:lnSpc>
                <a:spcPct val="150000"/>
              </a:lnSpc>
              <a:defRPr>
                <a:solidFill>
                  <a:schemeClr val="tx2"/>
                </a:solidFill>
              </a:defRPr>
            </a:lvl2pPr>
            <a:lvl3pPr>
              <a:lnSpc>
                <a:spcPct val="150000"/>
              </a:lnSpc>
              <a:defRPr>
                <a:solidFill>
                  <a:schemeClr val="tx2"/>
                </a:solidFill>
              </a:defRPr>
            </a:lvl3pPr>
            <a:lvl4pPr>
              <a:lnSpc>
                <a:spcPct val="150000"/>
              </a:lnSpc>
              <a:defRPr>
                <a:solidFill>
                  <a:schemeClr val="tx2"/>
                </a:solidFill>
              </a:defRPr>
            </a:lvl4pPr>
            <a:lvl5pPr>
              <a:lnSpc>
                <a:spcPct val="150000"/>
              </a:lnSpc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B8D87C-EDF4-421A-B98D-FD84BB8B4C6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2567BB-3CC0-4D53-B69E-6F418564768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8F8EDB-DB75-4FEB-B26E-37A05921850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C869BA-1DA8-408D-9041-FBE357E3154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8DFE61-429F-4F1D-B7A3-FE882D33406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FF8BC9-768C-438D-A76A-8C610D7B6FE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B09A9F-96FF-4670-8259-8E4EEA32C52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19E7C1-C649-4FCB-9CBB-1C4BCF757E35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BA48B1-AF52-4EA9-AFB7-D63821EF0CD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35C65B-ECFE-47E0-8085-40809EFE08A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A322D2-FA4B-46F7-8088-6B9F8FE9FA7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9CDB507-9753-4543-A0BD-4A683DEFB38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Calibri" pitchFamily="34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Calibri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Calibri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alibri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alibri" pitchFamily="34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844554" y="5733256"/>
            <a:ext cx="5643602" cy="997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251520" y="2132856"/>
            <a:ext cx="8892480" cy="3323987"/>
          </a:xfrm>
          <a:prstGeom prst="rect">
            <a:avLst/>
          </a:prstGeom>
          <a:ln w="381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itchFamily="18" charset="0"/>
              </a:rPr>
              <a:t>Název školy: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Gymnázium Lovosice, Sady pionýrů 600/6</a:t>
            </a:r>
            <a:endParaRPr lang="cs-CZ" sz="1000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Číslo projektu: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CZ.1.07/1.5.00/34.1073</a:t>
            </a:r>
            <a:endParaRPr lang="cs-CZ" sz="1000" dirty="0" smtClean="0">
              <a:latin typeface="Calibri" panose="020F0502020204030204" pitchFamily="34" charset="0"/>
            </a:endParaRPr>
          </a:p>
          <a:p>
            <a:pPr lvl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Název materiálu</a:t>
            </a:r>
            <a:r>
              <a:rPr lang="cs-CZ" sz="2000" b="1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: </a:t>
            </a:r>
            <a:r>
              <a:rPr lang="cs-CZ" sz="2000" b="1" i="1" smtClean="0">
                <a:ea typeface="Calibri" pitchFamily="34" charset="0"/>
                <a:cs typeface="Times New Roman" pitchFamily="18" charset="0"/>
              </a:rPr>
              <a:t>VY_32_INOVACE_2C_19_Významné </a:t>
            </a:r>
            <a:r>
              <a:rPr lang="cs-CZ" sz="2000" b="1" i="1" dirty="0" err="1" smtClean="0">
                <a:ea typeface="Calibri" pitchFamily="34" charset="0"/>
                <a:cs typeface="Times New Roman" pitchFamily="18" charset="0"/>
              </a:rPr>
              <a:t>areny</a:t>
            </a:r>
            <a:r>
              <a:rPr lang="cs-CZ" sz="2000" b="1" i="1" dirty="0" smtClean="0">
                <a:ea typeface="Calibri" pitchFamily="34" charset="0"/>
                <a:cs typeface="Times New Roman" pitchFamily="18" charset="0"/>
              </a:rPr>
              <a:t> II</a:t>
            </a:r>
            <a:endParaRPr lang="cs-CZ" sz="2000" b="1" i="1" dirty="0" smtClean="0">
              <a:latin typeface="Calibri" panose="020F0502020204030204" pitchFamily="34" charset="0"/>
              <a:ea typeface="Calibri" pitchFamily="34" charset="0"/>
              <a:cs typeface="Times New Roman" pitchFamily="18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Téma sady: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Organická chemie</a:t>
            </a:r>
            <a:endParaRPr lang="cs-CZ" sz="1000" i="1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Datum vzniku: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duben 2014</a:t>
            </a:r>
            <a:endParaRPr lang="cs-CZ" sz="1000" i="1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Třída: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Sexta</a:t>
            </a:r>
            <a:endParaRPr lang="cs-CZ" sz="1000" dirty="0" smtClean="0">
              <a:latin typeface="Calibri" panose="020F0502020204030204" pitchFamily="34" charset="0"/>
            </a:endParaRPr>
          </a:p>
          <a:p>
            <a:pPr lvl="0" algn="l" eaLnBrk="0" hangingPunct="0">
              <a:lnSpc>
                <a:spcPct val="150000"/>
              </a:lnSpc>
            </a:pPr>
            <a:r>
              <a:rPr lang="cs-CZ" sz="2000" b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Autor: </a:t>
            </a:r>
            <a:r>
              <a:rPr lang="cs-CZ" sz="2000" b="1" i="1" dirty="0" smtClean="0">
                <a:latin typeface="Calibri" panose="020F0502020204030204" pitchFamily="34" charset="0"/>
                <a:ea typeface="Calibri" pitchFamily="34" charset="0"/>
                <a:cs typeface="Times New Roman" pitchFamily="18" charset="0"/>
              </a:rPr>
              <a:t>Mgr. Miroslav Pražienka</a:t>
            </a:r>
            <a:endParaRPr lang="cs-CZ" sz="2000" dirty="0">
              <a:latin typeface="Calibri" panose="020F0502020204030204" pitchFamily="34" charset="0"/>
            </a:endParaRPr>
          </a:p>
        </p:txBody>
      </p:sp>
      <p:pic>
        <p:nvPicPr>
          <p:cNvPr id="1026" name="Picture 2" descr="GYMLOVO_logo BRV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96652"/>
            <a:ext cx="1620180" cy="1620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93185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1"/>
                </a:solidFill>
              </a:rPr>
              <a:t>ANOTACE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251520" y="1412776"/>
            <a:ext cx="8748972" cy="5004555"/>
          </a:xfrm>
        </p:spPr>
        <p:txBody>
          <a:bodyPr>
            <a:normAutofit/>
          </a:bodyPr>
          <a:lstStyle/>
          <a:p>
            <a:pPr eaLnBrk="1" fontAlgn="auto" hangingPunct="1">
              <a:lnSpc>
                <a:spcPct val="2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>
                <a:solidFill>
                  <a:schemeClr val="tx1"/>
                </a:solidFill>
              </a:rPr>
              <a:t>Materiál slouží k aktivní výuce o </a:t>
            </a:r>
            <a:r>
              <a:rPr lang="cs-CZ" sz="2400" dirty="0" err="1" smtClean="0">
                <a:solidFill>
                  <a:schemeClr val="tx1"/>
                </a:solidFill>
              </a:rPr>
              <a:t>arenech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</a:p>
          <a:p>
            <a:pPr eaLnBrk="1" fontAlgn="auto" hangingPunct="1">
              <a:lnSpc>
                <a:spcPct val="2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Fakta </a:t>
            </a:r>
            <a:r>
              <a:rPr lang="cs-CZ" sz="2400" dirty="0">
                <a:solidFill>
                  <a:schemeClr val="tx1"/>
                </a:solidFill>
              </a:rPr>
              <a:t>psána písmem žluté barvy jsou pro žáky povinné poznámky k zápisu do jejich sešitů, bílé písmo označuje doplňující údaje.</a:t>
            </a:r>
          </a:p>
          <a:p>
            <a:pPr eaLnBrk="1" fontAlgn="auto" hangingPunct="1">
              <a:lnSpc>
                <a:spcPct val="200000"/>
              </a:lnSpc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cs-CZ" sz="2400" dirty="0">
                <a:solidFill>
                  <a:schemeClr val="tx1"/>
                </a:solidFill>
              </a:rPr>
              <a:t>Aktivita je připravena pro druhý ročník středních škol či odpovídající ročníky víceletých gymnázií.</a:t>
            </a:r>
          </a:p>
        </p:txBody>
      </p:sp>
    </p:spTree>
    <p:extLst>
      <p:ext uri="{BB962C8B-B14F-4D97-AF65-F5344CB8AC3E}">
        <p14:creationId xmlns:p14="http://schemas.microsoft.com/office/powerpoint/2010/main" xmlns="" val="276384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Naftalen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981200"/>
            <a:ext cx="8134672" cy="4114800"/>
          </a:xfrm>
        </p:spPr>
        <p:txBody>
          <a:bodyPr/>
          <a:lstStyle/>
          <a:p>
            <a:r>
              <a:rPr lang="cs-CZ" dirty="0" smtClean="0"/>
              <a:t>perleťově </a:t>
            </a:r>
            <a:r>
              <a:rPr lang="cs-CZ" dirty="0"/>
              <a:t>lesklé </a:t>
            </a:r>
            <a:r>
              <a:rPr lang="cs-CZ" dirty="0" smtClean="0"/>
              <a:t>krystaly</a:t>
            </a:r>
          </a:p>
          <a:p>
            <a:r>
              <a:rPr lang="cs-CZ" dirty="0" smtClean="0"/>
              <a:t>snadno sublimuje</a:t>
            </a:r>
            <a:endParaRPr lang="cs-CZ" dirty="0"/>
          </a:p>
          <a:p>
            <a:r>
              <a:rPr lang="cs-CZ" dirty="0" smtClean="0"/>
              <a:t>prostředek </a:t>
            </a:r>
            <a:r>
              <a:rPr lang="cs-CZ" dirty="0"/>
              <a:t>proti molům (jeho </a:t>
            </a:r>
            <a:r>
              <a:rPr lang="cs-CZ" dirty="0" smtClean="0"/>
              <a:t>výpary zabíjí </a:t>
            </a:r>
            <a:r>
              <a:rPr lang="cs-CZ" dirty="0"/>
              <a:t>jejich </a:t>
            </a:r>
            <a:r>
              <a:rPr lang="cs-CZ" dirty="0" smtClean="0"/>
              <a:t>larvy)</a:t>
            </a:r>
          </a:p>
          <a:p>
            <a:r>
              <a:rPr lang="cs-CZ" dirty="0" smtClean="0"/>
              <a:t>výroba plastů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74786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62063" y="571500"/>
            <a:ext cx="6619875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34452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rezonanční struktury: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3186" name="Picture 2" descr="File:Naphthalene resonanc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839" y="2924944"/>
            <a:ext cx="9067665" cy="1224136"/>
          </a:xfrm>
          <a:prstGeom prst="rect">
            <a:avLst/>
          </a:prstGeom>
          <a:solidFill>
            <a:schemeClr val="tx1"/>
          </a:solidFill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2"/>
          <p:cNvSpPr>
            <a:spLocks noGrp="1"/>
          </p:cNvSpPr>
          <p:nvPr>
            <p:ph type="title"/>
          </p:nvPr>
        </p:nvSpPr>
        <p:spPr>
          <a:xfrm>
            <a:off x="611560" y="1772816"/>
            <a:ext cx="7918648" cy="3395464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http://diskontdrogerie.cz/cz/technicka-drogerie/jine/5236c77150382-naftalen-tablety-150g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579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1922" name="Picture 2" descr="File:MiteTineola 12330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0"/>
            <a:ext cx="6858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7196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92162" name="Picture 2" descr="File:Tineola bisselliella 53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9131345" cy="58326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08920"/>
            <a:ext cx="77724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http://www.</a:t>
            </a:r>
            <a:r>
              <a:rPr lang="cs-CZ" dirty="0" err="1" smtClean="0">
                <a:solidFill>
                  <a:schemeClr val="tx1"/>
                </a:solidFill>
              </a:rPr>
              <a:t>youtube.com</a:t>
            </a:r>
            <a:r>
              <a:rPr lang="cs-CZ" dirty="0" smtClean="0">
                <a:solidFill>
                  <a:schemeClr val="tx1"/>
                </a:solidFill>
              </a:rPr>
              <a:t>/</a:t>
            </a:r>
            <a:r>
              <a:rPr lang="cs-CZ" dirty="0" err="1" smtClean="0">
                <a:solidFill>
                  <a:schemeClr val="tx1"/>
                </a:solidFill>
              </a:rPr>
              <a:t>watch</a:t>
            </a:r>
            <a:r>
              <a:rPr lang="cs-CZ" dirty="0" smtClean="0">
                <a:solidFill>
                  <a:schemeClr val="tx1"/>
                </a:solidFill>
              </a:rPr>
              <a:t>?v=</a:t>
            </a:r>
            <a:r>
              <a:rPr lang="cs-CZ" dirty="0" err="1" smtClean="0">
                <a:solidFill>
                  <a:schemeClr val="tx1"/>
                </a:solidFill>
              </a:rPr>
              <a:t>Zp</a:t>
            </a:r>
            <a:r>
              <a:rPr lang="cs-CZ" dirty="0" smtClean="0">
                <a:solidFill>
                  <a:schemeClr val="tx1"/>
                </a:solidFill>
              </a:rPr>
              <a:t>_yqr6DdXE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1870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Toluen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916832"/>
            <a:ext cx="8892480" cy="4906888"/>
          </a:xfrm>
        </p:spPr>
        <p:txBody>
          <a:bodyPr/>
          <a:lstStyle/>
          <a:p>
            <a:r>
              <a:rPr lang="cs-CZ" dirty="0" smtClean="0"/>
              <a:t>podobné vlastnosti benzenu (méně karcinogenní)</a:t>
            </a:r>
          </a:p>
          <a:p>
            <a:r>
              <a:rPr lang="cs-CZ" dirty="0"/>
              <a:t>těkavá kapalina s narkotickými </a:t>
            </a:r>
            <a:r>
              <a:rPr lang="cs-CZ" dirty="0" smtClean="0"/>
              <a:t>účinky (zneužívána narkomany “</a:t>
            </a:r>
            <a:r>
              <a:rPr lang="cs-CZ" dirty="0" err="1" smtClean="0"/>
              <a:t>čichači</a:t>
            </a:r>
            <a:r>
              <a:rPr lang="cs-CZ" dirty="0"/>
              <a:t>“)</a:t>
            </a:r>
          </a:p>
          <a:p>
            <a:r>
              <a:rPr lang="cs-CZ" dirty="0" smtClean="0"/>
              <a:t>rozpouštědlo </a:t>
            </a:r>
            <a:r>
              <a:rPr lang="cs-CZ" dirty="0"/>
              <a:t>barev a </a:t>
            </a:r>
            <a:r>
              <a:rPr lang="cs-CZ" dirty="0" smtClean="0"/>
              <a:t>laků…</a:t>
            </a:r>
          </a:p>
          <a:p>
            <a:r>
              <a:rPr lang="cs-CZ" dirty="0" smtClean="0"/>
              <a:t>výroba </a:t>
            </a:r>
            <a:r>
              <a:rPr lang="cs-CZ" dirty="0" err="1" smtClean="0"/>
              <a:t>kys</a:t>
            </a:r>
            <a:r>
              <a:rPr lang="cs-CZ" dirty="0" smtClean="0"/>
              <a:t>. benzoové, TNT…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59867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8850" name="Picture 2" descr="File:Toluene-from-xtal-3D-vdW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0"/>
            <a:ext cx="5688632" cy="71435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747204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0"/>
            <a:ext cx="77724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Věděli jste, že…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16832"/>
            <a:ext cx="8206680" cy="4179168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>
                <a:solidFill>
                  <a:schemeClr val="tx1"/>
                </a:solidFill>
              </a:rPr>
              <a:t>…v </a:t>
            </a:r>
            <a:r>
              <a:rPr lang="cs-CZ" dirty="0" smtClean="0">
                <a:solidFill>
                  <a:schemeClr val="tx1"/>
                </a:solidFill>
              </a:rPr>
              <a:t>roce 1995 odhadla Hygienická služba v ČR počet osob závislých na drogách přibližně na 200 </a:t>
            </a:r>
            <a:r>
              <a:rPr lang="cs-CZ" dirty="0" smtClean="0">
                <a:solidFill>
                  <a:schemeClr val="tx1"/>
                </a:solidFill>
              </a:rPr>
              <a:t>tisíc? </a:t>
            </a:r>
            <a:r>
              <a:rPr lang="cs-CZ" dirty="0" smtClean="0">
                <a:solidFill>
                  <a:schemeClr val="tx1"/>
                </a:solidFill>
              </a:rPr>
              <a:t>Nejčastěji volenou drogou byl pervitin (35,3 %), následoval heroin (12,9 %), marihuana (9,4 %) a organická rozpouštědla (8,1 </a:t>
            </a:r>
            <a:r>
              <a:rPr lang="cs-CZ" dirty="0" smtClean="0">
                <a:solidFill>
                  <a:schemeClr val="tx1"/>
                </a:solidFill>
              </a:rPr>
              <a:t>%).</a:t>
            </a: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Závislí medvědi: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2564904"/>
            <a:ext cx="7772400" cy="3531096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http://www.novinky.</a:t>
            </a:r>
            <a:r>
              <a:rPr lang="cs-CZ" dirty="0" err="1" smtClean="0">
                <a:solidFill>
                  <a:schemeClr val="tx1"/>
                </a:solidFill>
              </a:rPr>
              <a:t>cz</a:t>
            </a:r>
            <a:r>
              <a:rPr lang="cs-CZ" dirty="0" smtClean="0">
                <a:solidFill>
                  <a:schemeClr val="tx1"/>
                </a:solidFill>
              </a:rPr>
              <a:t>/koktejl/296329-</a:t>
            </a:r>
            <a:r>
              <a:rPr lang="cs-CZ" dirty="0" err="1" smtClean="0">
                <a:solidFill>
                  <a:schemeClr val="tx1"/>
                </a:solidFill>
              </a:rPr>
              <a:t>medvedi</a:t>
            </a:r>
            <a:r>
              <a:rPr lang="cs-CZ" dirty="0" smtClean="0">
                <a:solidFill>
                  <a:schemeClr val="tx1"/>
                </a:solidFill>
              </a:rPr>
              <a:t>-v-</a:t>
            </a:r>
            <a:r>
              <a:rPr lang="cs-CZ" dirty="0" err="1" smtClean="0">
                <a:solidFill>
                  <a:schemeClr val="tx1"/>
                </a:solidFill>
              </a:rPr>
              <a:t>rusku</a:t>
            </a:r>
            <a:r>
              <a:rPr lang="cs-CZ" dirty="0" smtClean="0">
                <a:solidFill>
                  <a:schemeClr val="tx1"/>
                </a:solidFill>
              </a:rPr>
              <a:t>-jsou-</a:t>
            </a:r>
            <a:r>
              <a:rPr lang="cs-CZ" dirty="0" err="1" smtClean="0">
                <a:solidFill>
                  <a:schemeClr val="tx1"/>
                </a:solidFill>
              </a:rPr>
              <a:t>zavisli</a:t>
            </a:r>
            <a:r>
              <a:rPr lang="cs-CZ" dirty="0" smtClean="0">
                <a:solidFill>
                  <a:schemeClr val="tx1"/>
                </a:solidFill>
              </a:rPr>
              <a:t>-na-</a:t>
            </a:r>
            <a:r>
              <a:rPr lang="cs-CZ" dirty="0" err="1" smtClean="0">
                <a:solidFill>
                  <a:schemeClr val="tx1"/>
                </a:solidFill>
              </a:rPr>
              <a:t>cichani</a:t>
            </a:r>
            <a:r>
              <a:rPr lang="cs-CZ" dirty="0" smtClean="0">
                <a:solidFill>
                  <a:schemeClr val="tx1"/>
                </a:solidFill>
              </a:rPr>
              <a:t>-</a:t>
            </a:r>
            <a:r>
              <a:rPr lang="cs-CZ" dirty="0" err="1" smtClean="0">
                <a:solidFill>
                  <a:schemeClr val="tx1"/>
                </a:solidFill>
              </a:rPr>
              <a:t>leteckeho</a:t>
            </a:r>
            <a:r>
              <a:rPr lang="cs-CZ" dirty="0" smtClean="0">
                <a:solidFill>
                  <a:schemeClr val="tx1"/>
                </a:solidFill>
              </a:rPr>
              <a:t>-paliva.</a:t>
            </a:r>
            <a:r>
              <a:rPr lang="cs-CZ" dirty="0" err="1" smtClean="0">
                <a:solidFill>
                  <a:schemeClr val="tx1"/>
                </a:solidFill>
              </a:rPr>
              <a:t>html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98038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Xyleny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981200"/>
            <a:ext cx="8134672" cy="4114800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výroba kyseliny ftalové (</a:t>
            </a:r>
            <a:r>
              <a:rPr lang="cs-CZ" dirty="0" err="1" smtClean="0"/>
              <a:t>ortho</a:t>
            </a:r>
            <a:r>
              <a:rPr lang="cs-CZ" dirty="0" smtClean="0"/>
              <a:t>) a </a:t>
            </a:r>
            <a:r>
              <a:rPr lang="cs-CZ" dirty="0" err="1" smtClean="0"/>
              <a:t>tereftalové</a:t>
            </a:r>
            <a:r>
              <a:rPr lang="cs-CZ" dirty="0" smtClean="0"/>
              <a:t> (para</a:t>
            </a:r>
            <a:r>
              <a:rPr lang="cs-CZ" smtClean="0"/>
              <a:t>) </a:t>
            </a:r>
          </a:p>
          <a:p>
            <a:r>
              <a:rPr lang="cs-CZ" smtClean="0"/>
              <a:t>rozpouštědlo</a:t>
            </a:r>
            <a:r>
              <a:rPr lang="cs-CZ" dirty="0" smtClean="0"/>
              <a:t>: „ředidlo“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56580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07504" y="1772237"/>
            <a:ext cx="9002448" cy="3600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37174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4704"/>
          </a:xfrm>
        </p:spPr>
        <p:txBody>
          <a:bodyPr/>
          <a:lstStyle/>
          <a:p>
            <a:r>
              <a:rPr lang="cs-CZ" sz="3200" dirty="0" smtClean="0">
                <a:solidFill>
                  <a:schemeClr val="tx1"/>
                </a:solidFill>
              </a:rPr>
              <a:t>Seznam některých karcinogenů v tabákovém kouři: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7" name="Zástupný symbol pro obsah 4"/>
          <p:cNvGraphicFramePr>
            <a:graphicFrameLocks/>
          </p:cNvGraphicFramePr>
          <p:nvPr/>
        </p:nvGraphicFramePr>
        <p:xfrm>
          <a:off x="0" y="671158"/>
          <a:ext cx="9108504" cy="6186842"/>
        </p:xfrm>
        <a:graphic>
          <a:graphicData uri="http://schemas.openxmlformats.org/drawingml/2006/table">
            <a:tbl>
              <a:tblPr/>
              <a:tblGrid>
                <a:gridCol w="2999758"/>
                <a:gridCol w="6108746"/>
              </a:tblGrid>
              <a:tr h="759428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Chemická látka</a:t>
                      </a: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Množství (v jedné cigaretě)</a:t>
                      </a: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404716">
                <a:tc>
                  <a:txBody>
                    <a:bodyPr/>
                    <a:lstStyle/>
                    <a:p>
                      <a:r>
                        <a:rPr lang="cs-CZ" sz="2400" u="none" strike="noStrike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Acetaldehyd</a:t>
                      </a:r>
                      <a:endParaRPr lang="cs-CZ" sz="2400" dirty="0">
                        <a:solidFill>
                          <a:schemeClr val="bg2"/>
                        </a:solidFill>
                        <a:latin typeface="Calibri" pitchFamily="34" charset="0"/>
                      </a:endParaRP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980 mikrogramů až 1.37 miligramů</a:t>
                      </a: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390818">
                <a:tc>
                  <a:txBody>
                    <a:bodyPr/>
                    <a:lstStyle/>
                    <a:p>
                      <a:r>
                        <a:rPr lang="cs-CZ" sz="2400" u="none" strike="noStrike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Arsen</a:t>
                      </a:r>
                      <a:endParaRPr lang="cs-CZ" sz="2400" dirty="0">
                        <a:solidFill>
                          <a:schemeClr val="bg2"/>
                        </a:solidFill>
                        <a:latin typeface="Calibri" pitchFamily="34" charset="0"/>
                      </a:endParaRP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není známo</a:t>
                      </a: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390818">
                <a:tc>
                  <a:txBody>
                    <a:bodyPr/>
                    <a:lstStyle/>
                    <a:p>
                      <a:r>
                        <a:rPr lang="cs-CZ" sz="2400" u="none" strike="noStrike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Benzen</a:t>
                      </a:r>
                      <a:endParaRPr lang="cs-CZ" sz="2400" dirty="0">
                        <a:solidFill>
                          <a:schemeClr val="bg2"/>
                        </a:solidFill>
                        <a:latin typeface="Calibri" pitchFamily="34" charset="0"/>
                      </a:endParaRP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5.9 až 75 mikrogramů</a:t>
                      </a: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390818">
                <a:tc>
                  <a:txBody>
                    <a:bodyPr/>
                    <a:lstStyle/>
                    <a:p>
                      <a:r>
                        <a:rPr lang="cs-CZ" sz="2400" u="none" strike="noStrike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Beryllium</a:t>
                      </a:r>
                      <a:endParaRPr lang="cs-CZ" sz="2400" dirty="0">
                        <a:solidFill>
                          <a:schemeClr val="bg2"/>
                        </a:solidFill>
                        <a:latin typeface="Calibri" pitchFamily="34" charset="0"/>
                      </a:endParaRP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0.5 nanogramů</a:t>
                      </a: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390818">
                <a:tc>
                  <a:txBody>
                    <a:bodyPr/>
                    <a:lstStyle/>
                    <a:p>
                      <a:r>
                        <a:rPr lang="cs-CZ" sz="2400" u="none" strike="noStrike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1,3-butadien</a:t>
                      </a:r>
                      <a:endParaRPr lang="cs-CZ" sz="2400" dirty="0">
                        <a:solidFill>
                          <a:schemeClr val="bg2"/>
                        </a:solidFill>
                        <a:latin typeface="Calibri" pitchFamily="34" charset="0"/>
                      </a:endParaRP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152 až 400 mikrogramů</a:t>
                      </a: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390818">
                <a:tc>
                  <a:txBody>
                    <a:bodyPr/>
                    <a:lstStyle/>
                    <a:p>
                      <a:r>
                        <a:rPr lang="cs-CZ" sz="2400" u="none" strike="noStrike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Kadmium</a:t>
                      </a:r>
                      <a:endParaRPr lang="cs-CZ" sz="2400" dirty="0">
                        <a:solidFill>
                          <a:schemeClr val="bg2"/>
                        </a:solidFill>
                        <a:latin typeface="Calibri" pitchFamily="34" charset="0"/>
                      </a:endParaRP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1.7 mikrogramů</a:t>
                      </a: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390818">
                <a:tc>
                  <a:txBody>
                    <a:bodyPr/>
                    <a:lstStyle/>
                    <a:p>
                      <a:r>
                        <a:rPr lang="cs-CZ" sz="2400" u="none" strike="noStrike" dirty="0" err="1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Ethylenoxid</a:t>
                      </a:r>
                      <a:endParaRPr lang="cs-CZ" sz="2400" dirty="0">
                        <a:solidFill>
                          <a:schemeClr val="bg2"/>
                        </a:solidFill>
                        <a:latin typeface="Calibri" pitchFamily="34" charset="0"/>
                      </a:endParaRP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není známo</a:t>
                      </a: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390818">
                <a:tc>
                  <a:txBody>
                    <a:bodyPr/>
                    <a:lstStyle/>
                    <a:p>
                      <a:r>
                        <a:rPr lang="cs-CZ" sz="2400" u="none" strike="noStrike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Formaldehyd</a:t>
                      </a:r>
                      <a:endParaRPr lang="cs-CZ" sz="2400" dirty="0">
                        <a:solidFill>
                          <a:schemeClr val="bg2"/>
                        </a:solidFill>
                        <a:latin typeface="Calibri" pitchFamily="34" charset="0"/>
                      </a:endParaRP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není známo</a:t>
                      </a: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390818">
                <a:tc>
                  <a:txBody>
                    <a:bodyPr/>
                    <a:lstStyle/>
                    <a:p>
                      <a:r>
                        <a:rPr lang="cs-CZ" sz="2400" u="none" strike="noStrike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Isopren</a:t>
                      </a:r>
                      <a:endParaRPr lang="cs-CZ" sz="2400" dirty="0">
                        <a:solidFill>
                          <a:schemeClr val="bg2"/>
                        </a:solidFill>
                        <a:latin typeface="Calibri" pitchFamily="34" charset="0"/>
                      </a:endParaRP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3.1 miligramů</a:t>
                      </a:r>
                    </a:p>
                  </a:txBody>
                  <a:tcPr marL="44245" marR="44245" marT="22123" marB="22123"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449747">
                <a:tc>
                  <a:txBody>
                    <a:bodyPr/>
                    <a:lstStyle/>
                    <a:p>
                      <a:r>
                        <a:rPr lang="cs-CZ" sz="2400" u="none" strike="noStrike" dirty="0" smtClean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Polonium</a:t>
                      </a:r>
                      <a:endParaRPr lang="cs-CZ" sz="2400" dirty="0">
                        <a:solidFill>
                          <a:schemeClr val="bg2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proměnlivé, záleží na půdě a hnojivu použitých pro růst </a:t>
                      </a:r>
                      <a:r>
                        <a:rPr lang="cs-CZ" sz="1800" dirty="0" smtClean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tabáku</a:t>
                      </a:r>
                      <a:endParaRPr lang="cs-CZ" sz="1800" dirty="0">
                        <a:solidFill>
                          <a:schemeClr val="bg2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784445">
                <a:tc>
                  <a:txBody>
                    <a:bodyPr/>
                    <a:lstStyle/>
                    <a:p>
                      <a:r>
                        <a:rPr lang="cs-CZ" sz="2400" u="none" strike="noStrike" dirty="0" err="1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Polyaromatické</a:t>
                      </a:r>
                      <a:r>
                        <a:rPr lang="cs-CZ" sz="2400" u="none" strike="noStrike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 uhlovodíky</a:t>
                      </a:r>
                      <a:endParaRPr lang="cs-CZ" sz="2400" dirty="0">
                        <a:solidFill>
                          <a:schemeClr val="bg2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28 až 100 miligramů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  <a:tr h="435803">
                <a:tc>
                  <a:txBody>
                    <a:bodyPr/>
                    <a:lstStyle/>
                    <a:p>
                      <a:r>
                        <a:rPr lang="cs-CZ" sz="2400" u="none" strike="noStrike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Vinylchlorid</a:t>
                      </a:r>
                      <a:endParaRPr lang="cs-CZ" sz="2400" dirty="0">
                        <a:solidFill>
                          <a:schemeClr val="bg2"/>
                        </a:solidFill>
                        <a:latin typeface="Calibri" pitchFamily="34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>
                          <a:solidFill>
                            <a:schemeClr val="bg2"/>
                          </a:solidFill>
                          <a:latin typeface="Calibri" pitchFamily="34" charset="0"/>
                        </a:rPr>
                        <a:t>5.6 až 27 nanogramů</a:t>
                      </a:r>
                    </a:p>
                  </a:txBody>
                  <a:tcPr anchor="ctr">
                    <a:lnL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AAAA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9F9F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143000"/>
          </a:xfrm>
        </p:spPr>
        <p:txBody>
          <a:bodyPr/>
          <a:lstStyle/>
          <a:p>
            <a:r>
              <a:rPr lang="cs-CZ" sz="2800" dirty="0" smtClean="0">
                <a:solidFill>
                  <a:schemeClr val="tx1"/>
                </a:solidFill>
              </a:rPr>
              <a:t>U následujících výroků rozhodni o jejich pravdivosti ANO/NE: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412776"/>
            <a:ext cx="9036496" cy="4683224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cs-CZ" sz="2400" dirty="0" smtClean="0">
                <a:solidFill>
                  <a:schemeClr val="tx1"/>
                </a:solidFill>
              </a:rPr>
              <a:t>Z </a:t>
            </a:r>
            <a:r>
              <a:rPr lang="cs-CZ" sz="2400" dirty="0" err="1" smtClean="0">
                <a:solidFill>
                  <a:schemeClr val="tx1"/>
                </a:solidFill>
              </a:rPr>
              <a:t>arenů</a:t>
            </a:r>
            <a:r>
              <a:rPr lang="cs-CZ" sz="2400" dirty="0" smtClean="0">
                <a:solidFill>
                  <a:schemeClr val="tx1"/>
                </a:solidFill>
              </a:rPr>
              <a:t> se dají vyrábět kyseliny.</a:t>
            </a:r>
            <a:endParaRPr lang="cs-CZ" sz="2400" dirty="0">
              <a:solidFill>
                <a:schemeClr val="tx1"/>
              </a:solidFill>
            </a:endParaRPr>
          </a:p>
          <a:p>
            <a:pPr>
              <a:lnSpc>
                <a:spcPct val="200000"/>
              </a:lnSpc>
            </a:pPr>
            <a:r>
              <a:rPr lang="cs-CZ" sz="2400" dirty="0" smtClean="0">
                <a:solidFill>
                  <a:schemeClr val="tx1"/>
                </a:solidFill>
              </a:rPr>
              <a:t>Mol šatní je na vyhynutí, protože naftalen je účinný insekticid.</a:t>
            </a:r>
            <a:endParaRPr lang="cs-CZ" sz="2400" dirty="0" smtClean="0">
              <a:solidFill>
                <a:schemeClr val="tx1"/>
              </a:solidFill>
            </a:endParaRPr>
          </a:p>
          <a:p>
            <a:pPr>
              <a:lnSpc>
                <a:spcPct val="200000"/>
              </a:lnSpc>
            </a:pPr>
            <a:r>
              <a:rPr lang="cs-CZ" sz="2400" dirty="0" smtClean="0">
                <a:solidFill>
                  <a:schemeClr val="tx1"/>
                </a:solidFill>
              </a:rPr>
              <a:t>Xylen a toluen jsou rozpouštědla barev.</a:t>
            </a:r>
            <a:endParaRPr lang="cs-CZ" sz="2400" dirty="0" smtClean="0">
              <a:solidFill>
                <a:schemeClr val="tx1"/>
              </a:solidFill>
            </a:endParaRPr>
          </a:p>
          <a:p>
            <a:pPr>
              <a:lnSpc>
                <a:spcPct val="200000"/>
              </a:lnSpc>
            </a:pPr>
            <a:r>
              <a:rPr lang="cs-CZ" sz="2400" dirty="0" smtClean="0">
                <a:solidFill>
                  <a:schemeClr val="tx1"/>
                </a:solidFill>
              </a:rPr>
              <a:t>Pevný naftalen po zahřátí taje na kapalné skupenství.</a:t>
            </a:r>
            <a:endParaRPr lang="cs-CZ" sz="2400" dirty="0" smtClean="0">
              <a:solidFill>
                <a:schemeClr val="tx1"/>
              </a:solidFill>
            </a:endParaRPr>
          </a:p>
          <a:p>
            <a:pPr>
              <a:lnSpc>
                <a:spcPct val="200000"/>
              </a:lnSpc>
            </a:pPr>
            <a:r>
              <a:rPr lang="cs-CZ" sz="2400" dirty="0" smtClean="0">
                <a:solidFill>
                  <a:schemeClr val="tx1"/>
                </a:solidFill>
              </a:rPr>
              <a:t>Cigaretový kouř obsahuje 12 karcinogenů.</a:t>
            </a:r>
            <a:endParaRPr lang="cs-CZ" sz="2400" dirty="0" smtClean="0">
              <a:solidFill>
                <a:schemeClr val="tx1"/>
              </a:solidFill>
            </a:endParaRPr>
          </a:p>
          <a:p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283411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88640"/>
            <a:ext cx="9144000" cy="1143000"/>
          </a:xfrm>
        </p:spPr>
        <p:txBody>
          <a:bodyPr/>
          <a:lstStyle/>
          <a:p>
            <a:r>
              <a:rPr lang="cs-CZ" sz="2800" dirty="0" smtClean="0">
                <a:solidFill>
                  <a:schemeClr val="tx1"/>
                </a:solidFill>
              </a:rPr>
              <a:t>Řešení: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412776"/>
            <a:ext cx="9036496" cy="4683224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cs-CZ" sz="2400" dirty="0" smtClean="0">
                <a:solidFill>
                  <a:schemeClr val="tx1"/>
                </a:solidFill>
              </a:rPr>
              <a:t>Z </a:t>
            </a:r>
            <a:r>
              <a:rPr lang="cs-CZ" sz="2400" dirty="0" err="1" smtClean="0">
                <a:solidFill>
                  <a:schemeClr val="tx1"/>
                </a:solidFill>
              </a:rPr>
              <a:t>arenů</a:t>
            </a:r>
            <a:r>
              <a:rPr lang="cs-CZ" sz="2400" dirty="0" smtClean="0">
                <a:solidFill>
                  <a:schemeClr val="tx1"/>
                </a:solidFill>
              </a:rPr>
              <a:t> se dají vyrábět kyseliny. </a:t>
            </a:r>
            <a:r>
              <a:rPr lang="cs-CZ" sz="2400" dirty="0" smtClean="0">
                <a:solidFill>
                  <a:srgbClr val="FF0000"/>
                </a:solidFill>
              </a:rPr>
              <a:t>ANO</a:t>
            </a:r>
            <a:endParaRPr lang="cs-CZ" sz="2400" dirty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r>
              <a:rPr lang="cs-CZ" sz="2400" dirty="0" smtClean="0">
                <a:solidFill>
                  <a:schemeClr val="tx1"/>
                </a:solidFill>
              </a:rPr>
              <a:t>Mol šatní je na vyhynutí, protože naftalen je účinný insekticid. </a:t>
            </a:r>
            <a:r>
              <a:rPr lang="cs-CZ" sz="2400" dirty="0" smtClean="0">
                <a:solidFill>
                  <a:srgbClr val="FF0000"/>
                </a:solidFill>
              </a:rPr>
              <a:t>NE</a:t>
            </a:r>
            <a:endParaRPr lang="cs-CZ" sz="2400" dirty="0" smtClean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r>
              <a:rPr lang="cs-CZ" sz="2400" dirty="0" smtClean="0">
                <a:solidFill>
                  <a:schemeClr val="tx1"/>
                </a:solidFill>
              </a:rPr>
              <a:t>Xylen a toluen jsou rozpouštědla barev. </a:t>
            </a:r>
            <a:r>
              <a:rPr lang="cs-CZ" sz="2400" dirty="0" smtClean="0">
                <a:solidFill>
                  <a:srgbClr val="FF0000"/>
                </a:solidFill>
              </a:rPr>
              <a:t>ANO</a:t>
            </a:r>
            <a:endParaRPr lang="cs-CZ" sz="2400" dirty="0" smtClean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r>
              <a:rPr lang="cs-CZ" sz="2400" dirty="0" smtClean="0">
                <a:solidFill>
                  <a:schemeClr val="tx1"/>
                </a:solidFill>
              </a:rPr>
              <a:t>Pevný naftalen po zahřátí taje na kapalné skupenství. </a:t>
            </a:r>
            <a:r>
              <a:rPr lang="cs-CZ" sz="2400" dirty="0" smtClean="0">
                <a:solidFill>
                  <a:srgbClr val="FF0000"/>
                </a:solidFill>
              </a:rPr>
              <a:t>NE</a:t>
            </a:r>
            <a:endParaRPr lang="cs-CZ" sz="2400" dirty="0" smtClean="0">
              <a:solidFill>
                <a:srgbClr val="FF0000"/>
              </a:solidFill>
            </a:endParaRPr>
          </a:p>
          <a:p>
            <a:pPr>
              <a:lnSpc>
                <a:spcPct val="200000"/>
              </a:lnSpc>
            </a:pPr>
            <a:r>
              <a:rPr lang="cs-CZ" sz="2400" dirty="0" smtClean="0">
                <a:solidFill>
                  <a:schemeClr val="tx1"/>
                </a:solidFill>
              </a:rPr>
              <a:t>Cigaretový kouř obsahuje 12 karcinogenů. </a:t>
            </a:r>
            <a:r>
              <a:rPr lang="cs-CZ" sz="2400" dirty="0" smtClean="0">
                <a:solidFill>
                  <a:srgbClr val="FF0000"/>
                </a:solidFill>
              </a:rPr>
              <a:t>NE</a:t>
            </a:r>
            <a:endParaRPr lang="cs-CZ" sz="2400" dirty="0" smtClean="0">
              <a:solidFill>
                <a:srgbClr val="FF0000"/>
              </a:solidFill>
            </a:endParaRPr>
          </a:p>
          <a:p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72834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3068960"/>
            <a:ext cx="8229600" cy="690479"/>
          </a:xfrm>
        </p:spPr>
        <p:txBody>
          <a:bodyPr/>
          <a:lstStyle/>
          <a:p>
            <a:pPr algn="l"/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>
                <a:solidFill>
                  <a:schemeClr val="tx1"/>
                </a:solidFill>
              </a:rPr>
              <a:t>Zdroje obrázků: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3717031"/>
            <a:ext cx="8229600" cy="5400601"/>
          </a:xfrm>
        </p:spPr>
        <p:txBody>
          <a:bodyPr/>
          <a:lstStyle/>
          <a:p>
            <a:r>
              <a:rPr lang="cs-CZ" sz="1100" dirty="0" smtClean="0">
                <a:solidFill>
                  <a:schemeClr val="tx1"/>
                </a:solidFill>
              </a:rPr>
              <a:t>http</a:t>
            </a:r>
            <a:r>
              <a:rPr lang="cs-CZ" sz="1100" dirty="0" smtClean="0">
                <a:solidFill>
                  <a:schemeClr val="tx1"/>
                </a:solidFill>
              </a:rPr>
              <a:t>://</a:t>
            </a:r>
            <a:r>
              <a:rPr lang="cs-CZ" sz="1100" dirty="0" smtClean="0">
                <a:solidFill>
                  <a:schemeClr val="tx1"/>
                </a:solidFill>
              </a:rPr>
              <a:t>en.wikipedia.org/wiki/File:Naphthalene-from-xtal-3D-vdW.png</a:t>
            </a:r>
          </a:p>
          <a:p>
            <a:r>
              <a:rPr lang="cs-CZ" sz="1100" dirty="0" smtClean="0">
                <a:solidFill>
                  <a:schemeClr val="tx1"/>
                </a:solidFill>
              </a:rPr>
              <a:t>http://</a:t>
            </a:r>
            <a:r>
              <a:rPr lang="cs-CZ" sz="1100" dirty="0" smtClean="0">
                <a:solidFill>
                  <a:schemeClr val="tx1"/>
                </a:solidFill>
              </a:rPr>
              <a:t>commons.wikimedia.org/wiki/File:MiteTineola_1233096.jpg</a:t>
            </a:r>
          </a:p>
          <a:p>
            <a:r>
              <a:rPr lang="cs-CZ" sz="1100" dirty="0" smtClean="0">
                <a:solidFill>
                  <a:schemeClr val="tx1"/>
                </a:solidFill>
              </a:rPr>
              <a:t>http://</a:t>
            </a:r>
            <a:r>
              <a:rPr lang="cs-CZ" sz="1100" dirty="0" smtClean="0">
                <a:solidFill>
                  <a:schemeClr val="tx1"/>
                </a:solidFill>
              </a:rPr>
              <a:t>commons.wikimedia.org/wiki/File:Tineola_bisselliella_5305.JPG</a:t>
            </a:r>
          </a:p>
          <a:p>
            <a:r>
              <a:rPr lang="cs-CZ" sz="1100" dirty="0" smtClean="0">
                <a:solidFill>
                  <a:schemeClr val="tx1"/>
                </a:solidFill>
              </a:rPr>
              <a:t>http://</a:t>
            </a:r>
            <a:r>
              <a:rPr lang="cs-CZ" sz="1100" dirty="0" smtClean="0">
                <a:solidFill>
                  <a:schemeClr val="tx1"/>
                </a:solidFill>
              </a:rPr>
              <a:t>en.wikipedia.org/wiki/File:Naphthalene_resonance.PNG</a:t>
            </a:r>
          </a:p>
          <a:p>
            <a:r>
              <a:rPr lang="cs-CZ" sz="1100" dirty="0" smtClean="0">
                <a:solidFill>
                  <a:schemeClr val="tx1"/>
                </a:solidFill>
              </a:rPr>
              <a:t>http://</a:t>
            </a:r>
            <a:r>
              <a:rPr lang="cs-CZ" sz="1100" dirty="0" smtClean="0">
                <a:solidFill>
                  <a:schemeClr val="tx1"/>
                </a:solidFill>
              </a:rPr>
              <a:t>commons.wikimedia.org/wiki/File:Toluene-from-xtal-3D-vdW.png</a:t>
            </a:r>
          </a:p>
          <a:p>
            <a:r>
              <a:rPr lang="cs-CZ" sz="1100" dirty="0" smtClean="0">
                <a:solidFill>
                  <a:schemeClr val="tx1"/>
                </a:solidFill>
              </a:rPr>
              <a:t>http://commons.wikimedia.org/wiki/File:IUPAC-cyclic.svg</a:t>
            </a:r>
            <a:endParaRPr lang="cs-CZ" sz="1100" dirty="0" smtClean="0">
              <a:solidFill>
                <a:schemeClr val="tx1"/>
              </a:solidFill>
            </a:endParaRPr>
          </a:p>
          <a:p>
            <a:r>
              <a:rPr lang="cs-CZ" sz="1100" dirty="0" smtClean="0">
                <a:solidFill>
                  <a:schemeClr val="tx1"/>
                </a:solidFill>
              </a:rPr>
              <a:t>archiv autora s pomocí freewarového programu </a:t>
            </a:r>
            <a:r>
              <a:rPr lang="cs-CZ" sz="1100" dirty="0" err="1" smtClean="0">
                <a:solidFill>
                  <a:schemeClr val="tx1"/>
                </a:solidFill>
              </a:rPr>
              <a:t>ChemSketch</a:t>
            </a:r>
            <a:r>
              <a:rPr lang="cs-CZ" sz="1100" dirty="0" smtClean="0">
                <a:solidFill>
                  <a:schemeClr val="tx1"/>
                </a:solidFill>
              </a:rPr>
              <a:t> pro tvorbu chemických vzorců </a:t>
            </a:r>
            <a:endParaRPr lang="cs-CZ" sz="1100" dirty="0">
              <a:solidFill>
                <a:schemeClr val="tx1"/>
              </a:solidFill>
            </a:endParaRPr>
          </a:p>
        </p:txBody>
      </p:sp>
      <p:sp>
        <p:nvSpPr>
          <p:cNvPr id="5" name="Nadpis 1"/>
          <p:cNvSpPr txBox="1">
            <a:spLocks/>
          </p:cNvSpPr>
          <p:nvPr/>
        </p:nvSpPr>
        <p:spPr bwMode="auto">
          <a:xfrm>
            <a:off x="10344" y="0"/>
            <a:ext cx="9144000" cy="2996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alibri" pitchFamily="34" charset="0"/>
                <a:ea typeface="+mj-ea"/>
                <a:cs typeface="Calibri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Comic Sans MS" pitchFamily="66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cs-CZ" sz="2400" kern="0" dirty="0" smtClean="0"/>
              <a:t/>
            </a:r>
            <a:br>
              <a:rPr lang="cs-CZ" sz="2400" kern="0" dirty="0" smtClean="0"/>
            </a:br>
            <a:r>
              <a:rPr lang="cs-CZ" sz="2000" dirty="0">
                <a:solidFill>
                  <a:schemeClr val="tx1"/>
                </a:solidFill>
                <a:cs typeface="+mj-cs"/>
              </a:rPr>
              <a:t>Použitá literatura:</a:t>
            </a:r>
          </a:p>
          <a:p>
            <a:pPr marL="536575" indent="-2730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400" dirty="0" smtClean="0">
                <a:solidFill>
                  <a:schemeClr val="tx1"/>
                </a:solidFill>
                <a:cs typeface="Arial" pitchFamily="34" charset="0"/>
              </a:rPr>
              <a:t>Kotlík </a:t>
            </a:r>
            <a:r>
              <a:rPr lang="cs-CZ" sz="1400" dirty="0">
                <a:solidFill>
                  <a:schemeClr val="tx1"/>
                </a:solidFill>
                <a:cs typeface="Arial" pitchFamily="34" charset="0"/>
              </a:rPr>
              <a:t>B., Růžičková K. </a:t>
            </a:r>
            <a:r>
              <a:rPr lang="cs-CZ" sz="1400" i="1" dirty="0">
                <a:solidFill>
                  <a:schemeClr val="tx1"/>
                </a:solidFill>
                <a:cs typeface="Arial" pitchFamily="34" charset="0"/>
              </a:rPr>
              <a:t>Chemie I v kostce</a:t>
            </a:r>
            <a:r>
              <a:rPr lang="cs-CZ" sz="1400" dirty="0">
                <a:solidFill>
                  <a:schemeClr val="tx1"/>
                </a:solidFill>
                <a:cs typeface="Arial" pitchFamily="34" charset="0"/>
              </a:rPr>
              <a:t>, Havlíčkův Brod: Fragment, 1996. ISBN </a:t>
            </a:r>
            <a:r>
              <a:rPr lang="cs-CZ" sz="1400" dirty="0" smtClean="0">
                <a:solidFill>
                  <a:schemeClr val="tx1"/>
                </a:solidFill>
                <a:cs typeface="Arial" pitchFamily="34" charset="0"/>
              </a:rPr>
              <a:t>80-7200-056-X</a:t>
            </a:r>
          </a:p>
          <a:p>
            <a:pPr marL="536575" indent="-2730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400" dirty="0" err="1" smtClean="0">
                <a:solidFill>
                  <a:schemeClr val="tx1"/>
                </a:solidFill>
                <a:cs typeface="Times New Roman" pitchFamily="18" charset="0"/>
              </a:rPr>
              <a:t>Beneš.P</a:t>
            </a:r>
            <a:r>
              <a:rPr lang="cs-CZ" sz="1400" dirty="0">
                <a:solidFill>
                  <a:schemeClr val="tx1"/>
                </a:solidFill>
                <a:cs typeface="Times New Roman" pitchFamily="18" charset="0"/>
              </a:rPr>
              <a:t>, </a:t>
            </a:r>
            <a:r>
              <a:rPr lang="cs-CZ" sz="1400" dirty="0" err="1">
                <a:solidFill>
                  <a:schemeClr val="tx1"/>
                </a:solidFill>
                <a:cs typeface="Times New Roman" pitchFamily="18" charset="0"/>
              </a:rPr>
              <a:t>Pumpr</a:t>
            </a:r>
            <a:r>
              <a:rPr lang="cs-CZ" sz="1400" dirty="0">
                <a:solidFill>
                  <a:schemeClr val="tx1"/>
                </a:solidFill>
                <a:cs typeface="Times New Roman" pitchFamily="18" charset="0"/>
              </a:rPr>
              <a:t> V., </a:t>
            </a:r>
            <a:r>
              <a:rPr lang="cs-CZ" sz="1400" dirty="0" err="1">
                <a:solidFill>
                  <a:schemeClr val="tx1"/>
                </a:solidFill>
                <a:cs typeface="Times New Roman" pitchFamily="18" charset="0"/>
              </a:rPr>
              <a:t>Banýr</a:t>
            </a:r>
            <a:r>
              <a:rPr lang="cs-CZ" sz="1400" dirty="0">
                <a:solidFill>
                  <a:schemeClr val="tx1"/>
                </a:solidFill>
                <a:cs typeface="Times New Roman" pitchFamily="18" charset="0"/>
              </a:rPr>
              <a:t> J. </a:t>
            </a:r>
            <a:r>
              <a:rPr lang="cs-CZ" sz="1400" i="1" dirty="0">
                <a:solidFill>
                  <a:schemeClr val="tx1"/>
                </a:solidFill>
                <a:cs typeface="Times New Roman" pitchFamily="18" charset="0"/>
              </a:rPr>
              <a:t>Základy praktické chemie 2.díl pro 9.ročník základní školy. </a:t>
            </a:r>
            <a:r>
              <a:rPr lang="cs-CZ" sz="1400" dirty="0">
                <a:solidFill>
                  <a:schemeClr val="tx1"/>
                </a:solidFill>
                <a:cs typeface="Times New Roman" pitchFamily="18" charset="0"/>
              </a:rPr>
              <a:t>Praha: Fortuna, 2006. ISBN </a:t>
            </a:r>
            <a:r>
              <a:rPr lang="cs-CZ" sz="1400" dirty="0" smtClean="0">
                <a:solidFill>
                  <a:schemeClr val="tx1"/>
                </a:solidFill>
                <a:cs typeface="Times New Roman" pitchFamily="18" charset="0"/>
              </a:rPr>
              <a:t>80-7168-879-7</a:t>
            </a:r>
          </a:p>
          <a:p>
            <a:pPr marL="536575" indent="-2730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400" i="1" dirty="0" err="1" smtClean="0">
                <a:solidFill>
                  <a:schemeClr val="tx1"/>
                </a:solidFill>
              </a:rPr>
              <a:t>Wikipedie</a:t>
            </a:r>
            <a:r>
              <a:rPr lang="cs-CZ" sz="1400" i="1" dirty="0" smtClean="0">
                <a:solidFill>
                  <a:schemeClr val="tx1"/>
                </a:solidFill>
              </a:rPr>
              <a:t>: Otevřená encyklopedie: Karcinogenní složky cigaretového kouře</a:t>
            </a:r>
            <a:r>
              <a:rPr lang="cs-CZ" sz="1400" dirty="0" smtClean="0">
                <a:solidFill>
                  <a:schemeClr val="tx1"/>
                </a:solidFill>
              </a:rPr>
              <a:t> [online]. c2013 [citováno 7. 04. 2014]. Dostupný z WWW: http://</a:t>
            </a:r>
            <a:r>
              <a:rPr lang="cs-CZ" sz="1400" dirty="0" smtClean="0">
                <a:solidFill>
                  <a:schemeClr val="tx1"/>
                </a:solidFill>
              </a:rPr>
              <a:t>cs.wikipedia.org/w/index.php?title=Karcinogenn%C3%AD_slo%C5%BEky_cigaretov%C3%A9ho_kou%C5%99e&amp;oldid=10005346</a:t>
            </a:r>
          </a:p>
          <a:p>
            <a:pPr marL="536575" indent="-2730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400" i="1" dirty="0" err="1" smtClean="0">
                <a:solidFill>
                  <a:schemeClr val="tx1"/>
                </a:solidFill>
              </a:rPr>
              <a:t>Wikipedie</a:t>
            </a:r>
            <a:r>
              <a:rPr lang="cs-CZ" sz="1400" i="1" dirty="0" smtClean="0">
                <a:solidFill>
                  <a:schemeClr val="tx1"/>
                </a:solidFill>
              </a:rPr>
              <a:t>: Otevřená encyklopedie: Drogová závislost</a:t>
            </a:r>
            <a:r>
              <a:rPr lang="cs-CZ" sz="1400" dirty="0" smtClean="0">
                <a:solidFill>
                  <a:schemeClr val="tx1"/>
                </a:solidFill>
              </a:rPr>
              <a:t> [online]. c2014 [citováno 7. 04. 2014]. Dostupný z WWW</a:t>
            </a:r>
            <a:r>
              <a:rPr lang="cs-CZ" sz="1400" dirty="0" smtClean="0">
                <a:solidFill>
                  <a:schemeClr val="tx1"/>
                </a:solidFill>
              </a:rPr>
              <a:t>:&lt;</a:t>
            </a:r>
            <a:r>
              <a:rPr lang="cs-CZ" sz="1400" dirty="0" smtClean="0">
                <a:solidFill>
                  <a:schemeClr val="tx1"/>
                </a:solidFill>
              </a:rPr>
              <a:t>http://</a:t>
            </a:r>
            <a:r>
              <a:rPr lang="cs-CZ" sz="1400" dirty="0" smtClean="0">
                <a:solidFill>
                  <a:schemeClr val="tx1"/>
                </a:solidFill>
              </a:rPr>
              <a:t>cs.wikipedia.org/w/index.php?title=Drogov%C3%A1_z%C3%A1vislost&amp;oldid=11116311</a:t>
            </a:r>
            <a:endParaRPr lang="cs-CZ" sz="1400" dirty="0" smtClean="0">
              <a:solidFill>
                <a:schemeClr val="tx1"/>
              </a:solidFill>
              <a:ea typeface="+mn-ea"/>
            </a:endParaRPr>
          </a:p>
          <a:p>
            <a:pPr marL="536575" indent="-273050">
              <a:spcBef>
                <a:spcPct val="20000"/>
              </a:spcBef>
              <a:spcAft>
                <a:spcPts val="600"/>
              </a:spcAft>
              <a:buClr>
                <a:schemeClr val="accent1"/>
              </a:buClr>
              <a:buFont typeface="Wingdings" pitchFamily="2" charset="2"/>
              <a:buChar char="l"/>
            </a:pPr>
            <a:r>
              <a:rPr lang="cs-CZ" sz="1400" dirty="0" smtClean="0">
                <a:solidFill>
                  <a:schemeClr val="tx1"/>
                </a:solidFill>
                <a:ea typeface="+mn-ea"/>
              </a:rPr>
              <a:t>archiv autora</a:t>
            </a:r>
            <a:endParaRPr lang="cs-CZ" sz="1400" dirty="0">
              <a:solidFill>
                <a:schemeClr val="tx1"/>
              </a:solidFill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2724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2">
      <a:dk1>
        <a:srgbClr val="000000"/>
      </a:dk1>
      <a:lt1>
        <a:srgbClr val="FFFFFF"/>
      </a:lt1>
      <a:dk2>
        <a:srgbClr val="0000FF"/>
      </a:dk2>
      <a:lt2>
        <a:srgbClr val="FFFF00"/>
      </a:lt2>
      <a:accent1>
        <a:srgbClr val="FF9900"/>
      </a:accent1>
      <a:accent2>
        <a:srgbClr val="00FFFF"/>
      </a:accent2>
      <a:accent3>
        <a:srgbClr val="AAAAFF"/>
      </a:accent3>
      <a:accent4>
        <a:srgbClr val="DADADA"/>
      </a:accent4>
      <a:accent5>
        <a:srgbClr val="FFCAAA"/>
      </a:accent5>
      <a:accent6>
        <a:srgbClr val="00E7E7"/>
      </a:accent6>
      <a:hlink>
        <a:srgbClr val="FF0000"/>
      </a:hlink>
      <a:folHlink>
        <a:srgbClr val="969696"/>
      </a:folHlink>
    </a:clrScheme>
    <a:fontScheme name="Výchozí návrh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6849</TotalTime>
  <Words>353</Words>
  <Application>Microsoft Office PowerPoint</Application>
  <PresentationFormat>Předvádění na obrazovce (4:3)</PresentationFormat>
  <Paragraphs>85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Výchozí návrh</vt:lpstr>
      <vt:lpstr>Snímek 1</vt:lpstr>
      <vt:lpstr>ANOTACE</vt:lpstr>
      <vt:lpstr>Naftalen</vt:lpstr>
      <vt:lpstr>Snímek 4</vt:lpstr>
      <vt:lpstr>rezonanční struktury:</vt:lpstr>
      <vt:lpstr>http://diskontdrogerie.cz/cz/technicka-drogerie/jine/5236c77150382-naftalen-tablety-150g</vt:lpstr>
      <vt:lpstr>Snímek 7</vt:lpstr>
      <vt:lpstr>Snímek 8</vt:lpstr>
      <vt:lpstr>http://www.youtube.com/watch?v=Zp_yqr6DdXE</vt:lpstr>
      <vt:lpstr>Toluen</vt:lpstr>
      <vt:lpstr>Snímek 11</vt:lpstr>
      <vt:lpstr>Věděli jste, že…</vt:lpstr>
      <vt:lpstr>Závislí medvědi:</vt:lpstr>
      <vt:lpstr>Xyleny</vt:lpstr>
      <vt:lpstr>Snímek 15</vt:lpstr>
      <vt:lpstr>Seznam některých karcinogenů v tabákovém kouři:</vt:lpstr>
      <vt:lpstr>U následujících výroků rozhodni o jejich pravdivosti ANO/NE:</vt:lpstr>
      <vt:lpstr>Řešení:</vt:lpstr>
      <vt:lpstr> Zdroje obrázků: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Myologie</dc:title>
  <dc:creator>Miroslav Pražienka</dc:creator>
  <cp:lastModifiedBy>Veronika</cp:lastModifiedBy>
  <cp:revision>756</cp:revision>
  <dcterms:created xsi:type="dcterms:W3CDTF">2004-03-24T18:19:47Z</dcterms:created>
  <dcterms:modified xsi:type="dcterms:W3CDTF">2014-04-07T14:31:37Z</dcterms:modified>
</cp:coreProperties>
</file>