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316" r:id="rId4"/>
    <p:sldId id="256" r:id="rId5"/>
    <p:sldId id="318" r:id="rId6"/>
    <p:sldId id="328" r:id="rId7"/>
    <p:sldId id="321" r:id="rId8"/>
    <p:sldId id="301" r:id="rId9"/>
    <p:sldId id="329" r:id="rId10"/>
    <p:sldId id="324" r:id="rId11"/>
    <p:sldId id="300" r:id="rId12"/>
    <p:sldId id="330" r:id="rId13"/>
    <p:sldId id="332" r:id="rId14"/>
    <p:sldId id="283" r:id="rId15"/>
    <p:sldId id="320" r:id="rId16"/>
    <p:sldId id="333" r:id="rId17"/>
    <p:sldId id="334" r:id="rId18"/>
    <p:sldId id="335" r:id="rId19"/>
    <p:sldId id="289" r:id="rId20"/>
    <p:sldId id="331" r:id="rId21"/>
    <p:sldId id="326" r:id="rId22"/>
    <p:sldId id="336" r:id="rId23"/>
    <p:sldId id="298" r:id="rId24"/>
    <p:sldId id="273" r:id="rId25"/>
    <p:sldId id="27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C4A8"/>
    <a:srgbClr val="4463E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7000"/>
            <a:lum/>
          </a:blip>
          <a:srcRect/>
          <a:stretch>
            <a:fillRect l="-3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92494-9469-4A40-B744-00F4D57A4FFD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u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4/42/Oscar_Wilde_Signature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rehravac.rozhlas.cz/audio/2199028" TargetMode="External"/><Relationship Id="rId2" Type="http://schemas.openxmlformats.org/officeDocument/2006/relationships/hyperlink" Target="http://www.youtube.com/watch?v=2GmJYS-p9S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rehravac.rozhlas.cz/audio/2203853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VzDvVF7Un4" TargetMode="External"/><Relationship Id="rId2" Type="http://schemas.openxmlformats.org/officeDocument/2006/relationships/hyperlink" Target="http://www.youtube.com/watch?v=oNDn21TwQ3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2GmJYS-p9Ss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smak.cz/index.php?data=read&amp;id=205084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smak.cz/index.php?data=read&amp;id=205084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salome-dance.blog.cz/0804/salome-a-tanec-sedmi-zavoju" TargetMode="External"/><Relationship Id="rId2" Type="http://schemas.openxmlformats.org/officeDocument/2006/relationships/hyperlink" Target="http://www.youtube.com/watch?v=I7I0Mhg8bks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fd.cz/film/111214-jak-je-dulezite-miti-filipa/" TargetMode="External"/><Relationship Id="rId2" Type="http://schemas.openxmlformats.org/officeDocument/2006/relationships/hyperlink" Target="http://www.youtube.com/watch?v=2CCC5wXiXA4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quote.org/wiki/Oscar_Wilde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quote.org/wiki/Oscar_Wilde" TargetMode="External"/><Relationship Id="rId3" Type="http://schemas.openxmlformats.org/officeDocument/2006/relationships/hyperlink" Target="http://cs.wikipedia.org/wiki/Oscar_Wilde" TargetMode="External"/><Relationship Id="rId7" Type="http://schemas.openxmlformats.org/officeDocument/2006/relationships/hyperlink" Target="http://cs.wikipedia.org/wiki/Salome_(dcera_Herodiina)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mgww.com/historic/wilde/" TargetMode="External"/><Relationship Id="rId5" Type="http://schemas.openxmlformats.org/officeDocument/2006/relationships/hyperlink" Target="http://cs.wikipedia.org/wiki/Obraz_Doriana_Graye" TargetMode="External"/><Relationship Id="rId10" Type="http://schemas.openxmlformats.org/officeDocument/2006/relationships/hyperlink" Target="http://theses.cz/id/h1y14q/BP_-_Hana_Porov.pdf" TargetMode="External"/><Relationship Id="rId4" Type="http://schemas.openxmlformats.org/officeDocument/2006/relationships/hyperlink" Target="http://cs.wikipedia.org/wiki/%C5%A0%C5%A5astn%C3%BD_princ_a_jin%C3%A9_poh%C3%A1dky" TargetMode="External"/><Relationship Id="rId9" Type="http://schemas.openxmlformats.org/officeDocument/2006/relationships/hyperlink" Target="http://www.pismak.cz/index.php?data=read&amp;id=205084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scar_Wilde_portrait_by_Napoleon_Sarony_-_albumen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File:Oscar_Wilde_Signature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hnutý roh 6"/>
          <p:cNvSpPr/>
          <p:nvPr/>
        </p:nvSpPr>
        <p:spPr bwMode="auto">
          <a:xfrm>
            <a:off x="214282" y="1643050"/>
            <a:ext cx="8786874" cy="3643338"/>
          </a:xfrm>
          <a:prstGeom prst="foldedCorner">
            <a:avLst/>
          </a:prstGeom>
          <a:gradFill flip="none" rotWithShape="1">
            <a:gsLst>
              <a:gs pos="2000">
                <a:schemeClr val="accent6">
                  <a:lumMod val="60000"/>
                  <a:lumOff val="40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3">
                  <a:lumMod val="20000"/>
                  <a:lumOff val="80000"/>
                </a:schemeClr>
              </a:gs>
            </a:gsLst>
            <a:lin ang="5400000" scaled="0"/>
            <a:tileRect/>
          </a:gradFill>
          <a:ln w="34925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800" b="1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školy: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Číslo projektu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VY_12_INOVACE_1B_29_Oscar </a:t>
            </a:r>
            <a:r>
              <a:rPr lang="cs-CZ" sz="2800" b="1" i="1" dirty="0" err="1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Wilde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Téma sady: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Datum vzniku:</a:t>
            </a:r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ea typeface="Calibri" pitchFamily="34" charset="0"/>
                <a:cs typeface="Times New Roman" pitchFamily="18" charset="0"/>
              </a:rPr>
              <a:t>březen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2014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4. A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4000" dirty="0"/>
          </a:p>
        </p:txBody>
      </p:sp>
      <p:pic>
        <p:nvPicPr>
          <p:cNvPr id="8" name="Picture 5" descr="GYMLOVO_logo BRV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071934" y="214290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1785918" y="5572140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8"/>
            <a:ext cx="8643998" cy="6357982"/>
          </a:xfrm>
          <a:gradFill>
            <a:gsLst>
              <a:gs pos="27000">
                <a:schemeClr val="accent6">
                  <a:lumMod val="60000"/>
                  <a:lumOff val="40000"/>
                </a:schemeClr>
              </a:gs>
              <a:gs pos="50000">
                <a:schemeClr val="bg2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endParaRPr lang="cs-CZ" sz="9600" dirty="0" smtClean="0"/>
          </a:p>
          <a:p>
            <a:pPr lvl="0"/>
            <a:r>
              <a:rPr lang="cs-CZ" sz="9600" dirty="0" smtClean="0"/>
              <a:t>Materiál je určen k práci s texty v hodinách i k domácí přípravě, jež jsou předmětem výuky literatury ve 4. a 2. ročníku. Slouží  také k maturitnímu opakování.</a:t>
            </a:r>
          </a:p>
          <a:p>
            <a:pPr lvl="0"/>
            <a:r>
              <a:rPr lang="cs-CZ" sz="9600" dirty="0" smtClean="0"/>
              <a:t>Prezentace seznamuje žáky s literární tvorbou spisovatele Oscara Wildea.</a:t>
            </a:r>
          </a:p>
          <a:p>
            <a:pPr lvl="0"/>
            <a:r>
              <a:rPr lang="cs-CZ" sz="9600" dirty="0" smtClean="0"/>
              <a:t>Směřuje k rozvoji čtenářské a informační gramotnosti žáků.</a:t>
            </a:r>
          </a:p>
          <a:p>
            <a:r>
              <a:rPr lang="cs-CZ" sz="9600" dirty="0" smtClean="0">
                <a:solidFill>
                  <a:prstClr val="black"/>
                </a:solidFill>
              </a:rPr>
              <a:t>Posiluje mezipředmětové vazby (dějepis, OSVZ).</a:t>
            </a:r>
            <a:endParaRPr lang="cs-CZ" sz="7200" dirty="0" smtClean="0"/>
          </a:p>
          <a:p>
            <a:pPr lvl="0"/>
            <a:r>
              <a:rPr lang="cs-CZ" sz="9600" dirty="0" smtClean="0"/>
              <a:t>Žáci si jej pečlivě prostudují a následně vypracují odpovědi na přiložené otázky a úkoly (doma si předem přečtou texty, vyslechnou nahrávku a zhlédnou ukázky z filmů a pořadů).</a:t>
            </a:r>
          </a:p>
          <a:p>
            <a:r>
              <a:rPr lang="cs-CZ" sz="9600" dirty="0" smtClean="0"/>
              <a:t>Při přechodu na další snímky se objevují řešení jednotlivých úkolů k výchozím textům.</a:t>
            </a:r>
          </a:p>
          <a:p>
            <a:r>
              <a:rPr lang="cs-CZ" sz="9600" dirty="0" smtClean="0"/>
              <a:t>Nutné připojení na internet (úkoly s odkazy a nahrávkami).</a:t>
            </a:r>
          </a:p>
          <a:p>
            <a:endParaRPr lang="cs-CZ" sz="9600" dirty="0" smtClean="0"/>
          </a:p>
          <a:p>
            <a:pPr lvl="0" algn="just">
              <a:buNone/>
            </a:pPr>
            <a:endParaRPr lang="cs-CZ" sz="9600" dirty="0" smtClean="0"/>
          </a:p>
          <a:p>
            <a:pPr lvl="0" algn="just">
              <a:buNone/>
            </a:pP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7620" y="1285860"/>
            <a:ext cx="5086328" cy="1143000"/>
          </a:xfrm>
        </p:spPr>
        <p:txBody>
          <a:bodyPr>
            <a:noAutofit/>
          </a:bodyPr>
          <a:lstStyle/>
          <a:p>
            <a:r>
              <a:rPr lang="cs-CZ" sz="7200" b="1" i="1" dirty="0" smtClean="0"/>
              <a:t>Oscar </a:t>
            </a:r>
            <a:r>
              <a:rPr lang="cs-CZ" sz="7200" b="1" i="1" dirty="0" err="1" smtClean="0"/>
              <a:t>Wilde</a:t>
            </a:r>
            <a:endParaRPr lang="cs-CZ" sz="7200" b="1" i="1" dirty="0"/>
          </a:p>
        </p:txBody>
      </p:sp>
      <p:sp>
        <p:nvSpPr>
          <p:cNvPr id="6" name="Obdélník 5"/>
          <p:cNvSpPr/>
          <p:nvPr/>
        </p:nvSpPr>
        <p:spPr>
          <a:xfrm>
            <a:off x="4714876" y="2786058"/>
            <a:ext cx="35189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1854 - 1900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9458" name="Picture 2" descr="File:Oscar Wilde Signature.sv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5214926"/>
            <a:ext cx="4868368" cy="164307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071934" y="3857628"/>
            <a:ext cx="484222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Oscar </a:t>
            </a:r>
            <a:r>
              <a:rPr lang="cs-CZ" sz="3600" b="1" dirty="0" err="1" smtClean="0"/>
              <a:t>Fingal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O’Flahertie</a:t>
            </a:r>
            <a:r>
              <a:rPr lang="cs-CZ" sz="3600" b="1" dirty="0" smtClean="0"/>
              <a:t> </a:t>
            </a:r>
          </a:p>
          <a:p>
            <a:pPr algn="ctr"/>
            <a:r>
              <a:rPr lang="cs-CZ" sz="3600" b="1" dirty="0" err="1" smtClean="0"/>
              <a:t>Wills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Wilde</a:t>
            </a:r>
            <a:endParaRPr lang="cs-CZ" sz="36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14810" y="142852"/>
            <a:ext cx="4714908" cy="58477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Ž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ivotopis – výchozí text 1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14282" y="857232"/>
            <a:ext cx="8715436" cy="5786478"/>
          </a:xfrm>
          <a:prstGeom prst="rect">
            <a:avLst/>
          </a:prstGeom>
          <a:gradFill flip="none" rotWithShape="1">
            <a:gsLst>
              <a:gs pos="100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Anglický dramatik, prozaik a básník,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původem Ir, svým životem okouzloval a šokoval londýnskou společnost 90. let 19. století. Propagoval dekadenci i nezávislost umělce i jeho díla ve vztahu k realitě. Jeho styl se vyznačoval lehkostí a smyslem pro komiku situace, což se projevilo zvláště v jeho dramatické tvorbě. </a:t>
            </a:r>
          </a:p>
          <a:p>
            <a:pPr algn="just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O. 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Wilde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sebe upozornil jako autor duchaplných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konverzačních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komedií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vystavěných na vtipné zápletce  a zajímavých dialozích (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důležité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míti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Filipa, Ideální manžel, Bezvýznamná žena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 </a:t>
            </a:r>
          </a:p>
          <a:p>
            <a:pPr algn="just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V roce 1884 se oženil s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Constance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Llyodovou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 níž měl dva syny. Před ženami ale dával přednost krásným mladíkům; kvůli skandálu s Alfredem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Douglasem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obžalován z homosexuality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odsouzen na dva roky do vězení. Vězeňská zkušenost udělala z autora zlomeného muže jak po duševní, tak i po fyzické stránce. Bez peněz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emigroval do Francie,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kde přijal jméno Sebastian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Melmoth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žil z dobročinnosti svých přátel.</a:t>
            </a:r>
          </a:p>
          <a:p>
            <a:pPr algn="just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214290"/>
            <a:ext cx="8429684" cy="107721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 základě výchozího textu 1 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určete správnost tvrzení, chyby opravte.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1500174"/>
            <a:ext cx="8286808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Oscar 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Wilde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</a:t>
            </a:r>
            <a:r>
              <a:rPr lang="cs-CZ" sz="3200" b="1" dirty="0" smtClean="0">
                <a:latin typeface="Monotype Corsiva" pitchFamily="66" charset="0"/>
              </a:rPr>
              <a:t>je  považován za  představitele dekadence.                           </a:t>
            </a:r>
          </a:p>
          <a:p>
            <a:pPr algn="just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                                      ano 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2786058"/>
            <a:ext cx="8072494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Monotype Corsiva" pitchFamily="66" charset="0"/>
              </a:rPr>
              <a:t>Autor vedl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spokojený rodinný život </a:t>
            </a:r>
            <a:r>
              <a:rPr lang="cs-CZ" sz="3200" b="1" dirty="0" smtClean="0">
                <a:latin typeface="Monotype Corsiva" pitchFamily="66" charset="0"/>
              </a:rPr>
              <a:t>s krásnou ženou a dvěma syny.                  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ano 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4143380"/>
            <a:ext cx="7215238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Spisovatel Oscar 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Wilde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byl skotského původu.</a:t>
            </a: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ano 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5500702"/>
            <a:ext cx="8501122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Umělec se proslavil  </a:t>
            </a:r>
            <a:r>
              <a:rPr lang="cs-CZ" sz="3200" b="1" dirty="0" smtClean="0">
                <a:latin typeface="Monotype Corsiva" pitchFamily="66" charset="0"/>
              </a:rPr>
              <a:t>jako tvůrce  konverzačních komedií.</a:t>
            </a: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ano 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214290"/>
            <a:ext cx="8429684" cy="107721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 základě výchozího textu 1 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určete správnost tvrzení, chyby opravte.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1500174"/>
            <a:ext cx="8286808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Oscar 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Wilde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</a:t>
            </a:r>
            <a:r>
              <a:rPr lang="cs-CZ" sz="3200" b="1" dirty="0" smtClean="0">
                <a:latin typeface="Monotype Corsiva" pitchFamily="66" charset="0"/>
              </a:rPr>
              <a:t>je  považován za  představitele dekadence.                           </a:t>
            </a:r>
          </a:p>
          <a:p>
            <a:pPr algn="just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                                      ano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2786058"/>
            <a:ext cx="8072494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Monotype Corsiva" pitchFamily="66" charset="0"/>
              </a:rPr>
              <a:t>Autor  byl </a:t>
            </a:r>
            <a:r>
              <a:rPr lang="cs-CZ" sz="3200" b="1" dirty="0" smtClean="0">
                <a:solidFill>
                  <a:srgbClr val="FF0000"/>
                </a:solidFill>
                <a:latin typeface="Monotype Corsiva" pitchFamily="66" charset="0"/>
              </a:rPr>
              <a:t>obviněn z homosexuality a strávil dva roky ve vězení.                       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ano -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4143380"/>
            <a:ext cx="7215238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Spisovatel Oscar 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Wilde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byl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irského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původu.</a:t>
            </a: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ano -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5500702"/>
            <a:ext cx="8501122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Umělec se proslavil  </a:t>
            </a:r>
            <a:r>
              <a:rPr lang="cs-CZ" sz="3200" b="1" dirty="0" smtClean="0">
                <a:latin typeface="Monotype Corsiva" pitchFamily="66" charset="0"/>
              </a:rPr>
              <a:t>jako tvůrce  konverzačních komedií.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ano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142852"/>
            <a:ext cx="8429684" cy="58477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Obraz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Doriana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Graye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(1891) – výchozí text 2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14282" y="1000108"/>
            <a:ext cx="8715436" cy="5643602"/>
          </a:xfrm>
          <a:prstGeom prst="rect">
            <a:avLst/>
          </a:prstGeom>
          <a:gradFill flip="none" rotWithShape="1">
            <a:gsLst>
              <a:gs pos="100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400" b="1" dirty="0" smtClean="0"/>
              <a:t>     Rozhlédl se a uzřel nůž, kterým probodl </a:t>
            </a:r>
            <a:r>
              <a:rPr lang="cs-CZ" sz="2400" b="1" dirty="0" err="1" smtClean="0"/>
              <a:t>Basila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Hallwarda</a:t>
            </a:r>
            <a:r>
              <a:rPr lang="cs-CZ" sz="2400" b="1" dirty="0" smtClean="0"/>
              <a:t>, mnohokrát už ho čistil, až na něm nezbyla ani poskvrnka. Třpytil se a leskl. Tak jako zahubil malíře, zahubí teď malířovo dílo a vše, co to dílo znamená. Zahubí minulost, a až bude minulost mrtva, on bude volný. Zahubí ten obludný život duše, bez jeho ohavných výstrah on  bude žít v klidu. Uchopil nůž a probodl jím obraz. (…)</a:t>
            </a:r>
          </a:p>
          <a:p>
            <a:pPr algn="just"/>
            <a:r>
              <a:rPr lang="cs-CZ" sz="2400" b="1" dirty="0" smtClean="0"/>
              <a:t>     Kradli se nahoru. Zaklepali, ale neozvala se žádná odpověď. Zavolali. Všude bylo ticho. Nakonec, po marných pokusech vypáčit dveře, vylezli na střechu a spustili se na balkón. Dveře lehce povolily, zástrčky na nich už byly staré.      </a:t>
            </a:r>
          </a:p>
          <a:p>
            <a:pPr algn="just"/>
            <a:r>
              <a:rPr lang="cs-CZ" sz="2400" b="1" dirty="0" smtClean="0"/>
              <a:t>     Když vstoupili do místnosti, spatřili na stěně skvostný obraz svého pána, jak ho naposled viděli, se vší tou nádherou jeho mladosti a krásy. Na podlaze ležel mrtvý muž ve večerním úboru a s nožem v srdci. Byl povadlý, vrásčitý a měl odporný obličej. Teprve, když si prohlédli prsteny, poznali, kdo to je. </a:t>
            </a:r>
            <a:endParaRPr lang="cs-CZ" sz="24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57554" y="357166"/>
            <a:ext cx="5357850" cy="1323439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k výchozímu textu 2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071802" y="1928802"/>
            <a:ext cx="5857916" cy="107157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1. Shrňte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vlastními slovy 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obsah textu</a:t>
            </a:r>
            <a:r>
              <a:rPr kumimoji="0" lang="cs-CZ" sz="32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. Zasaďte do kontextu díla.</a:t>
            </a:r>
            <a:endParaRPr kumimoji="0" lang="cs-CZ" sz="3200" b="1" i="0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357554" y="3143248"/>
            <a:ext cx="5357850" cy="1143008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2. Posuďte</a:t>
            </a:r>
            <a:r>
              <a:rPr kumimoji="0" lang="cs-CZ" sz="3200" b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</a:t>
            </a:r>
            <a:r>
              <a:rPr kumimoji="0" lang="cs-CZ" sz="3200" b="1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jazykovou stránku </a:t>
            </a:r>
            <a:r>
              <a:rPr kumimoji="0" lang="cs-CZ" sz="3200" b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textu; určete vypravěče.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143240" y="4429132"/>
            <a:ext cx="5857916" cy="2214578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3. Proč </a:t>
            </a:r>
            <a:r>
              <a:rPr lang="cs-CZ" sz="3200" b="1" u="sng" dirty="0" smtClean="0">
                <a:latin typeface="+mj-lt"/>
              </a:rPr>
              <a:t>hlavní hrdina</a:t>
            </a:r>
            <a:r>
              <a:rPr lang="cs-CZ" sz="3200" b="1" dirty="0" smtClean="0">
                <a:latin typeface="+mj-lt"/>
              </a:rPr>
              <a:t> probodl obraz? Jak byste se v jeho situaci zachovali vy? Chtěli byste být </a:t>
            </a:r>
            <a:r>
              <a:rPr lang="cs-CZ" sz="3200" b="1" u="sng" dirty="0" smtClean="0">
                <a:latin typeface="+mj-lt"/>
              </a:rPr>
              <a:t>věčně krásní a mladí</a:t>
            </a:r>
            <a:r>
              <a:rPr lang="cs-CZ" sz="3200" b="1" dirty="0" smtClean="0">
                <a:latin typeface="+mj-lt"/>
              </a:rPr>
              <a:t>? 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214290"/>
            <a:ext cx="6929486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 k výchozímu textu 2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00034" y="1142984"/>
            <a:ext cx="8429684" cy="5572164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Individuální řešení. Např. ukázka pochází z konce díla; 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</a:rPr>
              <a:t>Dorian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trpí výčitkami svědomí. Chce skončit s minulostí, a tak se rozhodne zničit svůj obraz, ale netuší,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co mu to přinese. Probodne obraz, kouzlo přestane a on padá k zemi mrtev</a:t>
            </a:r>
            <a:r>
              <a:rPr lang="cs-CZ" sz="2800" b="1" dirty="0" smtClean="0">
                <a:latin typeface="+mj-lt"/>
              </a:rPr>
              <a:t>. Kouzlo pomine, obraz získá podobu mladého krásného muže, na zemi leží </a:t>
            </a:r>
            <a:r>
              <a:rPr lang="cs-CZ" sz="2800" b="1" dirty="0" err="1" smtClean="0">
                <a:latin typeface="+mj-lt"/>
              </a:rPr>
              <a:t>Dorian</a:t>
            </a:r>
            <a:r>
              <a:rPr lang="cs-CZ" sz="2800" b="1" dirty="0" smtClean="0">
                <a:latin typeface="+mj-lt"/>
              </a:rPr>
              <a:t>  </a:t>
            </a:r>
            <a:r>
              <a:rPr lang="cs-CZ" sz="2800" b="1" dirty="0" err="1" smtClean="0">
                <a:latin typeface="+mj-lt"/>
              </a:rPr>
              <a:t>Gray</a:t>
            </a:r>
            <a:r>
              <a:rPr lang="cs-CZ" sz="2800" b="1" dirty="0" smtClean="0">
                <a:latin typeface="+mj-lt"/>
              </a:rPr>
              <a:t> jako nevzhledný stařec.</a:t>
            </a: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b="1" dirty="0" smtClean="0">
                <a:latin typeface="+mj-lt"/>
              </a:rPr>
              <a:t>2. Jaz. stránka – spisovná čeština s archaismy (uzřel, mrtva); </a:t>
            </a:r>
            <a:r>
              <a:rPr lang="cs-CZ" sz="2800" b="1" i="1" dirty="0" smtClean="0">
                <a:solidFill>
                  <a:srgbClr val="FF0000"/>
                </a:solidFill>
                <a:latin typeface="+mj-lt"/>
              </a:rPr>
              <a:t>pasáž vypravěče v </a:t>
            </a:r>
            <a:r>
              <a:rPr lang="cs-CZ" sz="2800" b="1" i="1" dirty="0" err="1" smtClean="0">
                <a:solidFill>
                  <a:srgbClr val="FF0000"/>
                </a:solidFill>
                <a:latin typeface="+mj-lt"/>
              </a:rPr>
              <a:t>er</a:t>
            </a:r>
            <a:r>
              <a:rPr lang="cs-CZ" sz="2800" b="1" i="1" dirty="0" smtClean="0">
                <a:solidFill>
                  <a:srgbClr val="FF0000"/>
                </a:solidFill>
                <a:latin typeface="+mj-lt"/>
              </a:rPr>
              <a:t>-formě </a:t>
            </a:r>
            <a:r>
              <a:rPr lang="cs-CZ" sz="2800" b="1" dirty="0" smtClean="0">
                <a:latin typeface="+mj-lt"/>
              </a:rPr>
              <a:t>ve třech odstavcích.</a:t>
            </a: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b="1" dirty="0" smtClean="0">
                <a:latin typeface="+mj-lt"/>
              </a:rPr>
              <a:t>Metafora </a:t>
            </a:r>
            <a:r>
              <a:rPr lang="cs-CZ" sz="2800" b="1" i="1" dirty="0" smtClean="0">
                <a:solidFill>
                  <a:srgbClr val="FF0000"/>
                </a:solidFill>
                <a:latin typeface="+mj-lt"/>
              </a:rPr>
              <a:t>obludný obraz duše, </a:t>
            </a:r>
            <a:r>
              <a:rPr lang="cs-CZ" sz="2800" b="1" i="1" dirty="0" smtClean="0">
                <a:latin typeface="+mj-lt"/>
              </a:rPr>
              <a:t>opakování slov </a:t>
            </a:r>
            <a:r>
              <a:rPr lang="cs-CZ" sz="2800" b="1" i="1" dirty="0" smtClean="0">
                <a:solidFill>
                  <a:srgbClr val="FF0000"/>
                </a:solidFill>
                <a:latin typeface="+mj-lt"/>
              </a:rPr>
              <a:t>zahubí, minulost; </a:t>
            </a:r>
            <a:r>
              <a:rPr lang="cs-CZ" sz="2800" b="1" i="1" dirty="0" smtClean="0">
                <a:latin typeface="+mj-lt"/>
              </a:rPr>
              <a:t>personifikace</a:t>
            </a:r>
            <a:r>
              <a:rPr lang="cs-CZ" sz="2800" b="1" i="1" dirty="0" smtClean="0">
                <a:solidFill>
                  <a:srgbClr val="FF0000"/>
                </a:solidFill>
                <a:latin typeface="+mj-lt"/>
              </a:rPr>
              <a:t> dveře pěkně povolily… </a:t>
            </a: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b="1" dirty="0" smtClean="0">
                <a:latin typeface="+mj-lt"/>
              </a:rPr>
              <a:t>3. Individuální řešení. Hrdinu trápily jeho zlé skutky…</a:t>
            </a:r>
            <a:endParaRPr kumimoji="0" lang="cs-CZ" sz="2800" b="1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>
            <a:hlinkClick r:id="rId2"/>
          </p:cNvPr>
          <p:cNvSpPr txBox="1">
            <a:spLocks/>
          </p:cNvSpPr>
          <p:nvPr/>
        </p:nvSpPr>
        <p:spPr>
          <a:xfrm>
            <a:off x="214282" y="2928934"/>
            <a:ext cx="8715436" cy="364333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75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lang="cs-CZ" sz="3200" b="1" dirty="0" smtClean="0"/>
              <a:t>Napište </a:t>
            </a:r>
            <a:r>
              <a:rPr lang="cs-CZ" sz="3200" b="1" dirty="0" smtClean="0">
                <a:solidFill>
                  <a:srgbClr val="FF0000"/>
                </a:solidFill>
              </a:rPr>
              <a:t>dva originální názvy </a:t>
            </a:r>
            <a:r>
              <a:rPr lang="cs-CZ" sz="3200" b="1" dirty="0" smtClean="0"/>
              <a:t>pro obě ukázky.</a:t>
            </a:r>
          </a:p>
          <a:p>
            <a:pPr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lang="cs-CZ" sz="3200" b="1" dirty="0" smtClean="0"/>
              <a:t>Vymyslete </a:t>
            </a:r>
            <a:r>
              <a:rPr lang="cs-CZ" sz="3200" b="1" dirty="0" smtClean="0">
                <a:solidFill>
                  <a:srgbClr val="FF0000"/>
                </a:solidFill>
              </a:rPr>
              <a:t>pět otázek </a:t>
            </a:r>
            <a:r>
              <a:rPr lang="cs-CZ" sz="3200" b="1" dirty="0" smtClean="0"/>
              <a:t>týkajících se obou nahrávek.</a:t>
            </a:r>
          </a:p>
          <a:p>
            <a:pPr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lang="cs-CZ" sz="3200" b="1" dirty="0" smtClean="0"/>
              <a:t>Jak vzpomínal spisovatel </a:t>
            </a:r>
            <a:r>
              <a:rPr lang="cs-CZ" sz="3200" b="1" dirty="0" smtClean="0">
                <a:solidFill>
                  <a:srgbClr val="FF0000"/>
                </a:solidFill>
              </a:rPr>
              <a:t>na pobyt ve vězení</a:t>
            </a:r>
            <a:r>
              <a:rPr lang="cs-CZ" sz="3200" b="1" dirty="0" smtClean="0"/>
              <a:t>? V jakých tam žil podmínkách?</a:t>
            </a:r>
          </a:p>
          <a:p>
            <a:pPr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lang="cs-CZ" sz="3200" b="1" dirty="0" smtClean="0"/>
              <a:t>Jak se </a:t>
            </a:r>
            <a:r>
              <a:rPr lang="cs-CZ" sz="3200" b="1" dirty="0" smtClean="0">
                <a:solidFill>
                  <a:srgbClr val="FF0000"/>
                </a:solidFill>
              </a:rPr>
              <a:t>rodina vyrovnávala s vězněním </a:t>
            </a:r>
            <a:r>
              <a:rPr lang="cs-CZ" sz="3200" b="1" dirty="0" smtClean="0"/>
              <a:t>literáta?</a:t>
            </a:r>
          </a:p>
          <a:p>
            <a:pPr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endParaRPr lang="cs-CZ" sz="3200" b="1" dirty="0" smtClean="0"/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85720" y="428604"/>
            <a:ext cx="8572560" cy="228601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Poslouchejte nahrávky a odpovězte na otázky.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Životopisy – Oscar </a:t>
            </a:r>
            <a:r>
              <a:rPr lang="cs-CZ" sz="32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Wilde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(2 díly)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A) 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http://prehravac.rozhlas.cz/audio/2199028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 ) 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4"/>
              </a:rPr>
              <a:t>http://prehravac.rozhlas.cz/audio/2203853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  <a:defRPr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142852"/>
            <a:ext cx="8572560" cy="58477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 Slavík a růže - výchozí text 3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14282" y="857232"/>
            <a:ext cx="8715436" cy="5857916"/>
          </a:xfrm>
          <a:prstGeom prst="rect">
            <a:avLst/>
          </a:prstGeom>
          <a:gradFill flip="none" rotWithShape="1">
            <a:gsLst>
              <a:gs pos="100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400" i="1" dirty="0" smtClean="0"/>
              <a:t>     </a:t>
            </a:r>
            <a:r>
              <a:rPr lang="cs-CZ" sz="2400" b="1" i="1" dirty="0" smtClean="0">
                <a:latin typeface="Monotype Corsiva" pitchFamily="66" charset="0"/>
              </a:rPr>
              <a:t>Když Měsíc zazářil na nebi, letěl Slavík k Růžovému keři a nastavil hruď  trnu. Celou noc zpíval s hrudí opřenou o trn a studený křišťál Měsíce se naklonil a poslouchal. Celou noc Slavík zpíval a trn mu hlouběji a hlouběji vnikal do hrudi a krev života mu unikala. Zpíval nejprve o zrození Lásky v srdci chlapce a dívky. Tu na nejvyšší větévce Růžového keře se rozvila zázračná růže, lupen za lupenem, jak píseň šla za písní. Zprvu byla bledá jako mlha nad řekou - bledá jako nohy jitra, stříbrná jako křídla úsvitu. Jak stín růže v stříbrném zrcadle, jak stín růže v jezírku, taková byla růže, jež rozkvétala na nejvyšší větévce keře. (…)</a:t>
            </a:r>
          </a:p>
          <a:p>
            <a:r>
              <a:rPr lang="cs-CZ" sz="2400" b="1" i="1" dirty="0" smtClean="0">
                <a:latin typeface="Monotype Corsiva" pitchFamily="66" charset="0"/>
              </a:rPr>
              <a:t>     Keř volal na Slavíka, aby se ještě silněji přitiskl k trnu. „Těsněji se, Slavíčku, přitiskni!" volal Keř. „Nebo den přijde dřív, než bude růže hotova." I přitiskl se Slavík těsněji k trnu a trn se dotkl jeho srdce a ostrá bolest jím mučivě pronikla. Hořká, hořká  byla ta bolest a divočeji a divočeji zaznívala slavičí píseň, neboť zpíval   o  Lásce, kterou  zdokonaluje   smrt, o lásce, která  nezhyne v   hrobě. A nádherná růže znachověla jako růže východní oblohy. (…)</a:t>
            </a:r>
            <a:r>
              <a:rPr lang="cs-CZ" sz="2400" b="1" dirty="0" smtClean="0">
                <a:latin typeface="Monotype Corsiva" pitchFamily="66" charset="0"/>
              </a:rPr>
              <a:t/>
            </a:r>
            <a:br>
              <a:rPr lang="cs-CZ" sz="2400" b="1" dirty="0" smtClean="0">
                <a:latin typeface="Monotype Corsiva" pitchFamily="66" charset="0"/>
              </a:rPr>
            </a:br>
            <a:endParaRPr lang="cs-CZ" sz="24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00100" y="214290"/>
            <a:ext cx="7143800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k výchozímu textu </a:t>
            </a:r>
            <a:r>
              <a:rPr lang="cs-CZ" sz="40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3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14282" y="1071546"/>
            <a:ext cx="8715436" cy="2000264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1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Shrňte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vlastními slovy </a:t>
            </a:r>
            <a:r>
              <a:rPr kumimoji="0" lang="cs-CZ" sz="2800" b="1" i="0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obsah textu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. Proč se slavík </a:t>
            </a:r>
            <a:r>
              <a:rPr lang="cs-CZ" sz="2800" b="1" dirty="0" smtClean="0">
                <a:latin typeface="+mj-lt"/>
              </a:rPr>
              <a:t>rozhodl zemřít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? Znáte </a:t>
            </a:r>
            <a:r>
              <a:rPr kumimoji="0" lang="cs-CZ" sz="2800" b="1" i="0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jiná díla 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s podobnou tematikou, </a:t>
            </a:r>
            <a:r>
              <a:rPr lang="cs-CZ" sz="2800" b="1" dirty="0" smtClean="0">
                <a:latin typeface="+mj-lt"/>
              </a:rPr>
              <a:t>ve kterých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se hrdina  či hrdinka pro nějaké ideály či kvůli někomu </a:t>
            </a:r>
            <a:r>
              <a:rPr kumimoji="0" lang="cs-CZ" sz="2800" b="1" i="0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obětuje a umírá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?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14282" y="3286124"/>
            <a:ext cx="8715436" cy="107157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2</a:t>
            </a: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</a:t>
            </a:r>
            <a:r>
              <a:rPr lang="cs-CZ" sz="2800" b="1" dirty="0" smtClean="0">
                <a:latin typeface="+mj-lt"/>
              </a:rPr>
              <a:t>Do kterého </a:t>
            </a:r>
            <a:r>
              <a:rPr lang="cs-CZ" sz="2800" b="1" u="sng" dirty="0" smtClean="0">
                <a:latin typeface="+mj-lt"/>
              </a:rPr>
              <a:t>souboru textů </a:t>
            </a:r>
            <a:r>
              <a:rPr lang="cs-CZ" sz="2800" b="1" dirty="0" smtClean="0">
                <a:latin typeface="+mj-lt"/>
              </a:rPr>
              <a:t>OW pohádka Slavík a růže  patří? Jedná se o typickou </a:t>
            </a:r>
            <a:r>
              <a:rPr lang="cs-CZ" sz="2800" b="1" u="sng" dirty="0" smtClean="0">
                <a:latin typeface="+mj-lt"/>
              </a:rPr>
              <a:t>pohádku</a:t>
            </a:r>
            <a:r>
              <a:rPr lang="cs-CZ" sz="2800" b="1" dirty="0" smtClean="0">
                <a:latin typeface="+mj-lt"/>
              </a:rPr>
              <a:t>?  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42844" y="4643446"/>
            <a:ext cx="8786874" cy="100013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>
                <a:latin typeface="+mj-lt"/>
              </a:rPr>
              <a:t>3. Ke kterému </a:t>
            </a:r>
            <a:r>
              <a:rPr lang="cs-CZ" sz="2800" b="1" u="sng" dirty="0" smtClean="0">
                <a:latin typeface="+mj-lt"/>
              </a:rPr>
              <a:t>uměleckému proudu</a:t>
            </a:r>
            <a:r>
              <a:rPr lang="cs-CZ" sz="2800" b="1" dirty="0" smtClean="0">
                <a:latin typeface="+mj-lt"/>
              </a:rPr>
              <a:t> můžeme text přiřadit? Doložte jeho znaky v ukázce.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42844" y="5929330"/>
            <a:ext cx="8786874" cy="64294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4.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Vyhledejte v textu příklady </a:t>
            </a:r>
            <a:r>
              <a:rPr kumimoji="0" lang="cs-CZ" sz="2800" b="1" i="0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přirovnání. 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00100" y="214290"/>
            <a:ext cx="7143800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 k výchozímu textu </a:t>
            </a:r>
            <a:r>
              <a:rPr lang="cs-CZ" sz="40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3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14282" y="1071546"/>
            <a:ext cx="8715436" cy="5572164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Individuální řešení.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Jiná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 díla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– Jan Hus (film O. Vávry a drama A. Jiráska), Romeo a Julie, Komu zvoní hrana, legendy o svatých (např. svatá Kateřina, NZ – evangelia (Ježíš), Thomas More (seriál Tudorovci), Quo </a:t>
            </a:r>
            <a:r>
              <a:rPr kumimoji="0" lang="cs-CZ" sz="2400" b="1" i="0" u="none" strike="noStrike" kern="1200" cap="none" spc="0" normalizeH="0" noProof="0" dirty="0" err="1" smtClean="0">
                <a:ln>
                  <a:noFill/>
                </a:ln>
                <a:uLnTx/>
                <a:uFillTx/>
                <a:latin typeface="+mj-lt"/>
              </a:rPr>
              <a:t>vadis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? (</a:t>
            </a:r>
            <a:r>
              <a:rPr kumimoji="0" lang="cs-CZ" sz="2400" b="1" i="0" u="none" strike="noStrike" kern="1200" cap="none" spc="0" normalizeH="0" noProof="0" dirty="0" err="1" smtClean="0">
                <a:ln>
                  <a:noFill/>
                </a:ln>
                <a:uLnTx/>
                <a:uFillTx/>
                <a:latin typeface="+mj-lt"/>
              </a:rPr>
              <a:t>Petroniova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otrokyně společně s ním spáchá sebevraždu), Malá mořská víla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(film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i pohádka H. Ch. </a:t>
            </a:r>
            <a:r>
              <a:rPr kumimoji="0" lang="cs-CZ" sz="2400" b="1" i="0" u="none" strike="noStrike" kern="1200" cap="none" spc="0" normalizeH="0" noProof="0" dirty="0" err="1" smtClean="0">
                <a:ln>
                  <a:noFill/>
                </a:ln>
                <a:uLnTx/>
                <a:uFillTx/>
                <a:latin typeface="+mj-lt"/>
              </a:rPr>
              <a:t>Andersona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) …</a:t>
            </a:r>
            <a:endParaRPr kumimoji="0" lang="cs-CZ" sz="24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+mj-lt"/>
            </a:endParaRP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b="1" dirty="0" smtClean="0">
                <a:latin typeface="+mj-lt"/>
              </a:rPr>
              <a:t>2. </a:t>
            </a:r>
            <a:r>
              <a:rPr lang="cs-CZ" sz="2400" b="1" dirty="0" smtClean="0">
                <a:solidFill>
                  <a:srgbClr val="FF0000"/>
                </a:solidFill>
                <a:latin typeface="+mj-lt"/>
              </a:rPr>
              <a:t>Šťastný princ a jiné pohádky (1888). </a:t>
            </a:r>
            <a:r>
              <a:rPr lang="cs-CZ" sz="2400" b="1" dirty="0" smtClean="0">
                <a:latin typeface="+mj-lt"/>
              </a:rPr>
              <a:t>Nejde o klasickou lidovou pohádku, ale autorskou (umělou), </a:t>
            </a:r>
            <a:r>
              <a:rPr lang="cs-CZ" sz="2400" b="1" dirty="0" err="1" smtClean="0">
                <a:latin typeface="+mj-lt"/>
              </a:rPr>
              <a:t>Wilde</a:t>
            </a:r>
            <a:r>
              <a:rPr lang="cs-CZ" sz="2400" b="1" dirty="0" smtClean="0">
                <a:latin typeface="+mj-lt"/>
              </a:rPr>
              <a:t> nečerpal z folklóru, ale z vlastní invence a dobových podnětů a směrů. Jeho pohádky mají často tragický </a:t>
            </a:r>
            <a:r>
              <a:rPr lang="cs-CZ" sz="2400" b="1" dirty="0" smtClean="0">
                <a:latin typeface="+mj-lt"/>
              </a:rPr>
              <a:t>konec; </a:t>
            </a:r>
            <a:r>
              <a:rPr lang="cs-CZ" sz="2400" b="1" dirty="0" smtClean="0">
                <a:latin typeface="+mj-lt"/>
              </a:rPr>
              <a:t>četné symbolické prvky (slavík symbol básníků a zpěvů </a:t>
            </a:r>
            <a:r>
              <a:rPr lang="cs-CZ" sz="2400" b="1" dirty="0" smtClean="0">
                <a:latin typeface="+mj-lt"/>
              </a:rPr>
              <a:t>lásky).</a:t>
            </a:r>
            <a:endParaRPr lang="cs-CZ" sz="2400" b="1" dirty="0" smtClean="0">
              <a:latin typeface="+mj-lt"/>
            </a:endParaRP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b="1" dirty="0" smtClean="0">
                <a:latin typeface="+mj-lt"/>
              </a:rPr>
              <a:t>3. </a:t>
            </a:r>
            <a:r>
              <a:rPr lang="cs-CZ" sz="2400" b="1" dirty="0" smtClean="0">
                <a:solidFill>
                  <a:srgbClr val="FF0000"/>
                </a:solidFill>
                <a:latin typeface="+mj-lt"/>
              </a:rPr>
              <a:t>Symbolismus;</a:t>
            </a:r>
            <a:r>
              <a:rPr lang="cs-CZ" sz="2400" b="1" dirty="0" smtClean="0">
                <a:latin typeface="+mj-lt"/>
              </a:rPr>
              <a:t> rudá růže symbol vášnivé lásky (trny nešťastné, bolestné, zraňující, smrtící …).</a:t>
            </a: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b="1" dirty="0" smtClean="0">
                <a:latin typeface="+mj-lt"/>
              </a:rPr>
              <a:t>4. </a:t>
            </a:r>
            <a:r>
              <a:rPr lang="cs-CZ" sz="2400" b="1" dirty="0" smtClean="0">
                <a:solidFill>
                  <a:srgbClr val="FF0000"/>
                </a:solidFill>
                <a:latin typeface="+mj-lt"/>
              </a:rPr>
              <a:t>Přirovnání </a:t>
            </a:r>
            <a:r>
              <a:rPr lang="cs-CZ" sz="2400" b="1" dirty="0" smtClean="0">
                <a:latin typeface="+mj-lt"/>
              </a:rPr>
              <a:t>– bledá jako mlha nad řekou, růže znachověla jako růže východní oblohy …  </a:t>
            </a:r>
            <a:endParaRPr lang="cs-CZ" sz="2800" b="1" dirty="0" smtClean="0"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>
            <a:hlinkClick r:id="rId2"/>
          </p:cNvPr>
          <p:cNvSpPr txBox="1">
            <a:spLocks/>
          </p:cNvSpPr>
          <p:nvPr/>
        </p:nvSpPr>
        <p:spPr>
          <a:xfrm>
            <a:off x="357158" y="2357430"/>
            <a:ext cx="8572560" cy="2071702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lvl="0" algn="ctr">
              <a:spcBef>
                <a:spcPct val="20000"/>
              </a:spcBef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Monotype Corsiva" pitchFamily="66" charset="0"/>
                <a:ea typeface="+mn-ea"/>
                <a:cs typeface="+mn-cs"/>
              </a:rPr>
              <a:t>Podívejte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Monotype Corsiva" pitchFamily="66" charset="0"/>
                <a:ea typeface="+mn-ea"/>
                <a:cs typeface="+mn-cs"/>
              </a:rPr>
              <a:t> se na  videa  a vypracujte odpovědi na </a:t>
            </a:r>
            <a:r>
              <a:rPr lang="cs-CZ" sz="3200" b="1" dirty="0" smtClean="0">
                <a:latin typeface="Monotype Corsiva" pitchFamily="66" charset="0"/>
              </a:rPr>
              <a:t>otázky. </a:t>
            </a:r>
          </a:p>
          <a:p>
            <a:pPr lvl="0" algn="ctr">
              <a:spcBef>
                <a:spcPct val="20000"/>
              </a:spcBef>
            </a:pPr>
            <a:r>
              <a:rPr lang="cs-CZ" sz="3200" b="1" dirty="0" smtClean="0">
                <a:latin typeface="Monotype Corsiva" pitchFamily="66" charset="0"/>
                <a:hlinkClick r:id="rId3"/>
              </a:rPr>
              <a:t>http://www.</a:t>
            </a:r>
            <a:r>
              <a:rPr lang="cs-CZ" sz="3200" b="1" dirty="0" err="1" smtClean="0">
                <a:latin typeface="Monotype Corsiva" pitchFamily="66" charset="0"/>
                <a:hlinkClick r:id="rId3"/>
              </a:rPr>
              <a:t>youtube.com</a:t>
            </a:r>
            <a:r>
              <a:rPr lang="cs-CZ" sz="3200" b="1" dirty="0" smtClean="0">
                <a:latin typeface="Monotype Corsiva" pitchFamily="66" charset="0"/>
                <a:hlinkClick r:id="rId3"/>
              </a:rPr>
              <a:t>/</a:t>
            </a:r>
            <a:r>
              <a:rPr lang="cs-CZ" sz="3200" b="1" dirty="0" err="1" smtClean="0">
                <a:latin typeface="Monotype Corsiva" pitchFamily="66" charset="0"/>
                <a:hlinkClick r:id="rId3"/>
              </a:rPr>
              <a:t>watch</a:t>
            </a:r>
            <a:r>
              <a:rPr lang="cs-CZ" sz="3200" b="1" dirty="0" smtClean="0">
                <a:latin typeface="Monotype Corsiva" pitchFamily="66" charset="0"/>
                <a:hlinkClick r:id="rId3"/>
              </a:rPr>
              <a:t>?v=eVzDvVF7Un4</a:t>
            </a: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r>
              <a:rPr lang="cs-CZ" sz="3200" b="1" dirty="0" smtClean="0">
                <a:latin typeface="Monotype Corsiva" pitchFamily="66" charset="0"/>
                <a:hlinkClick r:id="rId2"/>
              </a:rPr>
              <a:t>http://www.</a:t>
            </a:r>
            <a:r>
              <a:rPr lang="cs-CZ" sz="3200" b="1" dirty="0" err="1" smtClean="0">
                <a:latin typeface="Monotype Corsiva" pitchFamily="66" charset="0"/>
                <a:hlinkClick r:id="rId2"/>
              </a:rPr>
              <a:t>youtube.com</a:t>
            </a:r>
            <a:r>
              <a:rPr lang="cs-CZ" sz="3200" b="1" dirty="0" smtClean="0">
                <a:latin typeface="Monotype Corsiva" pitchFamily="66" charset="0"/>
                <a:hlinkClick r:id="rId2"/>
              </a:rPr>
              <a:t>/</a:t>
            </a:r>
            <a:r>
              <a:rPr lang="cs-CZ" sz="3200" b="1" dirty="0" err="1" smtClean="0">
                <a:latin typeface="Monotype Corsiva" pitchFamily="66" charset="0"/>
                <a:hlinkClick r:id="rId2"/>
              </a:rPr>
              <a:t>watch</a:t>
            </a:r>
            <a:r>
              <a:rPr lang="cs-CZ" sz="3200" b="1" dirty="0" smtClean="0">
                <a:latin typeface="Monotype Corsiva" pitchFamily="66" charset="0"/>
                <a:hlinkClick r:id="rId2"/>
              </a:rPr>
              <a:t>?v=oNDn21TwQ3I</a:t>
            </a: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10" name="Zástupný symbol pro obsah 2">
            <a:hlinkClick r:id="rId4"/>
          </p:cNvPr>
          <p:cNvSpPr txBox="1">
            <a:spLocks/>
          </p:cNvSpPr>
          <p:nvPr/>
        </p:nvSpPr>
        <p:spPr>
          <a:xfrm>
            <a:off x="357158" y="4572008"/>
            <a:ext cx="8572560" cy="2071702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75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514350" lvl="0" indent="-514350">
              <a:spcBef>
                <a:spcPct val="20000"/>
              </a:spcBef>
            </a:pPr>
            <a:r>
              <a:rPr lang="cs-CZ" sz="3200" b="1" dirty="0" smtClean="0">
                <a:latin typeface="+mj-lt"/>
              </a:rPr>
              <a:t>a) </a:t>
            </a:r>
            <a:r>
              <a:rPr lang="cs-CZ" sz="3300" b="1" dirty="0" smtClean="0">
                <a:latin typeface="+mj-lt"/>
              </a:rPr>
              <a:t>Jak se první písňový text </a:t>
            </a:r>
            <a:r>
              <a:rPr lang="cs-CZ" sz="3300" b="1" dirty="0" smtClean="0">
                <a:solidFill>
                  <a:srgbClr val="FF0000"/>
                </a:solidFill>
                <a:latin typeface="+mj-lt"/>
              </a:rPr>
              <a:t>liší od původní verze</a:t>
            </a:r>
            <a:r>
              <a:rPr lang="cs-CZ" sz="3300" b="1" dirty="0" smtClean="0">
                <a:latin typeface="+mj-lt"/>
              </a:rPr>
              <a:t>?</a:t>
            </a:r>
          </a:p>
          <a:p>
            <a:pPr lvl="0" indent="-514350">
              <a:spcBef>
                <a:spcPct val="20000"/>
              </a:spcBef>
            </a:pPr>
            <a:r>
              <a:rPr lang="cs-CZ" sz="3300" b="1" dirty="0" smtClean="0">
                <a:latin typeface="+mj-lt"/>
              </a:rPr>
              <a:t>b) Kdybyste měli </a:t>
            </a:r>
            <a:r>
              <a:rPr lang="cs-CZ" sz="3300" b="1" dirty="0" smtClean="0">
                <a:solidFill>
                  <a:srgbClr val="FF0000"/>
                </a:solidFill>
                <a:latin typeface="+mj-lt"/>
              </a:rPr>
              <a:t>možnost příběh změnit</a:t>
            </a:r>
            <a:r>
              <a:rPr lang="cs-CZ" sz="3300" b="1" dirty="0" smtClean="0">
                <a:latin typeface="+mj-lt"/>
              </a:rPr>
              <a:t>, jakou by měl podle vás podobu? Napsali byste šťastný konec či nechali tragický závěr?</a:t>
            </a:r>
          </a:p>
          <a:p>
            <a:pPr lvl="0" indent="-514350">
              <a:spcBef>
                <a:spcPct val="20000"/>
              </a:spcBef>
            </a:pPr>
            <a:r>
              <a:rPr lang="cs-CZ" sz="3300" b="1" dirty="0" smtClean="0">
                <a:latin typeface="+mj-lt"/>
              </a:rPr>
              <a:t>c)  Líbí se vám </a:t>
            </a:r>
            <a:r>
              <a:rPr lang="cs-CZ" sz="3300" b="1" dirty="0" smtClean="0">
                <a:solidFill>
                  <a:srgbClr val="FF0000"/>
                </a:solidFill>
                <a:latin typeface="+mj-lt"/>
              </a:rPr>
              <a:t>rapová verze </a:t>
            </a:r>
            <a:r>
              <a:rPr lang="cs-CZ" sz="3300" b="1" dirty="0" smtClean="0">
                <a:latin typeface="+mj-lt"/>
              </a:rPr>
              <a:t>pohádky?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3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5" name="Zástupný symbol pro obsah 2">
            <a:hlinkClick r:id="rId4"/>
          </p:cNvPr>
          <p:cNvSpPr txBox="1">
            <a:spLocks/>
          </p:cNvSpPr>
          <p:nvPr/>
        </p:nvSpPr>
        <p:spPr>
          <a:xfrm>
            <a:off x="3000364" y="214290"/>
            <a:ext cx="6010316" cy="2000264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75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b="1" dirty="0" smtClean="0">
                <a:solidFill>
                  <a:srgbClr val="FF0000"/>
                </a:solidFill>
                <a:latin typeface="Monotype Corsiva" pitchFamily="66" charset="0"/>
              </a:rPr>
              <a:t>Slavík a růže - písně</a:t>
            </a:r>
          </a:p>
          <a:p>
            <a:pPr lvl="0" algn="ctr">
              <a:spcBef>
                <a:spcPct val="20000"/>
              </a:spcBef>
              <a:defRPr/>
            </a:pP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Monotype Corsiva" pitchFamily="66" charset="0"/>
                <a:ea typeface="+mn-ea"/>
                <a:cs typeface="+mn-cs"/>
              </a:rPr>
              <a:t>Dvě odlišné verze pohádky</a:t>
            </a:r>
          </a:p>
          <a:p>
            <a:pPr marL="514350" lvl="0" indent="-514350" algn="ctr">
              <a:spcBef>
                <a:spcPct val="20000"/>
              </a:spcBef>
              <a:buAutoNum type="alphaLcParenR"/>
              <a:defRPr/>
            </a:pPr>
            <a:r>
              <a:rPr lang="cs-CZ" sz="3200" b="1" dirty="0" smtClean="0">
                <a:latin typeface="Monotype Corsiva" pitchFamily="66" charset="0"/>
              </a:rPr>
              <a:t>Slovenská  píseň  D. </a:t>
            </a:r>
            <a:r>
              <a:rPr lang="cs-CZ" sz="3200" b="1" dirty="0" err="1" smtClean="0">
                <a:latin typeface="Monotype Corsiva" pitchFamily="66" charset="0"/>
              </a:rPr>
              <a:t>Rolincové</a:t>
            </a:r>
            <a:r>
              <a:rPr lang="cs-CZ" sz="3200" b="1" dirty="0" smtClean="0">
                <a:latin typeface="Monotype Corsiva" pitchFamily="66" charset="0"/>
              </a:rPr>
              <a:t>  (1983)</a:t>
            </a:r>
          </a:p>
          <a:p>
            <a:pPr marL="514350" lvl="0" indent="-514350" algn="ctr">
              <a:spcBef>
                <a:spcPct val="20000"/>
              </a:spcBef>
              <a:defRPr/>
            </a:pPr>
            <a:r>
              <a:rPr lang="cs-CZ" sz="3200" b="1" dirty="0" smtClean="0">
                <a:latin typeface="Monotype Corsiva" pitchFamily="66" charset="0"/>
              </a:rPr>
              <a:t>b) Rapová verze</a:t>
            </a:r>
          </a:p>
          <a:p>
            <a:pPr marL="514350" lvl="0" indent="-514350" algn="ctr">
              <a:spcBef>
                <a:spcPct val="20000"/>
              </a:spcBef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0000" b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142852"/>
            <a:ext cx="8072494" cy="58477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Salome</a:t>
            </a:r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(tragédie)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– výchozí text 4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5720" y="714356"/>
            <a:ext cx="8858280" cy="79406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HERODES: </a:t>
            </a:r>
            <a:r>
              <a:rPr lang="cs-CZ" sz="2400" b="1" dirty="0" err="1" smtClean="0"/>
              <a:t>Salome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Salome</a:t>
            </a:r>
            <a:r>
              <a:rPr lang="cs-CZ" sz="2400" b="1" dirty="0" smtClean="0"/>
              <a:t>, tanči pro mne, prosím, tanči pro mne jen. Jsem smutný. Ano. Zrovna o této noci smutný jsem. Když dříve přišel jsem, v krvi uklouzl jsem, což znamení zlé jest; také slyšel v povětří jsem křídel tlukot, </a:t>
            </a:r>
            <a:r>
              <a:rPr lang="cs-CZ" sz="2400" b="1" dirty="0" err="1" smtClean="0"/>
              <a:t>tlukot</a:t>
            </a:r>
            <a:r>
              <a:rPr lang="cs-CZ" sz="2400" b="1" dirty="0" smtClean="0"/>
              <a:t> křídel nesmírných. Co znamenají říci nemohu... Smutný jsem o noci této. Proto tanči pro mne jen. Tanči pro mne jenom, </a:t>
            </a:r>
            <a:r>
              <a:rPr lang="cs-CZ" sz="2400" b="1" dirty="0" err="1" smtClean="0"/>
              <a:t>Salome</a:t>
            </a:r>
            <a:r>
              <a:rPr lang="cs-CZ" sz="2400" b="1" dirty="0" smtClean="0"/>
              <a:t>, zapřísahám tě. Pokud tančit jen pro mne budeš, požádat o cokoli mě můžeš... a já daruji ti dokonce... i půl království.</a:t>
            </a:r>
            <a:br>
              <a:rPr lang="cs-CZ" sz="2400" b="1" dirty="0" smtClean="0"/>
            </a:br>
            <a:r>
              <a:rPr lang="cs-CZ" sz="2400" b="1" dirty="0" smtClean="0"/>
              <a:t>SALOME (zvedajíc hlavu): Skutečně daruješ mi, o cokoli tě požádám, tetrarcho?</a:t>
            </a:r>
            <a:br>
              <a:rPr lang="cs-CZ" sz="2400" b="1" dirty="0" smtClean="0"/>
            </a:br>
            <a:r>
              <a:rPr lang="cs-CZ" sz="2400" b="1" dirty="0" smtClean="0"/>
              <a:t>HERODIADA: Netanči, mé dítě.</a:t>
            </a:r>
            <a:br>
              <a:rPr lang="cs-CZ" sz="2400" b="1" dirty="0" smtClean="0"/>
            </a:br>
            <a:r>
              <a:rPr lang="cs-CZ" sz="2400" b="1" dirty="0" smtClean="0"/>
              <a:t>HERODES: Přísahám ti, </a:t>
            </a:r>
            <a:r>
              <a:rPr lang="cs-CZ" sz="2400" b="1" dirty="0" err="1" smtClean="0"/>
              <a:t>Salome</a:t>
            </a:r>
            <a:r>
              <a:rPr lang="cs-CZ" sz="2400" b="1" dirty="0" smtClean="0"/>
              <a:t>.</a:t>
            </a:r>
            <a:br>
              <a:rPr lang="cs-CZ" sz="2400" b="1" dirty="0" smtClean="0"/>
            </a:br>
            <a:r>
              <a:rPr lang="cs-CZ" sz="2400" b="1" dirty="0" smtClean="0"/>
              <a:t>HERODES: Slyšíš, co tvá dcera říká. Tančit jenom pro mne bude. Dobře uděláš, když tančit pro mne budeš, </a:t>
            </a:r>
            <a:r>
              <a:rPr lang="cs-CZ" sz="2400" b="1" dirty="0" err="1" smtClean="0"/>
              <a:t>Salome</a:t>
            </a:r>
            <a:r>
              <a:rPr lang="cs-CZ" sz="2400" b="1" dirty="0" smtClean="0"/>
              <a:t>. Až zatančíš mi, požádat mě nezapomeň o cokoli přeješ si a já dám ti, dokonce i království půl. Přísahal jsem, nebo ne?</a:t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00100" y="214290"/>
            <a:ext cx="7143800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k výchozímu textu 4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14282" y="1071546"/>
            <a:ext cx="8715436" cy="142876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1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Shrňte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vlastními slovy </a:t>
            </a:r>
            <a:r>
              <a:rPr lang="cs-CZ" sz="2800" b="1" u="sng" dirty="0" smtClean="0">
                <a:latin typeface="+mj-lt"/>
              </a:rPr>
              <a:t>výňatek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. Kdo byla </a:t>
            </a:r>
            <a:r>
              <a:rPr kumimoji="0" lang="cs-CZ" sz="2800" b="1" i="0" u="sng" strike="noStrike" kern="1200" cap="none" spc="0" normalizeH="0" noProof="0" dirty="0" err="1" smtClean="0">
                <a:ln>
                  <a:noFill/>
                </a:ln>
                <a:uLnTx/>
                <a:uFillTx/>
                <a:latin typeface="+mj-lt"/>
              </a:rPr>
              <a:t>Salome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? Co si přála od </a:t>
            </a:r>
            <a:r>
              <a:rPr lang="cs-CZ" sz="2800" b="1" dirty="0" smtClean="0">
                <a:latin typeface="+mj-lt"/>
              </a:rPr>
              <a:t>H</a:t>
            </a:r>
            <a:r>
              <a:rPr kumimoji="0" lang="cs-CZ" sz="2800" b="1" i="0" strike="noStrike" kern="1200" cap="none" spc="0" normalizeH="0" noProof="0" dirty="0" err="1" smtClean="0">
                <a:ln>
                  <a:noFill/>
                </a:ln>
                <a:uLnTx/>
                <a:uFillTx/>
                <a:latin typeface="+mj-lt"/>
              </a:rPr>
              <a:t>eroda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za svůj tanec se sedmi závoji? Kdo je v ukázce Herodiada? 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14282" y="2714620"/>
            <a:ext cx="8715436" cy="100013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2</a:t>
            </a: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Jak se říká slovům v závorce (zvedajíc hlavu)? Určete slovesný tvar </a:t>
            </a:r>
            <a:r>
              <a:rPr lang="cs-CZ" sz="2800" b="1" i="1" dirty="0" smtClean="0">
                <a:solidFill>
                  <a:srgbClr val="FF0000"/>
                </a:solidFill>
                <a:latin typeface="+mj-lt"/>
              </a:rPr>
              <a:t>zvedajíc.</a:t>
            </a:r>
            <a:r>
              <a:rPr lang="cs-CZ" sz="2800" b="1" i="1" dirty="0" smtClean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Jak se </a:t>
            </a:r>
            <a:r>
              <a:rPr lang="cs-CZ" sz="2800" b="1" dirty="0" smtClean="0">
                <a:latin typeface="+mj-lt"/>
              </a:rPr>
              <a:t>pojmenovává</a:t>
            </a:r>
            <a:r>
              <a:rPr lang="cs-CZ" sz="2800" b="1" dirty="0" smtClean="0">
                <a:latin typeface="+mj-lt"/>
              </a:rPr>
              <a:t>?</a:t>
            </a:r>
            <a:endParaRPr kumimoji="0" lang="cs-CZ" sz="3600" b="1" u="sng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14282" y="3929066"/>
            <a:ext cx="8715436" cy="100013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>
                <a:latin typeface="+mj-lt"/>
              </a:rPr>
              <a:t>3. Znáte jiná umělecká díla </a:t>
            </a:r>
            <a:r>
              <a:rPr lang="cs-CZ" sz="2800" b="1" u="sng" dirty="0" smtClean="0">
                <a:latin typeface="+mj-lt"/>
              </a:rPr>
              <a:t>inspirovaná příběhem biblické tanečnice?  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42844" y="5072074"/>
            <a:ext cx="8786874" cy="1571636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>
                <a:latin typeface="+mj-lt"/>
              </a:rPr>
              <a:t>4. Posuďte </a:t>
            </a:r>
            <a:r>
              <a:rPr lang="cs-CZ" sz="2800" b="1" u="sng" dirty="0" smtClean="0">
                <a:latin typeface="+mj-lt"/>
              </a:rPr>
              <a:t>jazykovou stránku výňatku</a:t>
            </a:r>
            <a:r>
              <a:rPr lang="cs-CZ" sz="2800" b="1" dirty="0" smtClean="0">
                <a:latin typeface="+mj-lt"/>
              </a:rPr>
              <a:t>. Zájemci si mohou přečíst celý text divadelní hry.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http://www.</a:t>
            </a:r>
            <a:r>
              <a:rPr kumimoji="0" lang="cs-CZ" sz="2800" b="1" i="0" u="sng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pismak.cz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/index.</a:t>
            </a:r>
            <a:r>
              <a:rPr kumimoji="0" lang="cs-CZ" sz="2800" b="1" i="0" u="sng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php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?data=</a:t>
            </a:r>
            <a:r>
              <a:rPr kumimoji="0" lang="cs-CZ" sz="2800" b="1" i="0" u="sng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read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&amp;id=205084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00100" y="142852"/>
            <a:ext cx="7143800" cy="707886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k výchozímu textu 4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14282" y="928670"/>
            <a:ext cx="8715436" cy="178595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1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</a:rPr>
              <a:t>Salome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– nevlastní dcera krále Heroda,  v díle OW je zamilovaná do </a:t>
            </a:r>
            <a:r>
              <a:rPr kumimoji="0" lang="cs-CZ" sz="2800" b="1" i="0" u="none" strike="noStrike" kern="1200" cap="none" spc="0" normalizeH="0" noProof="0" dirty="0" err="1" smtClean="0">
                <a:ln>
                  <a:noFill/>
                </a:ln>
                <a:uLnTx/>
                <a:uFillTx/>
                <a:latin typeface="+mj-lt"/>
              </a:rPr>
              <a:t>Jochanaana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(Jana Křtitele). Za svůj tanec si přeje jeho hlavu (on její lásku odmítá), Herodiada – její matka, Herodova manželka.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14282" y="2857496"/>
            <a:ext cx="8715436" cy="64294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2</a:t>
            </a: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Scénická poznámka, přechodník.</a:t>
            </a:r>
            <a:endParaRPr kumimoji="0" lang="cs-CZ" sz="3600" b="1" u="sng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14282" y="3571876"/>
            <a:ext cx="8715436" cy="1500198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>
                <a:latin typeface="+mj-lt"/>
              </a:rPr>
              <a:t>3. </a:t>
            </a:r>
            <a:r>
              <a:rPr lang="cs-CZ" sz="2800" b="1" u="sng" dirty="0" smtClean="0">
                <a:latin typeface="+mj-lt"/>
              </a:rPr>
              <a:t>Inspirace </a:t>
            </a:r>
            <a:r>
              <a:rPr lang="cs-CZ" sz="2800" b="1" dirty="0" smtClean="0">
                <a:latin typeface="+mj-lt"/>
              </a:rPr>
              <a:t>– píseň Karla Kryla (i Daniela Landy); obrazy G. </a:t>
            </a:r>
            <a:r>
              <a:rPr lang="cs-CZ" sz="2800" b="1" dirty="0" err="1" smtClean="0">
                <a:latin typeface="+mj-lt"/>
              </a:rPr>
              <a:t>Moreaua</a:t>
            </a:r>
            <a:r>
              <a:rPr lang="cs-CZ" sz="2800" b="1" dirty="0" smtClean="0">
                <a:latin typeface="+mj-lt"/>
              </a:rPr>
              <a:t>, G. </a:t>
            </a:r>
            <a:r>
              <a:rPr lang="cs-CZ" sz="2800" b="1" dirty="0" err="1" smtClean="0">
                <a:latin typeface="+mj-lt"/>
              </a:rPr>
              <a:t>Klimta</a:t>
            </a:r>
            <a:r>
              <a:rPr lang="cs-CZ" sz="2800" b="1" dirty="0" smtClean="0">
                <a:latin typeface="+mj-lt"/>
              </a:rPr>
              <a:t>, E. </a:t>
            </a:r>
            <a:r>
              <a:rPr lang="cs-CZ" sz="2800" b="1" dirty="0" err="1" smtClean="0">
                <a:latin typeface="+mj-lt"/>
              </a:rPr>
              <a:t>Muncha</a:t>
            </a:r>
            <a:r>
              <a:rPr lang="cs-CZ" sz="2800" b="1" dirty="0" smtClean="0">
                <a:latin typeface="+mj-lt"/>
              </a:rPr>
              <a:t>; opera Richarda </a:t>
            </a:r>
            <a:r>
              <a:rPr lang="cs-CZ" sz="2800" b="1" dirty="0" err="1" smtClean="0">
                <a:latin typeface="+mj-lt"/>
              </a:rPr>
              <a:t>Strausse</a:t>
            </a:r>
            <a:r>
              <a:rPr lang="cs-CZ" sz="2800" b="1" dirty="0" smtClean="0">
                <a:latin typeface="+mj-lt"/>
              </a:rPr>
              <a:t>, </a:t>
            </a:r>
            <a:r>
              <a:rPr lang="cs-CZ" sz="2800" b="1" dirty="0" err="1" smtClean="0">
                <a:latin typeface="+mj-lt"/>
              </a:rPr>
              <a:t>šp</a:t>
            </a:r>
            <a:r>
              <a:rPr lang="cs-CZ" sz="2800" b="1" dirty="0" smtClean="0">
                <a:latin typeface="+mj-lt"/>
              </a:rPr>
              <a:t>. film z roku 2002, americký snímek z r. 1953.  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42844" y="5214950"/>
            <a:ext cx="8786874" cy="164305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>
                <a:latin typeface="+mj-lt"/>
              </a:rPr>
              <a:t>4. Spisovná čeština s archaismy, inverze (znamení zlé jest), figury (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tlukot</a:t>
            </a:r>
            <a:r>
              <a:rPr lang="cs-CZ" sz="2800" b="1" dirty="0" smtClean="0">
                <a:latin typeface="+mj-lt"/>
              </a:rPr>
              <a:t>), </a:t>
            </a:r>
            <a:r>
              <a:rPr lang="cs-CZ" sz="2800" b="1" dirty="0" err="1" smtClean="0">
                <a:latin typeface="+mj-lt"/>
              </a:rPr>
              <a:t>epitetony</a:t>
            </a:r>
            <a:r>
              <a:rPr lang="cs-CZ" sz="2800" b="1" dirty="0" smtClean="0">
                <a:latin typeface="+mj-lt"/>
              </a:rPr>
              <a:t> (křídel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nesmírných</a:t>
            </a:r>
            <a:r>
              <a:rPr lang="cs-CZ" sz="2800" b="1" dirty="0" smtClean="0">
                <a:latin typeface="+mj-lt"/>
              </a:rPr>
              <a:t>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http://www.</a:t>
            </a:r>
            <a:r>
              <a:rPr kumimoji="0" lang="cs-CZ" sz="2800" b="1" i="0" u="sng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pismak.cz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/index.</a:t>
            </a:r>
            <a:r>
              <a:rPr kumimoji="0" lang="cs-CZ" sz="2800" b="1" i="0" u="sng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php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?data=</a:t>
            </a:r>
            <a:r>
              <a:rPr kumimoji="0" lang="cs-CZ" sz="2800" b="1" i="0" u="sng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read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  <a:hlinkClick r:id="rId3"/>
              </a:rPr>
              <a:t>&amp;id=205084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286248" y="214290"/>
            <a:ext cx="4500594" cy="5786478"/>
          </a:xfr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3600000" scaled="0"/>
          </a:gradFill>
          <a:ln w="1905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85000" lnSpcReduction="20000"/>
          </a:bodyPr>
          <a:lstStyle/>
          <a:p>
            <a:pPr marL="0" algn="ctr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Film 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Salome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(1953)</a:t>
            </a:r>
          </a:p>
          <a:p>
            <a:pPr marL="0" algn="ctr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youtube.com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watch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?v=I7I0Mhg8bks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00050" indent="-742950" algn="ctr">
              <a:buAutoNum type="alphaLcParenR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Jak se vám ukázka líbí?</a:t>
            </a:r>
          </a:p>
          <a:p>
            <a:pPr marL="400050" indent="-742950" algn="ctr">
              <a:buAutoNum type="alphaLcParenR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Proč tančí  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Salome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se sedmi závoji?</a:t>
            </a:r>
          </a:p>
          <a:p>
            <a:pPr marL="400050" indent="-742950" algn="ctr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http://salome-dance.blog.cz/0804/salome-a-tanec-sedmi-zavoju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214810" y="500042"/>
            <a:ext cx="4429156" cy="1323439"/>
          </a:xfrm>
          <a:prstGeom prst="rect">
            <a:avLst/>
          </a:prstGeom>
          <a:gradFill>
            <a:gsLst>
              <a:gs pos="1000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400000" scaled="0"/>
          </a:gradFill>
          <a:ln w="19050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Opravte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chybné  názvy</a:t>
            </a:r>
          </a:p>
          <a:p>
            <a:pPr algn="ctr"/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děl  Oscara  Wildea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3857620" y="3643314"/>
            <a:ext cx="1643074" cy="1500198"/>
          </a:xfrm>
          <a:prstGeom prst="sun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rgbClr val="C00000"/>
              </a:solidFill>
              <a:cs typeface="Aharoni" pitchFamily="2" charset="-79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85720" y="5286388"/>
            <a:ext cx="4286280" cy="121444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Balada o žaláři v Londýně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14282" y="4000504"/>
            <a:ext cx="3500462" cy="714380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Smutný princ</a:t>
            </a:r>
          </a:p>
          <a:p>
            <a:pPr algn="ctr"/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14678" y="2571744"/>
            <a:ext cx="4929222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 královny Viktorie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715008" y="4000504"/>
            <a:ext cx="3214710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Ideální milenec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929190" y="5357826"/>
            <a:ext cx="4000528" cy="114300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je důležité </a:t>
            </a:r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míti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peníze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214810" y="500042"/>
            <a:ext cx="4429156" cy="1323439"/>
          </a:xfrm>
          <a:prstGeom prst="rect">
            <a:avLst/>
          </a:prstGeom>
          <a:gradFill>
            <a:gsLst>
              <a:gs pos="1000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400000" scaled="0"/>
          </a:gradFill>
          <a:ln w="19050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Opravte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chybné  názvy</a:t>
            </a:r>
          </a:p>
          <a:p>
            <a:pPr algn="ctr"/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děl  Oscara  Wildea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3857620" y="3643314"/>
            <a:ext cx="1643074" cy="1500198"/>
          </a:xfrm>
          <a:prstGeom prst="sun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rgbClr val="C00000"/>
              </a:solidFill>
              <a:cs typeface="Aharoni" pitchFamily="2" charset="-79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85720" y="5286388"/>
            <a:ext cx="4286280" cy="121444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Balada o žaláři v </a:t>
            </a:r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Readingu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14282" y="4000504"/>
            <a:ext cx="3500462" cy="714380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Šťastný princ</a:t>
            </a:r>
          </a:p>
          <a:p>
            <a:pPr algn="ctr"/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14678" y="2571744"/>
            <a:ext cx="4929222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 </a:t>
            </a:r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Doriana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Graye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715008" y="4000504"/>
            <a:ext cx="3214710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Ideální manžel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929190" y="5357826"/>
            <a:ext cx="4000528" cy="114300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je důležité </a:t>
            </a:r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míti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Filipa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857620" y="571480"/>
            <a:ext cx="4929222" cy="3571900"/>
          </a:xfr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3600000" scaled="0"/>
          </a:gradFill>
          <a:ln w="1905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lnSpcReduction="10000"/>
          </a:bodyPr>
          <a:lstStyle/>
          <a:p>
            <a:pPr marL="0" algn="ctr">
              <a:buNone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Jak je důležité </a:t>
            </a:r>
            <a:r>
              <a:rPr lang="cs-CZ" sz="4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míti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Filipa 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(1979)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Podívejte se na video a vypracujte odpovědi na otázky.</a:t>
            </a:r>
          </a:p>
          <a:p>
            <a:pPr marL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youtube.com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watch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?v=2CCC5wXiXA4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>
            <a:hlinkClick r:id="rId3"/>
          </p:cNvPr>
          <p:cNvSpPr txBox="1">
            <a:spLocks/>
          </p:cNvSpPr>
          <p:nvPr/>
        </p:nvSpPr>
        <p:spPr>
          <a:xfrm>
            <a:off x="3786182" y="4429132"/>
            <a:ext cx="4929222" cy="2143140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3600000" scaled="0"/>
          </a:gradFill>
          <a:ln w="1905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 lnSpcReduction="10000"/>
          </a:bodyPr>
          <a:lstStyle/>
          <a:p>
            <a:pPr marL="1714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lphaLcParenR"/>
              <a:tabLst/>
              <a:defRPr/>
            </a:pP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n-ea"/>
                <a:cs typeface="+mn-cs"/>
              </a:rPr>
              <a:t>Jak se vám ukázka líbí?</a:t>
            </a:r>
          </a:p>
          <a:p>
            <a:pPr marL="1714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lphaLcParenR"/>
              <a:tabLst/>
              <a:defRPr/>
            </a:pPr>
            <a:r>
              <a:rPr lang="cs-CZ" sz="3200" b="1" baseline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Kdo ztvárnil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hlavní role?</a:t>
            </a:r>
          </a:p>
          <a:p>
            <a:pPr marL="1714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http://www.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csfd.cz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/film/111214-jak-je-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dulezite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-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miti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-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filipa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/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1714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286248" y="571480"/>
            <a:ext cx="4500594" cy="3143272"/>
          </a:xfr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3600000" scaled="0"/>
          </a:gradFill>
          <a:ln w="1905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Vyberte si jeden z 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citátů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autora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 vyložte  jej  vlastními slovy.</a:t>
            </a:r>
          </a:p>
          <a:p>
            <a:pPr marL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http://cs.wikiquote.org/wiki/Oscar_Wilde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85918" y="5286388"/>
            <a:ext cx="691554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Konec prezentace</a:t>
            </a:r>
            <a:endParaRPr lang="cs-CZ" sz="7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14810" y="1428736"/>
            <a:ext cx="4572000" cy="2308324"/>
          </a:xfrm>
          <a:prstGeom prst="rect">
            <a:avLst/>
          </a:prstGeom>
          <a:ln w="22225"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/>
            <a:r>
              <a:rPr lang="cs-CZ" sz="3600" b="1" dirty="0" smtClean="0"/>
              <a:t>Jediné, co je horší, než když se o vás mluví, je to, když se o vás nemluví.</a:t>
            </a:r>
            <a:endParaRPr lang="cs-CZ" sz="3600" b="1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4214810" cy="714380"/>
          </a:xfrm>
          <a:ln w="0"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zdroje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714356"/>
            <a:ext cx="8643998" cy="5286412"/>
          </a:xfrm>
          <a:ln w="254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</a:rPr>
              <a:t>KARPATSKÝ, Dušan. </a:t>
            </a:r>
            <a:r>
              <a:rPr lang="cs-CZ" sz="2000" i="1" dirty="0" smtClean="0">
                <a:solidFill>
                  <a:prstClr val="black"/>
                </a:solidFill>
              </a:rPr>
              <a:t>Labyrint literatury. </a:t>
            </a:r>
            <a:r>
              <a:rPr lang="cs-CZ" sz="2000" dirty="0" smtClean="0">
                <a:solidFill>
                  <a:prstClr val="black"/>
                </a:solidFill>
              </a:rPr>
              <a:t>Praha: Albatros, 2008, ISBN 13-752-008.</a:t>
            </a:r>
          </a:p>
          <a:p>
            <a:pPr lvl="0">
              <a:buFont typeface="Wingdings" pitchFamily="2" charset="2"/>
              <a:buChar char="§"/>
            </a:pPr>
            <a:r>
              <a:rPr lang="cs-CZ" sz="2000" dirty="0" smtClean="0"/>
              <a:t>SCHNAKENBERG, Robert. </a:t>
            </a:r>
            <a:r>
              <a:rPr lang="cs-CZ" sz="2000" i="1" dirty="0" smtClean="0"/>
              <a:t>Tajné životy slavných spisovatelů</a:t>
            </a:r>
            <a:r>
              <a:rPr lang="cs-CZ" sz="2000" dirty="0" smtClean="0"/>
              <a:t>. Praha: Knižní klub, 2010, ISBN 978--80-242-2598-2.</a:t>
            </a:r>
          </a:p>
          <a:p>
            <a:pPr lvl="0">
              <a:buFont typeface="Wingdings" pitchFamily="2" charset="2"/>
              <a:buChar char="§"/>
            </a:pPr>
            <a:r>
              <a:rPr lang="pt-BR" sz="2000" dirty="0" smtClean="0"/>
              <a:t>WILDE, Oscar. </a:t>
            </a:r>
            <a:r>
              <a:rPr lang="pt-BR" sz="2000" i="1" dirty="0" smtClean="0"/>
              <a:t>Obraz Doriana Graye</a:t>
            </a:r>
            <a:r>
              <a:rPr lang="pt-BR" sz="2000" dirty="0" smtClean="0"/>
              <a:t>. Praha: Mladá fronta, 1999, ISBN 80-204-0605-0. </a:t>
            </a: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r>
              <a:rPr lang="cs-CZ" sz="2000" dirty="0" smtClean="0"/>
              <a:t>WILDE, Oscar. </a:t>
            </a:r>
            <a:r>
              <a:rPr lang="cs-CZ" sz="2000" i="1" dirty="0" smtClean="0"/>
              <a:t>Šťastný princ a jiné pohádky</a:t>
            </a:r>
            <a:r>
              <a:rPr lang="cs-CZ" sz="2000" dirty="0" smtClean="0"/>
              <a:t>. Praha: Albatros, 1985.</a:t>
            </a:r>
          </a:p>
          <a:p>
            <a:pPr lvl="0">
              <a:buFont typeface="Wingdings" pitchFamily="2" charset="2"/>
              <a:buChar char="§"/>
            </a:pPr>
            <a:r>
              <a:rPr lang="cs-CZ" sz="2000" dirty="0" smtClean="0">
                <a:hlinkClick r:id="rId3"/>
              </a:rPr>
              <a:t>http://cs.wikipedia.org/wiki/Oscar_Wilde</a:t>
            </a: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r>
              <a:rPr lang="cs-CZ" sz="2000" dirty="0" smtClean="0">
                <a:hlinkClick r:id="rId4"/>
              </a:rPr>
              <a:t>http://cs.wikipedia.org/wiki/%C5%A0%C5%A5astn%C3%BD_princ_a_jin%C3%A9_poh%C3%A1dky</a:t>
            </a: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r>
              <a:rPr lang="cs-CZ" sz="2000" dirty="0" smtClean="0">
                <a:hlinkClick r:id="rId5"/>
              </a:rPr>
              <a:t>http://cs.wikipedia.org/wiki/Obraz_Doriana_Graye</a:t>
            </a: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cmgww.com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historic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wilde</a:t>
            </a:r>
            <a:r>
              <a:rPr lang="cs-CZ" sz="2000" dirty="0" smtClean="0">
                <a:hlinkClick r:id="rId6"/>
              </a:rPr>
              <a:t>/</a:t>
            </a: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  <a:hlinkClick r:id="rId7"/>
              </a:rPr>
              <a:t>http://cs.wikipedia.org/wiki/Salome_(dcera_Herodiina)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  <a:hlinkClick r:id="rId8"/>
              </a:rPr>
              <a:t>http://cs.wikiquote.org/wiki/Oscar_Wilde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  <a:hlinkClick r:id="rId9"/>
              </a:rPr>
              <a:t>http://www.</a:t>
            </a:r>
            <a:r>
              <a:rPr lang="cs-CZ" sz="2000" dirty="0" err="1" smtClean="0">
                <a:solidFill>
                  <a:prstClr val="black"/>
                </a:solidFill>
                <a:hlinkClick r:id="rId9"/>
              </a:rPr>
              <a:t>pismak.cz</a:t>
            </a:r>
            <a:r>
              <a:rPr lang="cs-CZ" sz="2000" dirty="0" smtClean="0">
                <a:solidFill>
                  <a:prstClr val="black"/>
                </a:solidFill>
                <a:hlinkClick r:id="rId9"/>
              </a:rPr>
              <a:t>/index.</a:t>
            </a:r>
            <a:r>
              <a:rPr lang="cs-CZ" sz="2000" dirty="0" err="1" smtClean="0">
                <a:solidFill>
                  <a:prstClr val="black"/>
                </a:solidFill>
                <a:hlinkClick r:id="rId9"/>
              </a:rPr>
              <a:t>php</a:t>
            </a:r>
            <a:r>
              <a:rPr lang="cs-CZ" sz="2000" dirty="0" smtClean="0">
                <a:solidFill>
                  <a:prstClr val="black"/>
                </a:solidFill>
                <a:hlinkClick r:id="rId9"/>
              </a:rPr>
              <a:t>?data=</a:t>
            </a:r>
            <a:r>
              <a:rPr lang="cs-CZ" sz="2000" dirty="0" err="1" smtClean="0">
                <a:solidFill>
                  <a:prstClr val="black"/>
                </a:solidFill>
                <a:hlinkClick r:id="rId9"/>
              </a:rPr>
              <a:t>read</a:t>
            </a:r>
            <a:r>
              <a:rPr lang="cs-CZ" sz="2000" dirty="0" smtClean="0">
                <a:solidFill>
                  <a:prstClr val="black"/>
                </a:solidFill>
                <a:hlinkClick r:id="rId9"/>
              </a:rPr>
              <a:t>&amp;id=205084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  <a:hlinkClick r:id="rId10"/>
              </a:rPr>
              <a:t>http://theses.cz/id/h1y14q/BP_-_Hana_Porov.pdf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</a:rPr>
              <a:t>Archiv autorky.</a:t>
            </a:r>
          </a:p>
          <a:p>
            <a:pPr lvl="0"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24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sz="2000" dirty="0" smtClean="0"/>
          </a:p>
          <a:p>
            <a:pPr>
              <a:buFont typeface="Courier New" pitchFamily="49" charset="0"/>
              <a:buChar char="o"/>
            </a:pP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19000" b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3357586" cy="714380"/>
          </a:xfrm>
          <a:ln w="0">
            <a:noFill/>
          </a:ln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857208"/>
            <a:ext cx="8643998" cy="2071726"/>
          </a:xfrm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>
                <a:hlinkClick r:id="rId3"/>
              </a:rPr>
              <a:t>http://commons.wikimedia.org/wiki/File:Oscar_Wilde_portrait_by_Napoleon_Sarony_-_albumen.jpg</a:t>
            </a:r>
            <a:r>
              <a:rPr lang="cs-CZ" sz="2000" dirty="0" smtClean="0"/>
              <a:t>  (pozadí)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hlinkClick r:id="rId4"/>
              </a:rPr>
              <a:t>http://en.wikipedia.org/wiki/File:Oscar_Wilde_Signature.svg</a:t>
            </a:r>
            <a:r>
              <a:rPr lang="cs-CZ" sz="2000" dirty="0" smtClean="0"/>
              <a:t> (podpis, snímek 3)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Archiv autorky.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2487</TotalTime>
  <Words>1959</Words>
  <Application>Microsoft Office PowerPoint</Application>
  <PresentationFormat>Předvádění na obrazovce (4:3)</PresentationFormat>
  <Paragraphs>193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Snímek 2</vt:lpstr>
      <vt:lpstr>Oscar Wilde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Použitá literatura a zdroje</vt:lpstr>
      <vt:lpstr>Obrazový materiál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Oscar Wilde</dc:title>
  <dc:subject>DUM 29</dc:subject>
  <dc:creator>LN</dc:creator>
  <cp:lastModifiedBy>Alice</cp:lastModifiedBy>
  <cp:revision>199</cp:revision>
  <dcterms:created xsi:type="dcterms:W3CDTF">2014-01-19T07:36:07Z</dcterms:created>
  <dcterms:modified xsi:type="dcterms:W3CDTF">2014-04-07T20:05:23Z</dcterms:modified>
</cp:coreProperties>
</file>