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71F75AE-2A97-4C30-80EB-7243AA485569}" type="datetimeFigureOut">
              <a:rPr lang="cs-CZ" smtClean="0">
                <a:solidFill>
                  <a:srgbClr val="B13F9A"/>
                </a:solidFill>
              </a:rPr>
              <a:pPr/>
              <a:t>8.4.2014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56FE909-5A04-4479-A199-A9CFE9E1484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i83Swbysqg" TargetMode="External"/><Relationship Id="rId2" Type="http://schemas.openxmlformats.org/officeDocument/2006/relationships/hyperlink" Target="https://www.youtube.com/watch?v=aKf9OYnguW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aBofiUZzUHc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sf-9zK1yl4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DbS3qAxv6g" TargetMode="External"/><Relationship Id="rId2" Type="http://schemas.openxmlformats.org/officeDocument/2006/relationships/hyperlink" Target="https://www.youtube.com/watch?v=ocJqV8JBVp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70WgBmiuUxI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JlY1M65Xao&amp;list=PL57F730868CF9B46B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vlNFyxEf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vyZX0-86-A" TargetMode="External"/><Relationship Id="rId2" Type="http://schemas.openxmlformats.org/officeDocument/2006/relationships/hyperlink" Target="https://www.youtube.com/watch?v=B88Oc4-Iej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CSWlkI1N_XI" TargetMode="External"/><Relationship Id="rId4" Type="http://schemas.openxmlformats.org/officeDocument/2006/relationships/hyperlink" Target="https://www.youtube.com/watch?v=MeBPGQTAuno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6430" name="Group 46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xmlns="" val="3204115893"/>
              </p:ext>
            </p:extLst>
          </p:nvPr>
        </p:nvGraphicFramePr>
        <p:xfrm>
          <a:off x="0" y="1600200"/>
          <a:ext cx="7467601" cy="4192108"/>
        </p:xfrm>
        <a:graphic>
          <a:graphicData uri="http://schemas.openxmlformats.org/drawingml/2006/table">
            <a:tbl>
              <a:tblPr/>
              <a:tblGrid>
                <a:gridCol w="1829447"/>
                <a:gridCol w="5638154"/>
              </a:tblGrid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2598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031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VY_32_INOVACE_HV_16_SVO_Český středověk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25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Klára Svobodová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Hudební výchova – dějiny hudby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 čtyřletého gymnázia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4.4. 2014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znalosti o problematice neoklasicismu a jeho významných představitelů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množství ukázek umožňuje učiteli volit a zaměřit se na to, co studenty nejvíce zajímá, co poslouchají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6420" name="Picture 46" descr="logo_pruh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b="1" dirty="0">
                <a:solidFill>
                  <a:srgbClr val="FFFFFF"/>
                </a:solidFill>
                <a:latin typeface="Times New Roman"/>
                <a:cs typeface="Arial" charset="0"/>
              </a:rPr>
              <a:t>DIGITÁLNÍ UČEBNÍ MATERIÁL</a:t>
            </a:r>
          </a:p>
        </p:txBody>
      </p:sp>
      <p:pic>
        <p:nvPicPr>
          <p:cNvPr id="164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25434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Klára Svobodová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středověká hudba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5498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české hudby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Na území dnešní České republiky proniká gregoriánský chorál zásluhou misionářů ze západní Evropy –prostí lidé nerozumí obsahu slov</a:t>
            </a:r>
          </a:p>
          <a:p>
            <a:r>
              <a:rPr lang="cs-CZ" dirty="0" smtClean="0"/>
              <a:t>863 n.l. přichází na Velkou Moravu Cyrila  Metoděj se staroslověnštinou - zavádějí bohoslužbu ve staroslověnštině </a:t>
            </a:r>
          </a:p>
          <a:p>
            <a:r>
              <a:rPr lang="cs-CZ" dirty="0" smtClean="0"/>
              <a:t>Staroslověnština zůstává do dnešních dnů liturgickým jazykem pravoslavné církve</a:t>
            </a:r>
          </a:p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www.youtube.com/watch?v=aKf9OYnguWg</a:t>
            </a:r>
            <a:endParaRPr lang="cs-CZ" dirty="0" smtClean="0"/>
          </a:p>
          <a:p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www.youtube.com/watch?v=Ji83Swbysqg</a:t>
            </a:r>
            <a:endParaRPr lang="cs-CZ" dirty="0" smtClean="0"/>
          </a:p>
          <a:p>
            <a:r>
              <a:rPr lang="cs-CZ" dirty="0">
                <a:hlinkClick r:id="rId4"/>
              </a:rPr>
              <a:t>https://</a:t>
            </a:r>
            <a:r>
              <a:rPr lang="cs-CZ" dirty="0" smtClean="0">
                <a:hlinkClick r:id="rId4"/>
              </a:rPr>
              <a:t>www.youtube.com/watch?v=aBofiUZzUHc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401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Nejstarší hudební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Hospodine pomiluj </a:t>
            </a:r>
            <a:r>
              <a:rPr lang="cs-CZ" b="1" dirty="0" err="1" smtClean="0"/>
              <a:t>ny</a:t>
            </a:r>
            <a:endParaRPr lang="cs-CZ" b="1" dirty="0" smtClean="0"/>
          </a:p>
          <a:p>
            <a:pPr lvl="1"/>
            <a:r>
              <a:rPr lang="cs-CZ" dirty="0" smtClean="0"/>
              <a:t>Nejstarší česká duchovní píseň</a:t>
            </a:r>
          </a:p>
          <a:p>
            <a:pPr lvl="1"/>
            <a:r>
              <a:rPr lang="cs-CZ" dirty="0" smtClean="0"/>
              <a:t>Vzniká asi v 11. století</a:t>
            </a:r>
          </a:p>
          <a:p>
            <a:pPr marL="320040" lvl="1" indent="0">
              <a:buNone/>
            </a:pPr>
            <a:r>
              <a:rPr lang="cs-CZ" i="1" dirty="0"/>
              <a:t>Hospodine, pomiluj </a:t>
            </a:r>
            <a:r>
              <a:rPr lang="cs-CZ" i="1" dirty="0" err="1"/>
              <a:t>ny</a:t>
            </a:r>
            <a:r>
              <a:rPr lang="cs-CZ" i="1" dirty="0"/>
              <a:t>!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err="1"/>
              <a:t>Jezukriste</a:t>
            </a:r>
            <a:r>
              <a:rPr lang="cs-CZ" i="1" dirty="0"/>
              <a:t>, pomiluj </a:t>
            </a:r>
            <a:r>
              <a:rPr lang="cs-CZ" i="1" dirty="0" err="1"/>
              <a:t>ny</a:t>
            </a:r>
            <a:r>
              <a:rPr lang="cs-CZ" i="1" dirty="0"/>
              <a:t>!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/>
              <a:t>Ty, spase všeho </a:t>
            </a:r>
            <a:r>
              <a:rPr lang="cs-CZ" i="1" dirty="0" err="1"/>
              <a:t>mira</a:t>
            </a:r>
            <a:r>
              <a:rPr lang="cs-CZ" i="1" dirty="0"/>
              <a:t>,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err="1"/>
              <a:t>spasiž</a:t>
            </a:r>
            <a:r>
              <a:rPr lang="cs-CZ" i="1" dirty="0"/>
              <a:t> </a:t>
            </a:r>
            <a:r>
              <a:rPr lang="cs-CZ" i="1" dirty="0" err="1"/>
              <a:t>ny</a:t>
            </a:r>
            <a:r>
              <a:rPr lang="cs-CZ" i="1" dirty="0"/>
              <a:t> i </a:t>
            </a:r>
            <a:r>
              <a:rPr lang="cs-CZ" i="1" dirty="0" err="1"/>
              <a:t>uslyšiž</a:t>
            </a:r>
            <a:r>
              <a:rPr lang="cs-CZ" i="1" dirty="0"/>
              <a:t>,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/>
              <a:t>Hospodine, hlasy </a:t>
            </a:r>
            <a:r>
              <a:rPr lang="cs-CZ" i="1" dirty="0" err="1"/>
              <a:t>našě</a:t>
            </a:r>
            <a:r>
              <a:rPr lang="cs-CZ" i="1" dirty="0"/>
              <a:t>!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err="1"/>
              <a:t>Daj</a:t>
            </a:r>
            <a:r>
              <a:rPr lang="cs-CZ" i="1" dirty="0"/>
              <a:t> nám </a:t>
            </a:r>
            <a:r>
              <a:rPr lang="cs-CZ" i="1" dirty="0" err="1"/>
              <a:t>všěm</a:t>
            </a:r>
            <a:r>
              <a:rPr lang="cs-CZ" i="1" dirty="0"/>
              <a:t>, Hospodine,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err="1"/>
              <a:t>žizn</a:t>
            </a:r>
            <a:r>
              <a:rPr lang="cs-CZ" i="1" dirty="0"/>
              <a:t> a mír v zemi!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err="1"/>
              <a:t>Krleš</a:t>
            </a:r>
            <a:r>
              <a:rPr lang="cs-CZ" i="1" dirty="0"/>
              <a:t>! </a:t>
            </a:r>
            <a:r>
              <a:rPr lang="cs-CZ" i="1" dirty="0" err="1"/>
              <a:t>Krleš</a:t>
            </a:r>
            <a:r>
              <a:rPr lang="cs-CZ" i="1" dirty="0"/>
              <a:t>! </a:t>
            </a:r>
            <a:r>
              <a:rPr lang="cs-CZ" i="1" dirty="0" err="1"/>
              <a:t>Krleš</a:t>
            </a:r>
            <a:r>
              <a:rPr lang="cs-CZ" i="1" dirty="0" smtClean="0"/>
              <a:t>!</a:t>
            </a:r>
          </a:p>
          <a:p>
            <a:pPr marL="320040" lvl="1" indent="0">
              <a:buNone/>
            </a:pPr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www.youtube.com/watch?v=Esf-9zK1yl4</a:t>
            </a:r>
            <a:endParaRPr lang="cs-CZ" dirty="0" smtClean="0"/>
          </a:p>
          <a:p>
            <a:pPr marL="32004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54744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Nejstarší hudební památky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Svatý</a:t>
            </a:r>
            <a:r>
              <a:rPr lang="cs-CZ" dirty="0" smtClean="0"/>
              <a:t> Václave</a:t>
            </a:r>
          </a:p>
          <a:p>
            <a:pPr lvl="1"/>
            <a:r>
              <a:rPr lang="cs-CZ" dirty="0" smtClean="0"/>
              <a:t>Ze 13. století</a:t>
            </a:r>
          </a:p>
          <a:p>
            <a:pPr lvl="1"/>
            <a:r>
              <a:rPr lang="cs-CZ" dirty="0" smtClean="0"/>
              <a:t>Před vznikem ČSR plnila funkci české národní hymny</a:t>
            </a:r>
          </a:p>
          <a:p>
            <a:pPr lvl="1"/>
            <a:r>
              <a:rPr lang="cs-CZ" dirty="0" smtClean="0"/>
              <a:t>Časté využívání motivů této písně v pozdějších památkách artificiální hudby (př. J. Suk-Meditace na Svatováclavský chorál)</a:t>
            </a:r>
          </a:p>
          <a:p>
            <a:pPr lvl="1"/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www.youtube.com/watch?v=ocJqV8JBVpo</a:t>
            </a:r>
            <a:endParaRPr lang="cs-CZ" dirty="0" smtClean="0"/>
          </a:p>
          <a:p>
            <a:pPr lvl="1"/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www.youtube.com/watch?v=1DbS3qAxv6g</a:t>
            </a:r>
            <a:endParaRPr lang="cs-CZ" dirty="0"/>
          </a:p>
          <a:p>
            <a:pPr marL="320040" lvl="1" indent="0">
              <a:buNone/>
            </a:pPr>
            <a:r>
              <a:rPr lang="cs-CZ" b="1" dirty="0" smtClean="0"/>
              <a:t>Dřevo se listem </a:t>
            </a:r>
            <a:r>
              <a:rPr lang="cs-CZ" b="1" dirty="0" err="1" smtClean="0"/>
              <a:t>odievá</a:t>
            </a:r>
            <a:endParaRPr lang="cs-CZ" b="1" dirty="0" smtClean="0"/>
          </a:p>
          <a:p>
            <a:pPr lvl="1"/>
            <a:r>
              <a:rPr lang="cs-CZ" dirty="0" smtClean="0"/>
              <a:t>První zachovalá lyrická milostná píseň</a:t>
            </a:r>
          </a:p>
          <a:p>
            <a:pPr lvl="1"/>
            <a:r>
              <a:rPr lang="cs-CZ" dirty="0">
                <a:hlinkClick r:id="rId4"/>
              </a:rPr>
              <a:t>https://</a:t>
            </a:r>
            <a:r>
              <a:rPr lang="cs-CZ" dirty="0" smtClean="0">
                <a:hlinkClick r:id="rId4"/>
              </a:rPr>
              <a:t>www.youtube.com/watch?v=70WgBmiuUxI</a:t>
            </a:r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b="1" dirty="0" smtClean="0"/>
          </a:p>
          <a:p>
            <a:pPr lvl="1"/>
            <a:endParaRPr lang="cs-CZ" dirty="0"/>
          </a:p>
          <a:p>
            <a:pPr marL="320040" lvl="1" indent="0">
              <a:buNone/>
            </a:pPr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8778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vlády Karla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Hudba v zemi velice důstojné postavení</a:t>
            </a:r>
          </a:p>
          <a:p>
            <a:r>
              <a:rPr lang="cs-CZ" dirty="0" smtClean="0"/>
              <a:t>V chrámu sv. Víta působí profesionální pěvecký sbor</a:t>
            </a:r>
          </a:p>
          <a:p>
            <a:r>
              <a:rPr lang="cs-CZ" dirty="0" smtClean="0"/>
              <a:t>Král jmenuje tzv. krále hudců</a:t>
            </a:r>
          </a:p>
          <a:p>
            <a:r>
              <a:rPr lang="cs-CZ" dirty="0" smtClean="0"/>
              <a:t>Velká trubačská skupina</a:t>
            </a:r>
          </a:p>
          <a:p>
            <a:r>
              <a:rPr lang="cs-CZ" dirty="0" smtClean="0"/>
              <a:t>Nápěvek  této doby zaznamenán v českém muzikálu Noc na Karlštejně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www.youtube.com/watch?v=EJlY1M65Xao&amp;list=PL57F730868CF9B46B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27755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Husitství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Už Jan Hus </a:t>
            </a:r>
            <a:r>
              <a:rPr lang="cs-CZ" dirty="0" smtClean="0"/>
              <a:t>upozorňuje </a:t>
            </a:r>
            <a:r>
              <a:rPr lang="cs-CZ" dirty="0" smtClean="0"/>
              <a:t>na podstatnou úlohu duchovní písně při bohoslužbě</a:t>
            </a:r>
          </a:p>
          <a:p>
            <a:r>
              <a:rPr lang="cs-CZ" dirty="0" smtClean="0"/>
              <a:t>Kališníci zakazují hru na hudební nástroje</a:t>
            </a:r>
          </a:p>
          <a:p>
            <a:r>
              <a:rPr lang="cs-CZ" dirty="0" smtClean="0"/>
              <a:t>Posilují úlohu písní duchovních a bojovných</a:t>
            </a:r>
          </a:p>
          <a:p>
            <a:r>
              <a:rPr lang="cs-CZ" dirty="0" smtClean="0"/>
              <a:t>Husitské písně jsou na rozdíl od gregoriánského charakteru lidovější  textem i výrazem</a:t>
            </a:r>
          </a:p>
          <a:p>
            <a:r>
              <a:rPr lang="cs-CZ" dirty="0" smtClean="0"/>
              <a:t>Jednoduchá, </a:t>
            </a:r>
            <a:r>
              <a:rPr lang="cs-CZ" dirty="0" smtClean="0"/>
              <a:t>přehledná, snadno zapamatovatelná hudební linie</a:t>
            </a:r>
          </a:p>
          <a:p>
            <a:r>
              <a:rPr lang="cs-CZ" b="1" dirty="0" smtClean="0"/>
              <a:t>Jistebnický kancionál </a:t>
            </a:r>
            <a:r>
              <a:rPr lang="cs-CZ" dirty="0" smtClean="0"/>
              <a:t>(kancionál-zpěvník) s nejznámější husitskou písní </a:t>
            </a:r>
            <a:r>
              <a:rPr lang="cs-CZ" b="1" dirty="0" smtClean="0"/>
              <a:t>Ktož sú boží bojovníci</a:t>
            </a:r>
          </a:p>
          <a:p>
            <a:r>
              <a:rPr lang="cs-CZ" b="1" dirty="0">
                <a:hlinkClick r:id="rId2"/>
              </a:rPr>
              <a:t>https://</a:t>
            </a:r>
            <a:r>
              <a:rPr lang="cs-CZ" b="1" dirty="0" smtClean="0">
                <a:hlinkClick r:id="rId2"/>
              </a:rPr>
              <a:t>www.youtube.com/watch?v=pvlNFyxEfvg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637136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Inspirace </a:t>
            </a:r>
            <a:r>
              <a:rPr lang="cs-CZ" dirty="0" smtClean="0"/>
              <a:t>husitstvím </a:t>
            </a:r>
            <a:r>
              <a:rPr lang="cs-CZ" dirty="0" smtClean="0"/>
              <a:t>v artificiální i </a:t>
            </a:r>
            <a:r>
              <a:rPr lang="cs-CZ" dirty="0" err="1" smtClean="0"/>
              <a:t>nonartificiální</a:t>
            </a:r>
            <a:r>
              <a:rPr lang="cs-CZ" dirty="0" smtClean="0"/>
              <a:t>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Nonartificiální</a:t>
            </a:r>
            <a:r>
              <a:rPr lang="cs-CZ" dirty="0" smtClean="0"/>
              <a:t> hudba:</a:t>
            </a:r>
          </a:p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www.youtube.com/watch?v=B88Oc4-Iej4</a:t>
            </a:r>
            <a:endParaRPr lang="cs-CZ" dirty="0" smtClean="0"/>
          </a:p>
          <a:p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www.youtube.com/watch?v=BvyZX0-86-A</a:t>
            </a:r>
            <a:endParaRPr lang="cs-CZ" dirty="0" smtClean="0"/>
          </a:p>
          <a:p>
            <a:r>
              <a:rPr lang="cs-CZ" dirty="0">
                <a:hlinkClick r:id="rId4"/>
              </a:rPr>
              <a:t>https://</a:t>
            </a:r>
            <a:r>
              <a:rPr lang="cs-CZ" dirty="0" smtClean="0">
                <a:hlinkClick r:id="rId4"/>
              </a:rPr>
              <a:t>www.youtube.com/watch?v=MeBPGQTAuno</a:t>
            </a:r>
            <a:endParaRPr lang="cs-CZ" dirty="0" smtClean="0"/>
          </a:p>
          <a:p>
            <a:r>
              <a:rPr lang="cs-CZ" dirty="0" smtClean="0"/>
              <a:t>Artificiální hudba:</a:t>
            </a:r>
          </a:p>
          <a:p>
            <a:r>
              <a:rPr lang="cs-CZ" dirty="0">
                <a:hlinkClick r:id="rId5"/>
              </a:rPr>
              <a:t>https://</a:t>
            </a:r>
            <a:r>
              <a:rPr lang="cs-CZ" dirty="0" smtClean="0">
                <a:hlinkClick r:id="rId5"/>
              </a:rPr>
              <a:t>www.youtube.com/watch?v=CSWlkI1N_XI</a:t>
            </a:r>
            <a:endParaRPr lang="cs-CZ" dirty="0" smtClean="0"/>
          </a:p>
          <a:p>
            <a:r>
              <a:rPr lang="cs-CZ" dirty="0" smtClean="0"/>
              <a:t>Úkol:</a:t>
            </a:r>
          </a:p>
          <a:p>
            <a:pPr lvl="1"/>
            <a:r>
              <a:rPr lang="cs-CZ" dirty="0" smtClean="0"/>
              <a:t>Porovnej ukázky</a:t>
            </a:r>
          </a:p>
          <a:p>
            <a:pPr lvl="1"/>
            <a:r>
              <a:rPr lang="cs-CZ" dirty="0" smtClean="0"/>
              <a:t>Jakými výrazovými prostředky autoři zpracovávají téma husitství?</a:t>
            </a:r>
          </a:p>
          <a:p>
            <a:pPr lvl="1"/>
            <a:r>
              <a:rPr lang="cs-CZ" dirty="0" smtClean="0"/>
              <a:t>Proč je husitství častým námětem umělců?</a:t>
            </a:r>
          </a:p>
          <a:p>
            <a:pPr lvl="1"/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2148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Literatura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539750" y="1628775"/>
            <a:ext cx="8229600" cy="44958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700" dirty="0" err="1"/>
              <a:t>Charalambidis</a:t>
            </a:r>
            <a:r>
              <a:rPr lang="cs-CZ" altLang="cs-CZ" sz="2700" dirty="0"/>
              <a:t> A. a kol. </a:t>
            </a:r>
            <a:r>
              <a:rPr lang="cs-CZ" altLang="cs-CZ" sz="2700" i="1" dirty="0"/>
              <a:t>Hudební výchova pro </a:t>
            </a:r>
            <a:r>
              <a:rPr lang="cs-CZ" altLang="cs-CZ" sz="2700" i="1" dirty="0" smtClean="0"/>
              <a:t>9. </a:t>
            </a:r>
            <a:r>
              <a:rPr lang="cs-CZ" altLang="cs-CZ" sz="2700" i="1" dirty="0"/>
              <a:t>ročník</a:t>
            </a:r>
            <a:r>
              <a:rPr lang="cs-CZ" altLang="cs-CZ" sz="2700" dirty="0"/>
              <a:t>, SPN, Praha </a:t>
            </a:r>
            <a:r>
              <a:rPr lang="cs-CZ" altLang="cs-CZ" sz="2700" dirty="0" smtClean="0"/>
              <a:t>2005</a:t>
            </a: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700" dirty="0" err="1" smtClean="0"/>
              <a:t>Schnierer</a:t>
            </a:r>
            <a:r>
              <a:rPr lang="cs-CZ" altLang="cs-CZ" sz="2700" dirty="0" smtClean="0"/>
              <a:t> </a:t>
            </a:r>
            <a:r>
              <a:rPr lang="cs-CZ" altLang="cs-CZ" sz="2700" dirty="0"/>
              <a:t>M., </a:t>
            </a:r>
            <a:r>
              <a:rPr lang="cs-CZ" altLang="cs-CZ" sz="2700" i="1" dirty="0"/>
              <a:t>Dějiny hudby</a:t>
            </a:r>
            <a:r>
              <a:rPr lang="cs-CZ" altLang="cs-CZ" sz="2700" dirty="0"/>
              <a:t>, JAMU, Brno 2007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700" dirty="0" err="1"/>
              <a:t>Schnierer</a:t>
            </a:r>
            <a:r>
              <a:rPr lang="cs-CZ" altLang="cs-CZ" sz="2700" dirty="0"/>
              <a:t> M., </a:t>
            </a:r>
            <a:r>
              <a:rPr lang="cs-CZ" altLang="cs-CZ" sz="2700" i="1" dirty="0"/>
              <a:t>Hudba 20. století</a:t>
            </a:r>
            <a:r>
              <a:rPr lang="cs-CZ" altLang="cs-CZ" sz="2700" dirty="0"/>
              <a:t>, JAMU, Brno 2007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700" dirty="0" err="1" smtClean="0"/>
              <a:t>Michels</a:t>
            </a:r>
            <a:r>
              <a:rPr lang="cs-CZ" altLang="cs-CZ" sz="2700" dirty="0" smtClean="0"/>
              <a:t> U., Encyklopedický atlas hudby, NLN 2000</a:t>
            </a: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Char char="§"/>
            </a:pPr>
            <a:r>
              <a:rPr lang="cs-CZ" altLang="cs-CZ" sz="1600" dirty="0"/>
              <a:t>Toto dílo je k dispozici pod licencí CC BY-SA</a:t>
            </a:r>
            <a:endParaRPr lang="en-US" altLang="cs-CZ" sz="16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</p:txBody>
      </p:sp>
    </p:spTree>
    <p:extLst>
      <p:ext uri="{BB962C8B-B14F-4D97-AF65-F5344CB8AC3E}">
        <p14:creationId xmlns:p14="http://schemas.microsoft.com/office/powerpoint/2010/main" xmlns="" val="2028364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</TotalTime>
  <Words>446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Snímek 1</vt:lpstr>
      <vt:lpstr>Česká středověká hudba</vt:lpstr>
      <vt:lpstr>Počátky české hudby</vt:lpstr>
      <vt:lpstr>Nejstarší hudební památky</vt:lpstr>
      <vt:lpstr>Nejstarší hudební památky</vt:lpstr>
      <vt:lpstr>Doba vlády Karla IV.</vt:lpstr>
      <vt:lpstr>Husitství</vt:lpstr>
      <vt:lpstr>Inspirace husitstvím v artificiální i nonartificiální hudbě</vt:lpstr>
      <vt:lpstr>Literatura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klara</dc:creator>
  <cp:lastModifiedBy>Dum</cp:lastModifiedBy>
  <cp:revision>5</cp:revision>
  <dcterms:created xsi:type="dcterms:W3CDTF">2014-04-07T20:41:57Z</dcterms:created>
  <dcterms:modified xsi:type="dcterms:W3CDTF">2014-04-08T07:51:52Z</dcterms:modified>
</cp:coreProperties>
</file>