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6"/>
  </p:notesMasterIdLst>
  <p:sldIdLst>
    <p:sldId id="282" r:id="rId2"/>
    <p:sldId id="280" r:id="rId3"/>
    <p:sldId id="281" r:id="rId4"/>
    <p:sldId id="296" r:id="rId5"/>
    <p:sldId id="298" r:id="rId6"/>
    <p:sldId id="292" r:id="rId7"/>
    <p:sldId id="288" r:id="rId8"/>
    <p:sldId id="300" r:id="rId9"/>
    <p:sldId id="299" r:id="rId10"/>
    <p:sldId id="293" r:id="rId11"/>
    <p:sldId id="295" r:id="rId12"/>
    <p:sldId id="289" r:id="rId13"/>
    <p:sldId id="294" r:id="rId14"/>
    <p:sldId id="284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091" autoAdjust="0"/>
    <p:restoredTop sz="94660"/>
  </p:normalViewPr>
  <p:slideViewPr>
    <p:cSldViewPr>
      <p:cViewPr>
        <p:scale>
          <a:sx n="70" d="100"/>
          <a:sy n="70" d="100"/>
        </p:scale>
        <p:origin x="-1350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EBFD3C2-A774-44EB-A122-2CDB9E0F54D3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35FA840-3F30-4299-B6C6-CD2D7B95B0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12687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14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3" Type="http://schemas.openxmlformats.org/officeDocument/2006/relationships/image" Target="../media/image7.jpeg"/><Relationship Id="rId7" Type="http://schemas.openxmlformats.org/officeDocument/2006/relationships/image" Target="../media/image10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4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7" Type="http://schemas.openxmlformats.org/officeDocument/2006/relationships/image" Target="../media/image17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jpeg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7" Type="http://schemas.openxmlformats.org/officeDocument/2006/relationships/image" Target="../media/image22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1.jpeg"/><Relationship Id="rId5" Type="http://schemas.openxmlformats.org/officeDocument/2006/relationships/image" Target="../media/image20.jpeg"/><Relationship Id="rId4" Type="http://schemas.openxmlformats.org/officeDocument/2006/relationships/image" Target="../media/image19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AutoShape 4"/>
          <p:cNvSpPr>
            <a:spLocks noChangeArrowheads="1"/>
          </p:cNvSpPr>
          <p:nvPr/>
        </p:nvSpPr>
        <p:spPr bwMode="auto">
          <a:xfrm>
            <a:off x="683569" y="620689"/>
            <a:ext cx="7704856" cy="1872208"/>
          </a:xfrm>
          <a:prstGeom prst="roundRect">
            <a:avLst>
              <a:gd name="adj" fmla="val 50000"/>
            </a:avLst>
          </a:prstGeom>
          <a:solidFill>
            <a:schemeClr val="tx1"/>
          </a:solidFill>
          <a:ln w="76200">
            <a:solidFill>
              <a:schemeClr val="tx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48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9" y="632033"/>
            <a:ext cx="7772400" cy="1470025"/>
          </a:xfrm>
          <a:effectLst/>
        </p:spPr>
        <p:txBody>
          <a:bodyPr>
            <a:noAutofit/>
          </a:bodyPr>
          <a:lstStyle/>
          <a:p>
            <a:pPr algn="ctr"/>
            <a:r>
              <a:rPr lang="cs-CZ" sz="6600" dirty="0" smtClean="0">
                <a:solidFill>
                  <a:srgbClr val="002060"/>
                </a:solidFill>
                <a:latin typeface="Calibri" pitchFamily="34" charset="0"/>
                <a:cs typeface="Arial" pitchFamily="34" charset="0"/>
              </a:rPr>
              <a:t> </a:t>
            </a:r>
            <a:r>
              <a:rPr lang="cs-CZ" sz="6600" dirty="0" smtClean="0">
                <a:solidFill>
                  <a:schemeClr val="tx2">
                    <a:lumMod val="25000"/>
                  </a:schemeClr>
                </a:solidFill>
                <a:latin typeface="Arial Black" pitchFamily="34" charset="0"/>
                <a:cs typeface="Arial" pitchFamily="34" charset="0"/>
              </a:rPr>
              <a:t>EVROPA </a:t>
            </a:r>
            <a:r>
              <a:rPr lang="cs-CZ" sz="6000" dirty="0" smtClean="0">
                <a:solidFill>
                  <a:schemeClr val="tx2">
                    <a:lumMod val="25000"/>
                  </a:schemeClr>
                </a:solidFill>
                <a:latin typeface="Arial Black" pitchFamily="34" charset="0"/>
                <a:cs typeface="Arial" pitchFamily="34" charset="0"/>
              </a:rPr>
              <a:t/>
            </a:r>
            <a:br>
              <a:rPr lang="cs-CZ" sz="6000" dirty="0" smtClean="0">
                <a:solidFill>
                  <a:schemeClr val="tx2">
                    <a:lumMod val="25000"/>
                  </a:schemeClr>
                </a:solidFill>
                <a:latin typeface="Arial Black" pitchFamily="34" charset="0"/>
                <a:cs typeface="Arial" pitchFamily="34" charset="0"/>
              </a:rPr>
            </a:br>
            <a:r>
              <a:rPr lang="cs-CZ" sz="2000" dirty="0" smtClean="0">
                <a:solidFill>
                  <a:schemeClr val="tx2">
                    <a:lumMod val="25000"/>
                  </a:schemeClr>
                </a:solidFill>
                <a:latin typeface="Arial Black" pitchFamily="34" charset="0"/>
                <a:cs typeface="Arial" pitchFamily="34" charset="0"/>
              </a:rPr>
              <a:t>OBYVATELSTVO</a:t>
            </a:r>
            <a:endParaRPr lang="cs-CZ" sz="2000" dirty="0">
              <a:solidFill>
                <a:schemeClr val="tx2">
                  <a:lumMod val="25000"/>
                </a:schemeClr>
              </a:solidFill>
              <a:latin typeface="Arial Black" pitchFamily="34" charset="0"/>
              <a:cs typeface="Arial" pitchFamily="34" charset="0"/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59317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323608" y="5104079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VY_32_INOVACE_07-46</a:t>
            </a:r>
            <a:endParaRPr lang="cs-CZ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88133787"/>
              </p:ext>
            </p:extLst>
          </p:nvPr>
        </p:nvGraphicFramePr>
        <p:xfrm>
          <a:off x="1013507" y="3068960"/>
          <a:ext cx="7200799" cy="1645920"/>
        </p:xfrm>
        <a:graphic>
          <a:graphicData uri="http://schemas.openxmlformats.org/drawingml/2006/table">
            <a:tbl>
              <a:tblPr firstRow="1" firstCol="1" bandRow="1">
                <a:tableStyleId>{93296810-A885-4BE3-A3E7-6D5BEEA58F35}</a:tableStyleId>
              </a:tblPr>
              <a:tblGrid>
                <a:gridCol w="1749933"/>
                <a:gridCol w="5450866"/>
              </a:tblGrid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Ročník: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VIII.</a:t>
                      </a:r>
                      <a:r>
                        <a:rPr lang="cs-CZ" sz="1200" kern="50" baseline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ročník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>
                          <a:effectLst/>
                          <a:latin typeface="Arial" pitchFamily="34" charset="0"/>
                          <a:cs typeface="Arial" pitchFamily="34" charset="0"/>
                        </a:rPr>
                        <a:t>Vzdělávací oblast: </a:t>
                      </a:r>
                      <a:endParaRPr lang="cs-CZ" sz="1200" kern="5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Člověk a příroda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>
                          <a:effectLst/>
                          <a:latin typeface="Arial" pitchFamily="34" charset="0"/>
                          <a:cs typeface="Arial" pitchFamily="34" charset="0"/>
                        </a:rPr>
                        <a:t>Vzdělávací obor:</a:t>
                      </a:r>
                      <a:endParaRPr lang="cs-CZ" sz="1200" kern="5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Zeměpis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>
                          <a:effectLst/>
                          <a:latin typeface="Arial" pitchFamily="34" charset="0"/>
                          <a:cs typeface="Arial" pitchFamily="34" charset="0"/>
                        </a:rPr>
                        <a:t>Tematický okruh:</a:t>
                      </a:r>
                      <a:endParaRPr lang="cs-CZ" sz="1200" kern="5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Evropa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>
                          <a:effectLst/>
                          <a:latin typeface="Arial" pitchFamily="34" charset="0"/>
                          <a:cs typeface="Arial" pitchFamily="34" charset="0"/>
                        </a:rPr>
                        <a:t>Téma:</a:t>
                      </a:r>
                      <a:endParaRPr lang="cs-CZ" sz="1200" kern="5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Evropa –</a:t>
                      </a:r>
                      <a:r>
                        <a:rPr lang="cs-CZ" sz="1200" kern="50" baseline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obyvatelstvo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>
                          <a:effectLst/>
                          <a:latin typeface="Arial" pitchFamily="34" charset="0"/>
                          <a:cs typeface="Arial" pitchFamily="34" charset="0"/>
                        </a:rPr>
                        <a:t>Jméno autora:</a:t>
                      </a:r>
                      <a:endParaRPr lang="cs-CZ" sz="1200" kern="5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200" kern="50" baseline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Hana Lipenská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Vytvořeno dne: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25. 10. 2011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Metodický popis,</a:t>
                      </a: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(anotace):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50" dirty="0" smtClean="0"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Prezentaci</a:t>
                      </a:r>
                      <a:r>
                        <a:rPr lang="cs-CZ" sz="1200" kern="50" baseline="0" dirty="0" smtClean="0"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lze využít k výkladu tématu Obyvatelstvo Evropy. </a:t>
                      </a:r>
                      <a:r>
                        <a:rPr lang="cs-CZ" sz="1200" kern="50" baseline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Obsahuje úkoly, které vyžadují práci s atlasem, mapou a tabulkami.</a:t>
                      </a:r>
                      <a:endParaRPr lang="cs-CZ" sz="1200" kern="50" dirty="0" smtClean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687838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389120"/>
          </a:xfrm>
        </p:spPr>
        <p:txBody>
          <a:bodyPr>
            <a:normAutofit fontScale="92500" lnSpcReduction="20000"/>
          </a:bodyPr>
          <a:lstStyle/>
          <a:p>
            <a:pPr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„Kolik řečí umíš, tolikrát jsi člověkem“</a:t>
            </a:r>
          </a:p>
          <a:p>
            <a:pPr>
              <a:buNone/>
            </a:pPr>
            <a:endParaRPr lang="cs-CZ" sz="1300" dirty="0" smtClean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200" i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Poznejte uvedené jazyky a přiřaďte, do které jazykové skupiny patří.</a:t>
            </a:r>
          </a:p>
          <a:p>
            <a:pPr>
              <a:buNone/>
            </a:pP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  <a:tabLst>
                <a:tab pos="804863" algn="l"/>
              </a:tabLst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por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favor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–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gracias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  <a:tabLst>
                <a:tab pos="804863" algn="l"/>
              </a:tabLst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	prosím –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ďakujem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  <a:tabLst>
                <a:tab pos="804863" algn="l"/>
              </a:tabLst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bitte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–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danke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  <a:tabLst>
                <a:tab pos="804863" algn="l"/>
              </a:tabLst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molim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–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hvala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>
              <a:buNone/>
              <a:tabLst>
                <a:tab pos="804863" algn="l"/>
              </a:tabLst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	s‘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il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vous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plaît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–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merci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  <a:tabLst>
                <a:tab pos="804863" algn="l"/>
              </a:tabLst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vennligst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–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takk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  <a:tabLst>
                <a:tab pos="804863" algn="l"/>
              </a:tabLst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please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–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thank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you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  <a:tabLst>
                <a:tab pos="804863" algn="l"/>
              </a:tabLst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	</a:t>
            </a:r>
            <a:r>
              <a:rPr lang="ru-RU" dirty="0" smtClean="0">
                <a:latin typeface="Arial" pitchFamily="34" charset="0"/>
                <a:cs typeface="Arial" pitchFamily="34" charset="0"/>
              </a:rPr>
              <a:t>пожалуйста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– </a:t>
            </a:r>
            <a:r>
              <a:rPr lang="ru-RU" dirty="0" smtClean="0">
                <a:latin typeface="Arial" pitchFamily="34" charset="0"/>
                <a:cs typeface="Arial" pitchFamily="34" charset="0"/>
              </a:rPr>
              <a:t>спасибо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OBYVATELSTVO EVROPY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sp>
        <p:nvSpPr>
          <p:cNvPr id="6" name="Zaoblený obdélník 5">
            <a:hlinkClick r:id="" action="ppaction://noaction"/>
          </p:cNvPr>
          <p:cNvSpPr/>
          <p:nvPr/>
        </p:nvSpPr>
        <p:spPr>
          <a:xfrm>
            <a:off x="5148064" y="3140968"/>
            <a:ext cx="2088232" cy="576064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slovanský jazyk</a:t>
            </a:r>
            <a:endParaRPr lang="cs-CZ" b="1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aoblený obdélník 6">
            <a:hlinkClick r:id="" action="ppaction://noaction"/>
          </p:cNvPr>
          <p:cNvSpPr/>
          <p:nvPr/>
        </p:nvSpPr>
        <p:spPr>
          <a:xfrm>
            <a:off x="5148064" y="4149080"/>
            <a:ext cx="2088232" cy="576064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germánský jazyk</a:t>
            </a:r>
            <a:endParaRPr lang="cs-CZ" b="1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Zaoblený obdélník 8">
            <a:hlinkClick r:id="" action="ppaction://noaction"/>
          </p:cNvPr>
          <p:cNvSpPr/>
          <p:nvPr/>
        </p:nvSpPr>
        <p:spPr>
          <a:xfrm>
            <a:off x="5148064" y="5157192"/>
            <a:ext cx="2088232" cy="576064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románský jazyk</a:t>
            </a:r>
            <a:endParaRPr lang="cs-CZ" b="1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5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8" dur="500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1" dur="500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4" dur="500"/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0" dur="500"/>
                                        <p:tgtEl>
                                          <p:spTgt spid="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3" dur="500"/>
                                        <p:tgtEl>
                                          <p:spTgt spid="8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9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Zástupný symbol pro obsah 5" descr="mapa_hustota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547664" y="1404582"/>
            <a:ext cx="5976664" cy="5296685"/>
          </a:xfr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HUSTOTA ZALIDĚNÍ EVROPY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67544" y="1700808"/>
            <a:ext cx="8229600" cy="4389120"/>
          </a:xfrm>
        </p:spPr>
        <p:txBody>
          <a:bodyPr/>
          <a:lstStyle/>
          <a:p>
            <a:pPr>
              <a:buNone/>
            </a:pPr>
            <a:r>
              <a:rPr lang="cs-CZ" sz="2000" i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Podle mapy (atlas str. 54 – 55) vypište alespoň 4 oblasti, kde je </a:t>
            </a:r>
          </a:p>
          <a:p>
            <a:pPr>
              <a:buNone/>
            </a:pPr>
            <a:r>
              <a:rPr lang="cs-CZ" sz="2000" i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největší a nejmenší hustota zalidnění v Evropě.</a:t>
            </a:r>
          </a:p>
          <a:p>
            <a:pPr>
              <a:buNone/>
            </a:pP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největší hustota (jádrové oblasti)</a:t>
            </a:r>
          </a:p>
          <a:p>
            <a:pPr lvl="1"/>
            <a:r>
              <a:rPr lang="cs-CZ" sz="2200" dirty="0" smtClean="0">
                <a:latin typeface="Arial" pitchFamily="34" charset="0"/>
                <a:cs typeface="Arial" pitchFamily="34" charset="0"/>
              </a:rPr>
              <a:t>Anglie, Benelux, SV Francie, Porúří, Porýní, Pádská nížina (S Itálie), Slezsko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nejmenší hustota (periferní oblasti)</a:t>
            </a:r>
          </a:p>
          <a:p>
            <a:pPr lvl="1"/>
            <a:r>
              <a:rPr lang="cs-CZ" sz="2200" dirty="0" smtClean="0">
                <a:latin typeface="Arial" pitchFamily="34" charset="0"/>
                <a:cs typeface="Arial" pitchFamily="34" charset="0"/>
              </a:rPr>
              <a:t>Skandinávie, S Velké Británie, Island, Alpy, S Ruska</a:t>
            </a:r>
          </a:p>
        </p:txBody>
      </p:sp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HUSTOTA ZALIDĚNÍ EVROPY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4" name="Picture 2" descr="C:\Documents and Settings\Iva\Local Settings\Temporary Internet Files\Content.IE5\2YCVNOQ7\MCj035012200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72400" y="1412776"/>
            <a:ext cx="773112" cy="91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5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67544" y="1988840"/>
            <a:ext cx="8229600" cy="4389120"/>
          </a:xfrm>
        </p:spPr>
        <p:txBody>
          <a:bodyPr/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nejhustěji osídlený světadíl (67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obyv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./km</a:t>
            </a:r>
            <a:r>
              <a:rPr lang="cs-CZ" sz="2400" baseline="30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)</a:t>
            </a:r>
          </a:p>
          <a:p>
            <a:pPr>
              <a:buNone/>
            </a:pP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000" i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Vyhledejte v tabulce 3 státy s nejmenší a 3 s největší hustotou </a:t>
            </a:r>
          </a:p>
          <a:p>
            <a:pPr>
              <a:buNone/>
            </a:pPr>
            <a:r>
              <a:rPr lang="cs-CZ" sz="2000" i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zalidnění (napište název + </a:t>
            </a:r>
            <a:r>
              <a:rPr lang="cs-CZ" sz="2000" i="1" dirty="0" err="1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obyv</a:t>
            </a:r>
            <a:r>
              <a:rPr lang="cs-CZ" sz="2000" i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./km</a:t>
            </a:r>
            <a:r>
              <a:rPr lang="cs-CZ" sz="2000" i="1" baseline="300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2000" i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).</a:t>
            </a:r>
          </a:p>
          <a:p>
            <a:pPr>
              <a:buNone/>
            </a:pP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  <a:tabLst>
                <a:tab pos="4572000" algn="l"/>
              </a:tabLst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největší hustota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	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nejmenší hustota</a:t>
            </a:r>
          </a:p>
          <a:p>
            <a:pPr>
              <a:buNone/>
              <a:tabLst>
                <a:tab pos="4572000" algn="l"/>
              </a:tabLst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Monako – 16 905	Island – 3 </a:t>
            </a:r>
          </a:p>
          <a:p>
            <a:pPr>
              <a:buNone/>
              <a:tabLst>
                <a:tab pos="4572000" algn="l"/>
              </a:tabLst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Malta – 1 282	Rusko – 8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</a:t>
            </a:r>
          </a:p>
          <a:p>
            <a:pPr>
              <a:buNone/>
              <a:tabLst>
                <a:tab pos="4572000" algn="l"/>
              </a:tabLst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San Marino – 493 	Norsko – 14 			</a:t>
            </a:r>
          </a:p>
        </p:txBody>
      </p:sp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HUSTOTA ZALIDĚNÍ EVROPY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4" name="Picture 2" descr="C:\Documents and Settings\Iva\Local Settings\Temporary Internet Files\Content.IE5\2YCVNOQ7\MCj035012200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72400" y="1412776"/>
            <a:ext cx="773112" cy="91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MH900415008[1]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203848" y="4869160"/>
            <a:ext cx="1800000" cy="1800000"/>
          </a:xfrm>
          <a:prstGeom prst="rect">
            <a:avLst/>
          </a:prstGeom>
        </p:spPr>
      </p:pic>
      <p:pic>
        <p:nvPicPr>
          <p:cNvPr id="7" name="Obrázek 6" descr="MH900028169[1]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7092280" y="4653136"/>
            <a:ext cx="1800000" cy="1800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5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5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0" dur="500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5" dur="500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Obrázek 10" descr="MH900195200[1]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563888" y="5229200"/>
            <a:ext cx="1440000" cy="1440000"/>
          </a:xfrm>
          <a:prstGeom prst="rect">
            <a:avLst/>
          </a:prstGeom>
        </p:spPr>
      </p:pic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200" dirty="0" smtClean="0">
                <a:latin typeface="Arial" pitchFamily="34" charset="0"/>
                <a:cs typeface="Arial" pitchFamily="34" charset="0"/>
              </a:rPr>
              <a:t>žije zde přes 700 milionů lidí (15 % světa)</a:t>
            </a:r>
          </a:p>
          <a:p>
            <a:pPr>
              <a:buNone/>
            </a:pP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000" i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Vyhledejte v tabulce 5 nejlidnatějších států Evropy (napište název + </a:t>
            </a:r>
          </a:p>
          <a:p>
            <a:pPr>
              <a:buNone/>
            </a:pPr>
            <a:r>
              <a:rPr lang="cs-CZ" sz="2000" i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počet obyvatel).</a:t>
            </a:r>
          </a:p>
          <a:p>
            <a:pPr>
              <a:buNone/>
            </a:pP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Rusko (evropská část) – 104 000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000</a:t>
            </a: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Německo – 82 329 758 </a:t>
            </a:r>
          </a:p>
          <a:p>
            <a:pPr>
              <a:buNone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Francie – 62 150 775 </a:t>
            </a:r>
          </a:p>
          <a:p>
            <a:pPr>
              <a:buNone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Spojené království – 61 113 205 </a:t>
            </a:r>
          </a:p>
          <a:p>
            <a:pPr>
              <a:buNone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Itálie – 58 126 212 </a:t>
            </a:r>
          </a:p>
        </p:txBody>
      </p:sp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POČET OBYVATEL EVROPY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4" name="Picture 2" descr="C:\Documents and Settings\Iva\Local Settings\Temporary Internet Files\Content.IE5\2YCVNOQ7\MCj0350122000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72400" y="1412776"/>
            <a:ext cx="773112" cy="91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MH900019246[1]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508104" y="3140968"/>
            <a:ext cx="1440000" cy="1440000"/>
          </a:xfrm>
          <a:prstGeom prst="rect">
            <a:avLst/>
          </a:prstGeom>
        </p:spPr>
      </p:pic>
      <p:pic>
        <p:nvPicPr>
          <p:cNvPr id="7" name="Obrázek 6" descr="MH900415722[1]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5292080" y="4653136"/>
            <a:ext cx="1440000" cy="1440000"/>
          </a:xfrm>
          <a:prstGeom prst="rect">
            <a:avLst/>
          </a:prstGeom>
        </p:spPr>
      </p:pic>
      <p:pic>
        <p:nvPicPr>
          <p:cNvPr id="9" name="Obrázek 8" descr="MH900383688[1]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7380312" y="3284984"/>
            <a:ext cx="1440000" cy="1440000"/>
          </a:xfrm>
          <a:prstGeom prst="rect">
            <a:avLst/>
          </a:prstGeom>
        </p:spPr>
      </p:pic>
      <p:pic>
        <p:nvPicPr>
          <p:cNvPr id="10" name="Obrázek 9" descr="MH900195224[1]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7199122" y="5170840"/>
            <a:ext cx="1440000" cy="1440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7" dur="500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2" dur="500"/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67544" y="2420888"/>
            <a:ext cx="8229600" cy="3600400"/>
          </a:xfrm>
        </p:spPr>
        <p:txBody>
          <a:bodyPr/>
          <a:lstStyle/>
          <a:p>
            <a:pPr marL="274320" lvl="1" indent="-274320">
              <a:buClr>
                <a:schemeClr val="accent3"/>
              </a:buClr>
              <a:buSzPct val="95000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většina států záporný nebo nulový přírůstek obyvatel</a:t>
            </a:r>
          </a:p>
          <a:p>
            <a:pPr marL="274320" lvl="1" indent="-274320">
              <a:buClr>
                <a:schemeClr val="accent3"/>
              </a:buClr>
              <a:buSzPct val="95000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průměrný věk – 74 let</a:t>
            </a:r>
          </a:p>
          <a:p>
            <a:pPr marL="274320" lvl="1" indent="-274320">
              <a:buClr>
                <a:schemeClr val="accent3"/>
              </a:buClr>
              <a:buSzPct val="95000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převažuje europoidní (bílá) rasa</a:t>
            </a:r>
          </a:p>
          <a:p>
            <a:endParaRPr lang="cs-CZ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OBYVATELSTVO EVROPY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4" name="Picture 2" descr="C:\Documents and Settings\Iva\Local Settings\Temporary Internet Files\Content.IE5\2YCVNOQ7\MCj035012200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72400" y="1412776"/>
            <a:ext cx="773112" cy="91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Obdélník 5"/>
          <p:cNvSpPr/>
          <p:nvPr/>
        </p:nvSpPr>
        <p:spPr>
          <a:xfrm>
            <a:off x="2627784" y="1628800"/>
            <a:ext cx="4267348" cy="4924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74320" lvl="1" indent="-274320">
              <a:spcBef>
                <a:spcPct val="20000"/>
              </a:spcBef>
              <a:buClr>
                <a:srgbClr val="6BB1C9"/>
              </a:buClr>
              <a:buSzPct val="95000"/>
            </a:pPr>
            <a:r>
              <a:rPr lang="cs-CZ" sz="2600" b="1" dirty="0" smtClean="0">
                <a:solidFill>
                  <a:schemeClr val="accent6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Evropa = „starý svět“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539552" y="1556792"/>
            <a:ext cx="8229600" cy="438912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000" i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Určete správně názvy evropských velkoměst a vyhledejte </a:t>
            </a:r>
          </a:p>
          <a:p>
            <a:pPr>
              <a:buNone/>
            </a:pPr>
            <a:r>
              <a:rPr lang="cs-CZ" sz="2000" i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k nim počet obyvatel.</a:t>
            </a:r>
          </a:p>
          <a:p>
            <a:pPr>
              <a:buNone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Londýn – 7 556 900 </a:t>
            </a:r>
          </a:p>
          <a:p>
            <a:pPr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Berlín – 3 440 441</a:t>
            </a:r>
          </a:p>
          <a:p>
            <a:pPr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Madrid – 3 273 049</a:t>
            </a:r>
          </a:p>
          <a:p>
            <a:pPr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Řím – 2 550 571</a:t>
            </a:r>
          </a:p>
          <a:p>
            <a:pPr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Paříž – 2 138 551</a:t>
            </a:r>
          </a:p>
          <a:p>
            <a:pPr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Moskva – 10 504 718 </a:t>
            </a:r>
          </a:p>
        </p:txBody>
      </p:sp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NEJVĚTŠÍ SÍDLA EVROPY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4" name="Picture 2" descr="C:\Documents and Settings\Iva\Local Settings\Temporary Internet Files\Content.IE5\2YCVNOQ7\MCj035012200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72400" y="1412776"/>
            <a:ext cx="773112" cy="91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Obrázek 8" descr="mapa_sidla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491880" y="2564904"/>
            <a:ext cx="5472608" cy="4104456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6" dur="5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1" dur="500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6" dur="500"/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67544" y="1484784"/>
            <a:ext cx="8229600" cy="93610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000" i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Podle obrázku určete o jaký evropský národ se jedná nebo alespoň </a:t>
            </a:r>
          </a:p>
          <a:p>
            <a:pPr>
              <a:buNone/>
            </a:pPr>
            <a:r>
              <a:rPr lang="cs-CZ" sz="2000" i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oblast, kde žije.</a:t>
            </a:r>
          </a:p>
        </p:txBody>
      </p:sp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NÁRODY EVROPY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15" name="Obrázek 14" descr="600px-Sami_woman_2005-08-25[1]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51520" y="2708920"/>
            <a:ext cx="2457600" cy="2880000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1" name="Obrázek 10" descr="424px-Javier_Bardem_Cannes_2010[1]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483768" y="2060848"/>
            <a:ext cx="2035200" cy="2880000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2" name="Obrázek 11" descr="Kiira_KORPI_Nebelhorn_Trophy_2009_Podium[1]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779912" y="3789040"/>
            <a:ext cx="1922041" cy="2880000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7" name="Obrázek 16" descr="GlenHansard[1]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5436096" y="2060848"/>
            <a:ext cx="2459240" cy="2880000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4" name="Obrázek 13" descr="401px-Scottish_piper[1]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7020272" y="3789040"/>
            <a:ext cx="1928017" cy="2880000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kolem 50 národů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většina států – jeden národ (ČR)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mnohonárodnostní státy – Německo, Belgie</a:t>
            </a:r>
          </a:p>
          <a:p>
            <a:pPr>
              <a:buNone/>
            </a:pP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400" i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Jaké jazykové skupiny najdeme v Evropě (atlas str. 51)?</a:t>
            </a:r>
          </a:p>
          <a:p>
            <a:pPr>
              <a:buNone/>
            </a:pP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 marL="274320" lvl="1" indent="-274320">
              <a:buClr>
                <a:schemeClr val="accent3"/>
              </a:buClr>
              <a:buSzPct val="95000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indoevropské jazyky (románské, slovanské, germánské)</a:t>
            </a:r>
          </a:p>
          <a:p>
            <a:pPr marL="274320" lvl="1" indent="-274320">
              <a:buClr>
                <a:schemeClr val="accent3"/>
              </a:buClr>
              <a:buSzPct val="95000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ugrofinské jazyky (finština)</a:t>
            </a:r>
          </a:p>
          <a:p>
            <a:pPr marL="274320" lvl="1" indent="-274320">
              <a:buClr>
                <a:schemeClr val="accent3"/>
              </a:buClr>
              <a:buSzPct val="95000"/>
              <a:buNone/>
            </a:pP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 marL="274320" lvl="1" indent="-274320">
              <a:buClr>
                <a:schemeClr val="accent3"/>
              </a:buClr>
              <a:buSzPct val="95000"/>
              <a:buNone/>
            </a:pPr>
            <a:r>
              <a:rPr lang="cs-CZ" i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Ve kterém evropském státě je úředním jazykem latina?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NÁRODY a JAZYKY EVROPY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4" name="Picture 2" descr="C:\Documents and Settings\Iva\Local Settings\Temporary Internet Files\Content.IE5\2YCVNOQ7\MCj035012200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72400" y="1412776"/>
            <a:ext cx="773112" cy="91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Zástupný symbol pro obsah 9" descr="12_Belehrad_-_chram_sv._Savy[1].jpg"/>
          <p:cNvPicPr>
            <a:picLocks noGrp="1" noChangeAspect="1"/>
          </p:cNvPicPr>
          <p:nvPr>
            <p:ph sz="half" idx="1"/>
          </p:nvPr>
        </p:nvPicPr>
        <p:blipFill>
          <a:blip r:embed="rId3" cstate="print"/>
          <a:stretch>
            <a:fillRect/>
          </a:stretch>
        </p:blipFill>
        <p:spPr>
          <a:xfrm>
            <a:off x="395536" y="1484784"/>
            <a:ext cx="3528392" cy="2646294"/>
          </a:xfr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1" name="Zástupný symbol pro obsah 10" descr="22_Edirne_-_Selimiye_Camii[1].jpg"/>
          <p:cNvPicPr>
            <a:picLocks noGrp="1" noChangeAspect="1"/>
          </p:cNvPicPr>
          <p:nvPr>
            <p:ph sz="half" idx="2"/>
          </p:nvPr>
        </p:nvPicPr>
        <p:blipFill>
          <a:blip r:embed="rId4" cstate="print"/>
          <a:stretch>
            <a:fillRect/>
          </a:stretch>
        </p:blipFill>
        <p:spPr>
          <a:xfrm>
            <a:off x="4788024" y="1340769"/>
            <a:ext cx="3758735" cy="2808312"/>
          </a:xfr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NÁBOŽENSTVÍ EVROPY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13" name="Obrázek 12" descr="BEATIF~1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39552" y="4077072"/>
            <a:ext cx="2077311" cy="2585864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4" name="Obrázek 13" descr="0187366[1]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2987824" y="3861048"/>
            <a:ext cx="3384376" cy="2489524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2" name="Obrázek 11" descr="Rabbi_Raskin_with_Rabbi_Metzger[1]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6156176" y="4869160"/>
            <a:ext cx="2699792" cy="1799861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Zástupný symbol pro obsah 5" descr="mapa_nabozenstvi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691680" y="1408402"/>
            <a:ext cx="5648584" cy="5305581"/>
          </a:xfr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NÁBOŽENSTVÍ EVROPY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57200" y="1935480"/>
            <a:ext cx="8219256" cy="4389120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většina obyvatel bez náboženského vyznání</a:t>
            </a:r>
          </a:p>
          <a:p>
            <a:pPr>
              <a:buNone/>
            </a:pPr>
            <a:endParaRPr lang="cs-CZ" sz="2400" i="1" dirty="0" smtClean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300" i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Doplňte ke každému náboženství 2 evropské státy, kde převládá (atlas str. 51).</a:t>
            </a:r>
          </a:p>
          <a:p>
            <a:pPr>
              <a:buNone/>
            </a:pP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křesťanství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římsko-katolické</a:t>
            </a:r>
          </a:p>
          <a:p>
            <a:pPr lvl="1"/>
            <a:r>
              <a:rPr lang="cs-CZ" sz="2200" dirty="0" smtClean="0">
                <a:latin typeface="Arial" pitchFamily="34" charset="0"/>
                <a:cs typeface="Arial" pitchFamily="34" charset="0"/>
              </a:rPr>
              <a:t>Francie, Španělsko, Polsko, ČR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protestantské</a:t>
            </a:r>
          </a:p>
          <a:p>
            <a:pPr lvl="1"/>
            <a:r>
              <a:rPr lang="cs-CZ" sz="2200" dirty="0" smtClean="0">
                <a:latin typeface="Arial" pitchFamily="34" charset="0"/>
                <a:cs typeface="Arial" pitchFamily="34" charset="0"/>
              </a:rPr>
              <a:t>Velká Británie, Švédsko, Norsko, Finsko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pravoslavné</a:t>
            </a:r>
          </a:p>
          <a:p>
            <a:pPr lvl="1"/>
            <a:r>
              <a:rPr lang="cs-CZ" sz="2200" dirty="0" smtClean="0">
                <a:latin typeface="Arial" pitchFamily="34" charset="0"/>
                <a:cs typeface="Arial" pitchFamily="34" charset="0"/>
              </a:rPr>
              <a:t>Rusko, Ukrajina, Rumunsko, Bulharsko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islám</a:t>
            </a:r>
          </a:p>
          <a:p>
            <a:pPr lvl="1"/>
            <a:r>
              <a:rPr lang="cs-CZ" sz="2200" dirty="0" smtClean="0">
                <a:latin typeface="Arial" pitchFamily="34" charset="0"/>
                <a:cs typeface="Arial" pitchFamily="34" charset="0"/>
              </a:rPr>
              <a:t>Bosna a Hercegovina, Albánie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židovství (po celé Evropě)</a:t>
            </a:r>
          </a:p>
        </p:txBody>
      </p:sp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NÁBOŽENSTVÍ EVROPY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4" name="Picture 2" descr="C:\Documents and Settings\Iva\Local Settings\Temporary Internet Files\Content.IE5\2YCVNOQ7\MCj035012200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72400" y="1412776"/>
            <a:ext cx="773112" cy="91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8" dur="500"/>
                                        <p:tgtEl>
                                          <p:spTgt spid="8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3" dur="5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8" dur="500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3" dur="500"/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8" dur="500"/>
                                        <p:tgtEl>
                                          <p:spTgt spid="8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389120"/>
          </a:xfrm>
        </p:spPr>
        <p:txBody>
          <a:bodyPr>
            <a:normAutofit/>
          </a:bodyPr>
          <a:lstStyle/>
          <a:p>
            <a:r>
              <a:rPr lang="cs-CZ" sz="900" dirty="0" smtClean="0">
                <a:latin typeface="Arial" pitchFamily="34" charset="0"/>
                <a:cs typeface="Arial" pitchFamily="34" charset="0"/>
              </a:rPr>
              <a:t>[cit. 2011-10-25]. Dostupný pod licencí </a:t>
            </a:r>
            <a:r>
              <a:rPr lang="cs-CZ" sz="9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9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9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900" dirty="0" smtClean="0">
                <a:latin typeface="Arial" pitchFamily="34" charset="0"/>
                <a:cs typeface="Arial" pitchFamily="34" charset="0"/>
              </a:rPr>
              <a:t> z WWW: &lt;http://cs.wikipedia.org/wiki/Soubor:Sami_woman_2005-08-25.jpg&gt;.</a:t>
            </a:r>
          </a:p>
          <a:p>
            <a:r>
              <a:rPr lang="cs-CZ" sz="900" dirty="0" smtClean="0">
                <a:latin typeface="Arial" pitchFamily="34" charset="0"/>
                <a:cs typeface="Arial" pitchFamily="34" charset="0"/>
              </a:rPr>
              <a:t>[cit. 2011-10-25]. Dostupný pod licencí </a:t>
            </a:r>
            <a:r>
              <a:rPr lang="cs-CZ" sz="9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9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9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900" dirty="0" smtClean="0">
                <a:latin typeface="Arial" pitchFamily="34" charset="0"/>
                <a:cs typeface="Arial" pitchFamily="34" charset="0"/>
              </a:rPr>
              <a:t> z WWW: &lt;http://commons.wikimedia.org/wiki/File:Javier_Bardem_Cannes_2010.jpg?uselang=cs&gt;.</a:t>
            </a:r>
          </a:p>
          <a:p>
            <a:r>
              <a:rPr lang="cs-CZ" sz="900" dirty="0" smtClean="0">
                <a:latin typeface="Arial" pitchFamily="34" charset="0"/>
                <a:cs typeface="Arial" pitchFamily="34" charset="0"/>
              </a:rPr>
              <a:t>[cit. 2011-10-25]. Dostupný pod licencí </a:t>
            </a:r>
            <a:r>
              <a:rPr lang="cs-CZ" sz="9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9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9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900" dirty="0" smtClean="0">
                <a:latin typeface="Arial" pitchFamily="34" charset="0"/>
                <a:cs typeface="Arial" pitchFamily="34" charset="0"/>
              </a:rPr>
              <a:t> z WWW: &lt;http://commons.wikimedia.org/wiki/File:Kiira_KORPI_Nebelhorn_Trophy_2009_Podium.jpg&gt;.</a:t>
            </a:r>
          </a:p>
          <a:p>
            <a:r>
              <a:rPr lang="cs-CZ" sz="900" dirty="0" smtClean="0">
                <a:latin typeface="Arial" pitchFamily="34" charset="0"/>
                <a:cs typeface="Arial" pitchFamily="34" charset="0"/>
              </a:rPr>
              <a:t>[cit. 2011-10-25]. Dostupný pod licencí </a:t>
            </a:r>
            <a:r>
              <a:rPr lang="cs-CZ" sz="9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9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9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900" dirty="0" smtClean="0">
                <a:latin typeface="Arial" pitchFamily="34" charset="0"/>
                <a:cs typeface="Arial" pitchFamily="34" charset="0"/>
              </a:rPr>
              <a:t> z WWW: &lt;http://commons.wikimedia.org/wiki/File:Scottish_piper.jpg&gt;.</a:t>
            </a:r>
          </a:p>
          <a:p>
            <a:r>
              <a:rPr lang="cs-CZ" sz="900" dirty="0" smtClean="0">
                <a:latin typeface="Arial" pitchFamily="34" charset="0"/>
                <a:cs typeface="Arial" pitchFamily="34" charset="0"/>
              </a:rPr>
              <a:t>[cit. 2011-10-25]. Dostupný pod licencí </a:t>
            </a:r>
            <a:r>
              <a:rPr lang="cs-CZ" sz="9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9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9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900" dirty="0" smtClean="0">
                <a:latin typeface="Arial" pitchFamily="34" charset="0"/>
                <a:cs typeface="Arial" pitchFamily="34" charset="0"/>
              </a:rPr>
              <a:t> z WWW: &lt;http://commons.wikimedia.org/wiki/File:GlenHansard.jpg?uselang=cs&gt;.</a:t>
            </a:r>
          </a:p>
          <a:p>
            <a:r>
              <a:rPr lang="cs-CZ" sz="900" dirty="0" smtClean="0">
                <a:latin typeface="Arial" pitchFamily="34" charset="0"/>
                <a:cs typeface="Arial" pitchFamily="34" charset="0"/>
              </a:rPr>
              <a:t>[cit. 2011-10-25]. Dostupný pod licencí </a:t>
            </a:r>
            <a:r>
              <a:rPr lang="cs-CZ" sz="9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9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9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900" dirty="0" smtClean="0">
                <a:latin typeface="Arial" pitchFamily="34" charset="0"/>
                <a:cs typeface="Arial" pitchFamily="34" charset="0"/>
              </a:rPr>
              <a:t> z WWW: &lt;http://commons.wikimedia.org/wiki/File:Rabbi_Raskin_with_Rabbi_Metzger.jpg&gt;.</a:t>
            </a:r>
          </a:p>
          <a:p>
            <a:r>
              <a:rPr lang="cs-CZ" sz="900" dirty="0" smtClean="0">
                <a:latin typeface="Arial" pitchFamily="34" charset="0"/>
                <a:cs typeface="Arial" pitchFamily="34" charset="0"/>
              </a:rPr>
              <a:t>[cit. 2011-10-25]. Dostupný pod licencí </a:t>
            </a:r>
            <a:r>
              <a:rPr lang="cs-CZ" sz="9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9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9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900" dirty="0" smtClean="0">
                <a:latin typeface="Arial" pitchFamily="34" charset="0"/>
                <a:cs typeface="Arial" pitchFamily="34" charset="0"/>
              </a:rPr>
              <a:t> z WWW: &lt;http://commons.wikimedia.org/wiki/File:Beatificaci%C3%B3n.jpg&gt;.</a:t>
            </a:r>
          </a:p>
          <a:p>
            <a:r>
              <a:rPr lang="cs-CZ" sz="900" dirty="0" smtClean="0">
                <a:latin typeface="Arial" pitchFamily="34" charset="0"/>
                <a:cs typeface="Arial" pitchFamily="34" charset="0"/>
              </a:rPr>
              <a:t>[cit. 2011-10-25]. Dostupný pod licencí </a:t>
            </a:r>
            <a:r>
              <a:rPr lang="cs-CZ" sz="9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9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9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900" dirty="0" smtClean="0">
                <a:latin typeface="Arial" pitchFamily="34" charset="0"/>
                <a:cs typeface="Arial" pitchFamily="34" charset="0"/>
              </a:rPr>
              <a:t> z WWW: &lt;http://commons.wikimedia.org/wiki/File:Europe_location.png&gt;.</a:t>
            </a:r>
          </a:p>
          <a:p>
            <a:r>
              <a:rPr lang="cs-CZ" sz="900" dirty="0" smtClean="0">
                <a:latin typeface="Arial" pitchFamily="34" charset="0"/>
                <a:cs typeface="Arial" pitchFamily="34" charset="0"/>
              </a:rPr>
              <a:t>[cit. 2011-10-25]. Dostupné z WWW: &lt;http://office.</a:t>
            </a:r>
            <a:r>
              <a:rPr lang="cs-CZ" sz="900" dirty="0" err="1" smtClean="0">
                <a:latin typeface="Arial" pitchFamily="34" charset="0"/>
                <a:cs typeface="Arial" pitchFamily="34" charset="0"/>
              </a:rPr>
              <a:t>microsoft.com</a:t>
            </a:r>
            <a:r>
              <a:rPr lang="cs-CZ" sz="900" dirty="0" smtClean="0">
                <a:latin typeface="Arial" pitchFamily="34" charset="0"/>
                <a:cs typeface="Arial" pitchFamily="34" charset="0"/>
              </a:rPr>
              <a:t>/</a:t>
            </a:r>
            <a:r>
              <a:rPr lang="cs-CZ" sz="900" dirty="0" err="1" smtClean="0">
                <a:latin typeface="Arial" pitchFamily="34" charset="0"/>
                <a:cs typeface="Arial" pitchFamily="34" charset="0"/>
              </a:rPr>
              <a:t>cs</a:t>
            </a:r>
            <a:r>
              <a:rPr lang="cs-CZ" sz="900" dirty="0" smtClean="0">
                <a:latin typeface="Arial" pitchFamily="34" charset="0"/>
                <a:cs typeface="Arial" pitchFamily="34" charset="0"/>
              </a:rPr>
              <a:t>-</a:t>
            </a:r>
            <a:r>
              <a:rPr lang="cs-CZ" sz="900" dirty="0" err="1" smtClean="0">
                <a:latin typeface="Arial" pitchFamily="34" charset="0"/>
                <a:cs typeface="Arial" pitchFamily="34" charset="0"/>
              </a:rPr>
              <a:t>cz</a:t>
            </a:r>
            <a:r>
              <a:rPr lang="cs-CZ" sz="900" dirty="0" smtClean="0">
                <a:latin typeface="Arial" pitchFamily="34" charset="0"/>
                <a:cs typeface="Arial" pitchFamily="34" charset="0"/>
              </a:rPr>
              <a:t>/&gt;.</a:t>
            </a:r>
          </a:p>
          <a:p>
            <a:r>
              <a:rPr lang="cs-CZ" sz="900" dirty="0" err="1" smtClean="0">
                <a:latin typeface="Arial" pitchFamily="34" charset="0"/>
                <a:cs typeface="Arial" pitchFamily="34" charset="0"/>
              </a:rPr>
              <a:t>Hubelová</a:t>
            </a:r>
            <a:r>
              <a:rPr lang="cs-CZ" sz="900" dirty="0" smtClean="0">
                <a:latin typeface="Arial" pitchFamily="34" charset="0"/>
                <a:cs typeface="Arial" pitchFamily="34" charset="0"/>
              </a:rPr>
              <a:t> D. – Chalupa, P. (2009): Zeměpis pro 8. ročník, 1. díl (Evropa). Brno, Nová škola, 96 s. ISBN 80-7289-101-4</a:t>
            </a:r>
            <a:r>
              <a:rPr lang="cs-CZ" sz="9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r>
              <a:rPr lang="cs-CZ" sz="900" dirty="0">
                <a:latin typeface="Arial" pitchFamily="34" charset="0"/>
                <a:cs typeface="Arial" pitchFamily="34" charset="0"/>
              </a:rPr>
              <a:t>Kol. (2007): Školní atlas světa. Praha, Kartografie Praha,175 s. </a:t>
            </a:r>
            <a:r>
              <a:rPr lang="cs-CZ" sz="900">
                <a:latin typeface="Arial" pitchFamily="34" charset="0"/>
                <a:cs typeface="Arial" pitchFamily="34" charset="0"/>
              </a:rPr>
              <a:t>ISBN </a:t>
            </a:r>
            <a:r>
              <a:rPr lang="cs-CZ" sz="900">
                <a:latin typeface="Arial" pitchFamily="34" charset="0"/>
                <a:cs typeface="Arial" pitchFamily="34" charset="0"/>
              </a:rPr>
              <a:t>978-80-7011-925-9</a:t>
            </a:r>
            <a:r>
              <a:rPr lang="cs-CZ" sz="900" smtClean="0">
                <a:latin typeface="Arial" pitchFamily="34" charset="0"/>
                <a:cs typeface="Arial" pitchFamily="34" charset="0"/>
              </a:rPr>
              <a:t>.</a:t>
            </a:r>
            <a:endParaRPr lang="cs-CZ" sz="9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900" dirty="0" smtClean="0">
                <a:latin typeface="Arial" pitchFamily="34" charset="0"/>
                <a:cs typeface="Arial" pitchFamily="34" charset="0"/>
              </a:rPr>
              <a:t>ostatní fotografie autorka</a:t>
            </a:r>
          </a:p>
        </p:txBody>
      </p:sp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POUŽITÉ ZDROJE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2676</TotalTime>
  <Words>704</Words>
  <Application>Microsoft Office PowerPoint</Application>
  <PresentationFormat>Předvádění na obrazovce (4:3)</PresentationFormat>
  <Paragraphs>140</Paragraphs>
  <Slides>14</Slides>
  <Notes>14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Tok</vt:lpstr>
      <vt:lpstr> EVROPA  OBYVATELSTVO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lipenska</cp:lastModifiedBy>
  <cp:revision>205</cp:revision>
  <dcterms:created xsi:type="dcterms:W3CDTF">2011-03-22T17:13:23Z</dcterms:created>
  <dcterms:modified xsi:type="dcterms:W3CDTF">2012-03-29T09:46:39Z</dcterms:modified>
</cp:coreProperties>
</file>