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7" r:id="rId3"/>
    <p:sldId id="274" r:id="rId4"/>
    <p:sldId id="275" r:id="rId5"/>
    <p:sldId id="276" r:id="rId6"/>
    <p:sldId id="289" r:id="rId7"/>
    <p:sldId id="304" r:id="rId8"/>
    <p:sldId id="305" r:id="rId9"/>
    <p:sldId id="301" r:id="rId10"/>
    <p:sldId id="306" r:id="rId11"/>
    <p:sldId id="290" r:id="rId12"/>
    <p:sldId id="307" r:id="rId13"/>
    <p:sldId id="302" r:id="rId14"/>
    <p:sldId id="303" r:id="rId15"/>
    <p:sldId id="266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6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2814" y="-9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slide" Target="slide15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13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7.xml"/><Relationship Id="rId7" Type="http://schemas.openxmlformats.org/officeDocument/2006/relationships/slide" Target="slide21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10" Type="http://schemas.openxmlformats.org/officeDocument/2006/relationships/slide" Target="slide4.xml"/><Relationship Id="rId4" Type="http://schemas.openxmlformats.org/officeDocument/2006/relationships/slide" Target="slide18.xml"/><Relationship Id="rId9" Type="http://schemas.openxmlformats.org/officeDocument/2006/relationships/slide" Target="slide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8704" y="2291356"/>
            <a:ext cx="83167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PITNÝ REŽIM VE SPORTU</a:t>
            </a:r>
            <a:endParaRPr lang="cs-CZ" sz="40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pitný režim ve sportu.</a:t>
            </a:r>
          </a:p>
          <a:p>
            <a:pPr algn="just"/>
            <a:r>
              <a:rPr lang="cs-CZ" sz="1400" dirty="0" smtClean="0"/>
              <a:t>V prezentaci je rozváděno téma obecných zásad pitného režimu ve sportu.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</a:t>
            </a:r>
            <a:r>
              <a:rPr lang="cs-CZ" sz="1400" dirty="0" smtClean="0"/>
              <a:t>číslovány s odkazem na danou citaci.</a:t>
            </a:r>
            <a:endParaRPr lang="cs-CZ" sz="1400" dirty="0" smtClean="0"/>
          </a:p>
          <a:p>
            <a:pPr algn="just"/>
            <a:r>
              <a:rPr lang="cs-CZ" sz="1400" dirty="0" smtClean="0"/>
              <a:t>Procvičování je realizováno formou data-projektoru</a:t>
            </a:r>
            <a:r>
              <a:rPr lang="cs-CZ" sz="1400" dirty="0" smtClean="0"/>
              <a:t>.</a:t>
            </a: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VY_32_INOVACE_4C_10_Pitný režim ve sportu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7" name="Obdélník 6">
            <a:hlinkClick r:id="rId2" action="ppaction://hlinksldjump" highlightClick="1"/>
          </p:cNvPr>
          <p:cNvSpPr/>
          <p:nvPr/>
        </p:nvSpPr>
        <p:spPr>
          <a:xfrm>
            <a:off x="157160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8" name="Obdélník 7">
            <a:hlinkClick r:id="rId3" action="ppaction://hlinksldjump" highlightClick="1"/>
          </p:cNvPr>
          <p:cNvSpPr/>
          <p:nvPr/>
        </p:nvSpPr>
        <p:spPr>
          <a:xfrm>
            <a:off x="371474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PITNÝ REŽIM</a:t>
            </a:r>
            <a:endParaRPr lang="cs-CZ" sz="2000" b="1" dirty="0"/>
          </a:p>
        </p:txBody>
      </p:sp>
      <p:sp>
        <p:nvSpPr>
          <p:cNvPr id="11" name="Obdélník 10">
            <a:hlinkClick r:id="rId4" action="ppaction://hlinksldjump" highlightClick="1"/>
          </p:cNvPr>
          <p:cNvSpPr/>
          <p:nvPr/>
        </p:nvSpPr>
        <p:spPr>
          <a:xfrm>
            <a:off x="585788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SPORTOVNÍ NÁPOJE</a:t>
            </a:r>
            <a:endParaRPr lang="cs-CZ" sz="2000" b="1" dirty="0"/>
          </a:p>
        </p:txBody>
      </p:sp>
      <p:sp>
        <p:nvSpPr>
          <p:cNvPr id="12" name="Obdélník 11">
            <a:hlinkClick r:id="rId5" action="ppaction://hlinksldjump" highlightClick="1"/>
          </p:cNvPr>
          <p:cNvSpPr/>
          <p:nvPr/>
        </p:nvSpPr>
        <p:spPr>
          <a:xfrm>
            <a:off x="157160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NÁPOJE PŘI SPORTU</a:t>
            </a:r>
            <a:endParaRPr lang="cs-CZ" sz="2000" b="1" dirty="0"/>
          </a:p>
        </p:txBody>
      </p:sp>
      <p:sp>
        <p:nvSpPr>
          <p:cNvPr id="9" name="Obdélník 8">
            <a:hlinkClick r:id="rId6" action="ppaction://hlinksldjump" highlightClick="1"/>
          </p:cNvPr>
          <p:cNvSpPr/>
          <p:nvPr/>
        </p:nvSpPr>
        <p:spPr>
          <a:xfrm>
            <a:off x="371474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NÁPOJE PO SPORTU</a:t>
            </a:r>
            <a:endParaRPr lang="cs-CZ" sz="2000" b="1" dirty="0"/>
          </a:p>
        </p:txBody>
      </p:sp>
      <p:sp>
        <p:nvSpPr>
          <p:cNvPr id="10" name="Obdélník 9">
            <a:hlinkClick r:id="rId7" action="ppaction://hlinksldjump" highlightClick="1"/>
          </p:cNvPr>
          <p:cNvSpPr/>
          <p:nvPr/>
        </p:nvSpPr>
        <p:spPr>
          <a:xfrm>
            <a:off x="585788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K PŘEZKOUŠENÍ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714644"/>
          </a:xfrm>
        </p:spPr>
        <p:txBody>
          <a:bodyPr>
            <a:noAutofit/>
          </a:bodyPr>
          <a:lstStyle/>
          <a:p>
            <a:pPr lvl="0"/>
            <a:r>
              <a:rPr lang="cs-CZ" sz="2400" dirty="0" smtClean="0"/>
              <a:t>Pitným režimem u sportovce můžeme rozumět strategii přijímání tekutin za účelem zlepšení sportovního výkonu a zabránění případnému tepelnému poškození organismu.</a:t>
            </a:r>
          </a:p>
          <a:p>
            <a:pPr lvl="0"/>
            <a:r>
              <a:rPr lang="cs-CZ" sz="2400" dirty="0" smtClean="0"/>
              <a:t>Organismus pocením neztrácí jen vodu, ale také ionty, zejména Na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 Cl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, proto nelze vyrovnávat ztráty tekutin prostou vodou.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Pitný režim obecně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300px-Gatorade_logo.sv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036" y="1312803"/>
            <a:ext cx="2525322" cy="1901883"/>
          </a:xfrm>
          <a:prstGeom prst="rect">
            <a:avLst/>
          </a:prstGeom>
        </p:spPr>
      </p:pic>
      <p:pic>
        <p:nvPicPr>
          <p:cNvPr id="6" name="Obrázek 5" descr="GatoradeG4type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5134" y="1314648"/>
            <a:ext cx="3241811" cy="1904564"/>
          </a:xfrm>
          <a:prstGeom prst="rect">
            <a:avLst/>
          </a:prstGeom>
        </p:spPr>
      </p:pic>
      <p:pic>
        <p:nvPicPr>
          <p:cNvPr id="7" name="Obrázek 6" descr="GeorgeMalekakis20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39821" y="1314420"/>
            <a:ext cx="2447021" cy="1900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928958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Pro výkony trvající déle jak 1 hodinu spočívá smysl pitného režimu v pěti základních oblastech:</a:t>
            </a:r>
          </a:p>
          <a:p>
            <a:pPr marL="566928" lvl="0" indent="-457200">
              <a:buFont typeface="+mj-lt"/>
              <a:buAutoNum type="arabicPeriod"/>
            </a:pPr>
            <a:r>
              <a:rPr lang="cs-CZ" sz="2400" b="1" dirty="0" smtClean="0"/>
              <a:t>Předcházet a vyrovnávat ztráty tekutin</a:t>
            </a:r>
            <a:r>
              <a:rPr lang="cs-CZ" sz="2400" dirty="0" smtClean="0"/>
              <a:t> – udržením stálého plazmatického objemu se zamezí vzniku </a:t>
            </a:r>
            <a:r>
              <a:rPr lang="cs-CZ" sz="2400" dirty="0" err="1" smtClean="0"/>
              <a:t>hyperosmolity</a:t>
            </a:r>
            <a:r>
              <a:rPr lang="cs-CZ" sz="2400" dirty="0" smtClean="0"/>
              <a:t>, vzestupu viskozity krve a tím zvýšeného nároku na srdeční činnost a zhoršení látkové výměny mezi tkáněmi.</a:t>
            </a:r>
          </a:p>
          <a:p>
            <a:pPr lvl="0"/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dodržovat pitný režim?</a:t>
            </a:r>
            <a:endParaRPr lang="cs-CZ" dirty="0"/>
          </a:p>
        </p:txBody>
      </p:sp>
      <p:pic>
        <p:nvPicPr>
          <p:cNvPr id="4" name="Obrázek 3" descr="800px-Tri_swim_bike_ru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1168880"/>
            <a:ext cx="5643602" cy="20458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143140"/>
          </a:xfrm>
        </p:spPr>
        <p:txBody>
          <a:bodyPr>
            <a:normAutofit/>
          </a:bodyPr>
          <a:lstStyle/>
          <a:p>
            <a:pPr marL="566928" indent="-457200">
              <a:buFont typeface="+mj-lt"/>
              <a:buAutoNum type="arabicPeriod" startAt="2"/>
            </a:pPr>
            <a:r>
              <a:rPr lang="cs-CZ" sz="2400" b="1" dirty="0" smtClean="0"/>
              <a:t>Usnadnit termoregulaci</a:t>
            </a:r>
            <a:r>
              <a:rPr lang="cs-CZ" sz="2400" dirty="0" smtClean="0"/>
              <a:t> – zabránit možnému tepelnému poškození organismu.</a:t>
            </a:r>
          </a:p>
          <a:p>
            <a:pPr marL="566928" indent="-457200">
              <a:buFont typeface="+mj-lt"/>
              <a:buAutoNum type="arabicPeriod" startAt="2"/>
            </a:pPr>
            <a:r>
              <a:rPr lang="cs-CZ" sz="2400" b="1" dirty="0" smtClean="0"/>
              <a:t>Doplnit sacharidy</a:t>
            </a:r>
            <a:r>
              <a:rPr lang="cs-CZ" sz="2400" dirty="0" smtClean="0"/>
              <a:t> – během sportovního výkonu předcházet hypoglykémii, šetřit glykogenové zásoby a prodloužit vlastní vytrvalostní výkon.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dodržovat pitný režim?</a:t>
            </a:r>
            <a:endParaRPr lang="cs-CZ" dirty="0"/>
          </a:p>
        </p:txBody>
      </p:sp>
      <p:pic>
        <p:nvPicPr>
          <p:cNvPr id="4" name="Obrázek 3" descr="800px-Tri_swim_bike_ru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1168880"/>
            <a:ext cx="5643602" cy="20458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714644"/>
          </a:xfrm>
        </p:spPr>
        <p:txBody>
          <a:bodyPr>
            <a:normAutofit/>
          </a:bodyPr>
          <a:lstStyle/>
          <a:p>
            <a:pPr marL="566928" lvl="1" indent="-457200">
              <a:spcBef>
                <a:spcPts val="400"/>
              </a:spcBef>
              <a:buSzPct val="68000"/>
              <a:buFont typeface="+mj-lt"/>
              <a:buAutoNum type="arabicPeriod" startAt="4"/>
            </a:pPr>
            <a:r>
              <a:rPr lang="cs-CZ" sz="2400" b="1" dirty="0" smtClean="0"/>
              <a:t>Doplnit ztráty iontů</a:t>
            </a:r>
            <a:r>
              <a:rPr lang="cs-CZ" sz="2400" dirty="0" smtClean="0"/>
              <a:t> – které vzniknou pocením, jedná se především o ionty sodíkové a chloridové. Dodání iontů draslíku je nutné ve fázi zotavení, kdy je třeba obnovit tvorbu glykogenu.</a:t>
            </a:r>
          </a:p>
          <a:p>
            <a:pPr marL="566928" lvl="1" indent="-457200">
              <a:spcBef>
                <a:spcPts val="400"/>
              </a:spcBef>
              <a:buSzPct val="68000"/>
              <a:buFont typeface="+mj-lt"/>
              <a:buAutoNum type="arabicPeriod" startAt="4"/>
            </a:pPr>
            <a:r>
              <a:rPr lang="cs-CZ" sz="2400" b="1" dirty="0" smtClean="0"/>
              <a:t>Udržet optimální </a:t>
            </a:r>
            <a:r>
              <a:rPr lang="cs-CZ" sz="2400" b="1" dirty="0" err="1" smtClean="0"/>
              <a:t>acidobazickou</a:t>
            </a:r>
            <a:r>
              <a:rPr lang="cs-CZ" sz="2400" b="1" dirty="0" smtClean="0"/>
              <a:t> rovnováhu</a:t>
            </a:r>
            <a:r>
              <a:rPr lang="cs-CZ" sz="2400" dirty="0" smtClean="0"/>
              <a:t> – pokles pH může způsobit inhibici hlavních enzymů pro uvolnění energie při výkonu.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dodržovat pitný režim?</a:t>
            </a:r>
            <a:endParaRPr lang="cs-CZ" dirty="0"/>
          </a:p>
        </p:txBody>
      </p:sp>
      <p:pic>
        <p:nvPicPr>
          <p:cNvPr id="4" name="Obrázek 3" descr="800px-Tri_swim_bike_ru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1168880"/>
            <a:ext cx="5643602" cy="2045806"/>
          </a:xfrm>
          <a:prstGeom prst="rect">
            <a:avLst/>
          </a:prstGeom>
        </p:spPr>
      </p:pic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786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Jak již bylo zmíněno jejich úloha spočívá  v předcházení a vyrovnávání ztrát tekutin. </a:t>
            </a:r>
          </a:p>
          <a:p>
            <a:r>
              <a:rPr lang="cs-CZ" sz="2400" dirty="0" smtClean="0"/>
              <a:t>Správě volený nápoj usnadňuje termoregulaci, doplňuje ztráty iontů, tj.</a:t>
            </a:r>
          </a:p>
          <a:p>
            <a:pPr lvl="1"/>
            <a:r>
              <a:rPr lang="cs-CZ" sz="2400" dirty="0" smtClean="0"/>
              <a:t>minerálních látek Mg, K, Cl, Na, Ca,</a:t>
            </a:r>
          </a:p>
          <a:p>
            <a:pPr lvl="1"/>
            <a:r>
              <a:rPr lang="cs-CZ" sz="2400" dirty="0" smtClean="0"/>
              <a:t>vitamínů C, B1- </a:t>
            </a:r>
            <a:r>
              <a:rPr lang="cs-CZ" sz="2400" dirty="0" err="1" smtClean="0"/>
              <a:t>thiamin</a:t>
            </a:r>
            <a:r>
              <a:rPr lang="cs-CZ" sz="2400" dirty="0" smtClean="0"/>
              <a:t>,</a:t>
            </a:r>
          </a:p>
          <a:p>
            <a:pPr lvl="1"/>
            <a:r>
              <a:rPr lang="cs-CZ" sz="2400" dirty="0" smtClean="0"/>
              <a:t>doplněním sacharidů předcházíme hypoglykémii. </a:t>
            </a:r>
          </a:p>
          <a:p>
            <a:r>
              <a:rPr lang="cs-CZ" sz="2400" dirty="0" smtClean="0"/>
              <a:t>Udržujeme </a:t>
            </a:r>
            <a:r>
              <a:rPr lang="cs-CZ" sz="2400" dirty="0" err="1" smtClean="0"/>
              <a:t>acidobazickou</a:t>
            </a:r>
            <a:r>
              <a:rPr lang="cs-CZ" sz="2400" dirty="0" smtClean="0"/>
              <a:t> rovnováhu.</a:t>
            </a:r>
          </a:p>
          <a:p>
            <a:r>
              <a:rPr lang="cs-CZ" sz="2400" dirty="0" smtClean="0"/>
              <a:t>Iontové nápoje stimulují absorpci cukrů a vody.</a:t>
            </a:r>
          </a:p>
          <a:p>
            <a:r>
              <a:rPr lang="cs-CZ" sz="2400" dirty="0" smtClean="0"/>
              <a:t>Glukóza stimuluje absorpci fruktózy a vysoký osmotický tlak brzdí resorpci.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Sportovní nápoje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1428760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2400" b="1" dirty="0" smtClean="0"/>
              <a:t>Izotonické nápoje</a:t>
            </a:r>
          </a:p>
          <a:p>
            <a:pPr lvl="0"/>
            <a:r>
              <a:rPr lang="cs-CZ" sz="2400" dirty="0" smtClean="0"/>
              <a:t>Jsou určeny v chladnějších podmínkách, při relativně kvalitních výkonech, tj. kratší a intenzivnější výkon.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nápojů</a:t>
            </a:r>
            <a:endParaRPr lang="cs-CZ" dirty="0"/>
          </a:p>
        </p:txBody>
      </p:sp>
      <p:pic>
        <p:nvPicPr>
          <p:cNvPr id="6" name="Obrázek 5" descr="Nesta_Carter_Tyson_Gay_2010_Memorial_Van_Damm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500174"/>
            <a:ext cx="3108391" cy="20690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1428760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2400" b="1" dirty="0" smtClean="0"/>
              <a:t>Hypertonické nápoje</a:t>
            </a:r>
          </a:p>
          <a:p>
            <a:r>
              <a:rPr lang="cs-CZ" sz="2400" dirty="0" smtClean="0"/>
              <a:t>Jsou určeny pro silově vytrvalostní zatížení zhruba 30 minut před výkonem.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nápojů</a:t>
            </a:r>
            <a:endParaRPr lang="cs-CZ" dirty="0"/>
          </a:p>
        </p:txBody>
      </p:sp>
      <p:pic>
        <p:nvPicPr>
          <p:cNvPr id="8" name="Obrázek 7" descr="Nesta_Carter_Tyson_Gay_2010_Memorial_Van_Damm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500174"/>
            <a:ext cx="3108391" cy="2069023"/>
          </a:xfrm>
          <a:prstGeom prst="rect">
            <a:avLst/>
          </a:prstGeom>
        </p:spPr>
      </p:pic>
      <p:pic>
        <p:nvPicPr>
          <p:cNvPr id="9" name="Obrázek 8" descr="Gatorade_Early_Testing_Phot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7554" y="1500174"/>
            <a:ext cx="2907653" cy="20717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1428760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2400" b="1" dirty="0" smtClean="0"/>
              <a:t>Hypotonické nápoje</a:t>
            </a:r>
          </a:p>
          <a:p>
            <a:pPr lvl="0"/>
            <a:r>
              <a:rPr lang="cs-CZ" sz="2400" dirty="0" smtClean="0"/>
              <a:t>Jsou určeny pro vytrvalostní výkony v teplejších podmínkách, čím větší teplo, tím více se daný nápoj ředí.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nápojů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Nesta_Carter_Tyson_Gay_2010_Memorial_Van_Damm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1500174"/>
            <a:ext cx="3108391" cy="2069023"/>
          </a:xfrm>
          <a:prstGeom prst="rect">
            <a:avLst/>
          </a:prstGeom>
        </p:spPr>
      </p:pic>
      <p:pic>
        <p:nvPicPr>
          <p:cNvPr id="6" name="Obrázek 5" descr="Gatorade_Early_Testing_Phot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1500174"/>
            <a:ext cx="2907653" cy="2071702"/>
          </a:xfrm>
          <a:prstGeom prst="rect">
            <a:avLst/>
          </a:prstGeom>
        </p:spPr>
      </p:pic>
      <p:pic>
        <p:nvPicPr>
          <p:cNvPr id="7" name="Obrázek 6" descr="TourDeFrance_2005_07_0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29935" y="1500175"/>
            <a:ext cx="2599783" cy="20717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2643206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dirty="0" smtClean="0"/>
              <a:t>Pro </a:t>
            </a:r>
            <a:r>
              <a:rPr lang="cs-CZ" sz="2400" dirty="0" err="1" smtClean="0"/>
              <a:t>rehydrataci</a:t>
            </a:r>
            <a:r>
              <a:rPr lang="cs-CZ" sz="2400" dirty="0" smtClean="0"/>
              <a:t> v průběhu výkonu intenzitou do 75% VO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max lze spolehlivě doporučit složení nápoje:</a:t>
            </a:r>
          </a:p>
          <a:p>
            <a:pPr lvl="0"/>
            <a:r>
              <a:rPr lang="cs-CZ" sz="2400" b="1" dirty="0" smtClean="0"/>
              <a:t>Glukózový polymer 2-4 g.l a Na Cl 40-60 </a:t>
            </a:r>
            <a:r>
              <a:rPr lang="cs-CZ" sz="2400" b="1" dirty="0" err="1" smtClean="0"/>
              <a:t>mmol.l</a:t>
            </a:r>
            <a:r>
              <a:rPr lang="cs-CZ" sz="2400" dirty="0" smtClean="0"/>
              <a:t>.</a:t>
            </a:r>
          </a:p>
          <a:p>
            <a:pPr lvl="0"/>
            <a:r>
              <a:rPr lang="cs-CZ" sz="2400" dirty="0" smtClean="0"/>
              <a:t>Nápoj by měl být podáván při výkonech delších jak hodinu každých 20 – 30 min v množství 100 – 200 ml. 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Nápoj v průběhu výkonu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31432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 zátěži v období zotavení je nutné přeladit organismus z katabolického, zátěžové stavu do anabolického, regeneračního stavu. </a:t>
            </a:r>
          </a:p>
          <a:p>
            <a:r>
              <a:rPr lang="cs-CZ" sz="2400" dirty="0" smtClean="0"/>
              <a:t>Tento přechod usnadníme nápojem bohatým na zastoupení iontů K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, Mg</a:t>
            </a:r>
            <a:r>
              <a:rPr lang="cs-CZ" sz="2400" baseline="30000" dirty="0" smtClean="0"/>
              <a:t>2+</a:t>
            </a:r>
            <a:r>
              <a:rPr lang="cs-CZ" sz="2400" dirty="0" smtClean="0"/>
              <a:t>, Ca</a:t>
            </a:r>
            <a:r>
              <a:rPr lang="cs-CZ" sz="2400" baseline="30000" dirty="0" smtClean="0"/>
              <a:t>2+</a:t>
            </a:r>
            <a:r>
              <a:rPr lang="cs-CZ" sz="2400" dirty="0" smtClean="0"/>
              <a:t>, stopových prvků, vitamínů, vybraných AK, a hlavně vyšší koncentrací sacharidů než je organismus schopen tolerovat při zátěži. 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Nápoj po výkonu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Co rozumíme pitným režimem?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Proč dodržujeme pitný režim?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Proč usnadňujeme termoregulaci?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Proč je dobré doplňovat sacharidy?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Co stimulují iontové nápoje?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Jaké známe druhy nápojů?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K čemu slouží hypotonické nápoje?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Jaký nápoj je vhodné použít při zátěži do 75% vytrvalostního charakteru?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400" dirty="0" smtClean="0"/>
              <a:t>Pitným režimem u sportovce můžeme rozumět strategii přijímání tekutin za účelem zlepšení sportovního výkonu a zabránění případnému tepelnému poškození organismu.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Protože pitným režimem:</a:t>
            </a:r>
          </a:p>
          <a:p>
            <a:pPr lvl="1"/>
            <a:r>
              <a:rPr lang="cs-CZ" sz="2400" dirty="0" smtClean="0"/>
              <a:t>předcházíme a vyrovnáváme ztráty tekutin,</a:t>
            </a:r>
          </a:p>
          <a:p>
            <a:pPr lvl="1"/>
            <a:r>
              <a:rPr lang="cs-CZ" sz="2400" dirty="0" smtClean="0"/>
              <a:t>usnadňujeme termoregulaci,</a:t>
            </a:r>
          </a:p>
          <a:p>
            <a:pPr lvl="1"/>
            <a:r>
              <a:rPr lang="cs-CZ" sz="2400" dirty="0" smtClean="0"/>
              <a:t>doplňujeme sacharidy,</a:t>
            </a:r>
          </a:p>
          <a:p>
            <a:pPr lvl="1"/>
            <a:r>
              <a:rPr lang="cs-CZ" sz="2400" dirty="0" smtClean="0"/>
              <a:t>doplňujeme ztráty iontů,</a:t>
            </a:r>
          </a:p>
          <a:p>
            <a:pPr lvl="1"/>
            <a:r>
              <a:rPr lang="cs-CZ" sz="2400" dirty="0" smtClean="0"/>
              <a:t>udržujeme optimální </a:t>
            </a:r>
            <a:r>
              <a:rPr lang="cs-CZ" sz="2400" dirty="0" err="1" smtClean="0"/>
              <a:t>acidobazickou</a:t>
            </a:r>
            <a:r>
              <a:rPr lang="cs-CZ" sz="2400" dirty="0" smtClean="0"/>
              <a:t> rovnováhu.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/>
            <a:r>
              <a:rPr lang="cs-CZ" sz="2400" dirty="0" smtClean="0"/>
              <a:t>Snažíme se zabránit možnému tepelnému poškození organismu.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Jelikož se snažíme během sportovního výkonu předcházet hypoglykémii, šetřit glykogenové zásoby a prodloužit vlastní vytrvalostní výkon.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Iontové nápoje stimulují absorpci cukrů a vody.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Izotonické nápoje </a:t>
            </a:r>
          </a:p>
          <a:p>
            <a:pPr lvl="0"/>
            <a:r>
              <a:rPr lang="cs-CZ" sz="2400" dirty="0" smtClean="0"/>
              <a:t>Hypertonické nápoje</a:t>
            </a:r>
          </a:p>
          <a:p>
            <a:pPr lvl="0"/>
            <a:r>
              <a:rPr lang="cs-CZ" sz="2400" dirty="0" smtClean="0"/>
              <a:t>Hypotonické nápoje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Hypotonické nápoje jsou určeny pro vytrvalostní výkony v teplejších podmínkách, čím větší teplo, tím více se daný nápoj ředí.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Pro </a:t>
            </a:r>
            <a:r>
              <a:rPr lang="cs-CZ" sz="2400" dirty="0" err="1" smtClean="0"/>
              <a:t>rehydrataci</a:t>
            </a:r>
            <a:r>
              <a:rPr lang="cs-CZ" sz="2400" dirty="0" smtClean="0"/>
              <a:t> v průběhu výkonu intenzitou do 75% VO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max lze spolehlivě doporučit složení nápoje Glukózový polymer 2-4 g.l a Na Cl 40-60 </a:t>
            </a:r>
            <a:r>
              <a:rPr lang="cs-CZ" sz="2400" dirty="0" err="1" smtClean="0"/>
              <a:t>mmol.l</a:t>
            </a:r>
            <a:r>
              <a:rPr lang="cs-CZ" sz="2400" dirty="0" smtClean="0"/>
              <a:t>.</a:t>
            </a:r>
          </a:p>
          <a:p>
            <a:pPr lvl="0"/>
            <a:r>
              <a:rPr lang="cs-CZ" sz="2400" dirty="0" smtClean="0"/>
              <a:t>Nápoj by měl být podáván při výkonech delších jak hodinu každých 20 – 30 min v množství 100 – 200 ml. </a:t>
            </a:r>
          </a:p>
          <a:p>
            <a:pPr lvl="1"/>
            <a:r>
              <a:rPr lang="cs-CZ" sz="2400" dirty="0" smtClean="0"/>
              <a:t>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200" dirty="0" smtClean="0"/>
              <a:t>Textový obsah – vlastní zdroje</a:t>
            </a:r>
          </a:p>
          <a:p>
            <a:pPr lvl="0"/>
            <a:r>
              <a:rPr lang="cs-CZ" sz="1200" dirty="0" smtClean="0"/>
              <a:t>Obrázek č.1 - KGD2007.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http://upload.wikimedia.org/wikipedia/en/9/9b/Gatorade_logo.svg </a:t>
            </a:r>
          </a:p>
          <a:p>
            <a:pPr lvl="0"/>
            <a:r>
              <a:rPr lang="cs-CZ" sz="1200" dirty="0" smtClean="0"/>
              <a:t>Obrázek č.2 - BEDFORD, </a:t>
            </a:r>
            <a:r>
              <a:rPr lang="cs-CZ" sz="1200" dirty="0" err="1" smtClean="0"/>
              <a:t>Jeff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http://upload.wikimedia.org/wikipedia/en/e/e1/GatoradeG4types.png </a:t>
            </a:r>
          </a:p>
          <a:p>
            <a:pPr lvl="0"/>
            <a:r>
              <a:rPr lang="cs-CZ" sz="1200" dirty="0" smtClean="0"/>
              <a:t>Obrázek č.3 - GRECHMIESTER.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http://upload.wikimedia.org/wikipedia/en/6/67/GeorgeMalekakis2006.jpg</a:t>
            </a:r>
          </a:p>
          <a:p>
            <a:pPr lvl="0"/>
            <a:r>
              <a:rPr lang="cs-CZ" sz="1200" dirty="0" smtClean="0"/>
              <a:t>Obrázek č.4 – MANSKE, </a:t>
            </a:r>
            <a:r>
              <a:rPr lang="cs-CZ" sz="1200" dirty="0" err="1" smtClean="0"/>
              <a:t>Magnus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http://upload.wikimedia.org/wikipedia/commons/1/16/Tri_swim_bike_run.jpg </a:t>
            </a:r>
          </a:p>
          <a:p>
            <a:pPr lvl="0"/>
            <a:r>
              <a:rPr lang="cs-CZ" sz="1200" dirty="0" smtClean="0"/>
              <a:t>Obrázek č.5 – </a:t>
            </a:r>
            <a:r>
              <a:rPr lang="nl-NL" sz="1200" dirty="0" smtClean="0"/>
              <a:t>VAN LEEUWEN, Erik. </a:t>
            </a:r>
            <a:r>
              <a:rPr lang="nl-NL" sz="1200" i="1" dirty="0" smtClean="0"/>
              <a:t>Wikipedia</a:t>
            </a:r>
            <a:r>
              <a:rPr lang="nl-NL" sz="1200" dirty="0" smtClean="0"/>
              <a:t> [online]. [cit. 4.</a:t>
            </a:r>
            <a:r>
              <a:rPr lang="cs-CZ" sz="1200" dirty="0" smtClean="0"/>
              <a:t>3</a:t>
            </a:r>
            <a:r>
              <a:rPr lang="nl-NL" sz="1200" dirty="0" smtClean="0"/>
              <a:t>.2014]. Dostupný na WWW: http://upload.wikimedia.org/wikipedia/commons/7/74/Nesta_Carter_Tyson_Gay_2010_Memorial_Van_Damme.jpg </a:t>
            </a:r>
            <a:endParaRPr lang="cs-CZ" sz="1200" dirty="0" smtClean="0"/>
          </a:p>
          <a:p>
            <a:pPr lvl="0"/>
            <a:r>
              <a:rPr lang="cs-CZ" sz="1200" dirty="0" smtClean="0"/>
              <a:t>Obrázek č.6 – BEDFORD, </a:t>
            </a:r>
            <a:r>
              <a:rPr lang="cs-CZ" sz="1200" dirty="0" err="1" smtClean="0"/>
              <a:t>Jeff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http://upload.wikimedia.org/wikipedia/en/3/3e/Gatorade_Early_Testing_Photo.jpg </a:t>
            </a:r>
          </a:p>
          <a:p>
            <a:pPr lvl="0"/>
            <a:r>
              <a:rPr lang="cs-CZ" sz="1200" dirty="0" smtClean="0"/>
              <a:t>Obrázek č.7 - VZACH.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4.3.2014]. Dostupný na WWW: http://upload.wikimedia.org/wikipedia/commons/d/d5/TourDeFrance_2005_07_09.jpg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1463</TotalTime>
  <Words>779</Words>
  <Application>Microsoft Office PowerPoint</Application>
  <PresentationFormat>Předvádění na obrazovce (4:3)</PresentationFormat>
  <Paragraphs>125</Paragraphs>
  <Slides>24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Snímek 1</vt:lpstr>
      <vt:lpstr>Anotace</vt:lpstr>
      <vt:lpstr>Snímek 3</vt:lpstr>
      <vt:lpstr>Hlavní nabídka</vt:lpstr>
      <vt:lpstr>Pitný režim obecně</vt:lpstr>
      <vt:lpstr>Proč dodržovat pitný režim?</vt:lpstr>
      <vt:lpstr>Proč dodržovat pitný režim?</vt:lpstr>
      <vt:lpstr>Proč dodržovat pitný režim?</vt:lpstr>
      <vt:lpstr>Sportovní nápoje</vt:lpstr>
      <vt:lpstr>Druhy nápojů</vt:lpstr>
      <vt:lpstr>Druhy nápojů</vt:lpstr>
      <vt:lpstr>Druhy nápojů</vt:lpstr>
      <vt:lpstr>Nápoj v průběhu výkonu</vt:lpstr>
      <vt:lpstr>Nápoj po výkonu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201</cp:revision>
  <dcterms:created xsi:type="dcterms:W3CDTF">2013-08-12T10:35:42Z</dcterms:created>
  <dcterms:modified xsi:type="dcterms:W3CDTF">2014-04-06T13:46:51Z</dcterms:modified>
</cp:coreProperties>
</file>