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58" r:id="rId5"/>
    <p:sldId id="259" r:id="rId6"/>
    <p:sldId id="260" r:id="rId7"/>
    <p:sldId id="261" r:id="rId8"/>
    <p:sldId id="266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320BEFE-5ED7-48BF-AA5D-F38D52A23E1B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ED35EFE-53A2-4A36-B695-DF3C72CF9E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entus-aliance.cz/krmivarstvi/zivocisne-tuky" TargetMode="External"/><Relationship Id="rId2" Type="http://schemas.openxmlformats.org/officeDocument/2006/relationships/hyperlink" Target="http://www.zdravykorinek.cz/zdravy-zivotni-styl/role-tuku-ve-vyzive/nektere-tuky-jsou-nejen-dobre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thumb/b/be/Fat_triglyceride_shorthand_formula.PNG/800px-Fat_triglyceride_shorthand_formula.PNG" TargetMode="External"/><Relationship Id="rId4" Type="http://schemas.openxmlformats.org/officeDocument/2006/relationships/hyperlink" Target="http://cs.wikipedia.org/wiki/Tuk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9549" y="2685937"/>
            <a:ext cx="6400800" cy="2376264"/>
          </a:xfrm>
        </p:spPr>
        <p:txBody>
          <a:bodyPr>
            <a:normAutofit fontScale="77500" lnSpcReduction="20000"/>
          </a:bodyPr>
          <a:lstStyle/>
          <a:p>
            <a:pPr marL="273050" lvl="0" indent="-273050" algn="l" fontAlgn="base">
              <a:spcAft>
                <a:spcPct val="0"/>
              </a:spcAft>
              <a:buClr>
                <a:srgbClr val="D16349"/>
              </a:buClr>
              <a:buSzPct val="85000"/>
              <a:buFont typeface="Wingdings 2" pitchFamily="18" charset="2"/>
              <a:buChar char=""/>
            </a:pPr>
            <a:r>
              <a:rPr lang="cs-CZ" sz="2700" dirty="0">
                <a:solidFill>
                  <a:prstClr val="black"/>
                </a:solidFill>
                <a:latin typeface="Georgia"/>
              </a:rPr>
              <a:t>Autor:   Petrželová Eva</a:t>
            </a:r>
          </a:p>
          <a:p>
            <a:pPr marL="273050" lvl="0" indent="-273050" algn="l" fontAlgn="base">
              <a:spcAft>
                <a:spcPct val="0"/>
              </a:spcAft>
              <a:buClr>
                <a:srgbClr val="D16349"/>
              </a:buClr>
              <a:buSzPct val="85000"/>
              <a:buFont typeface="Wingdings 2" pitchFamily="18" charset="2"/>
              <a:buChar char=""/>
            </a:pPr>
            <a:r>
              <a:rPr lang="cs-CZ" sz="2700" dirty="0">
                <a:solidFill>
                  <a:prstClr val="black"/>
                </a:solidFill>
                <a:latin typeface="Georgia"/>
              </a:rPr>
              <a:t>Název</a:t>
            </a:r>
            <a:r>
              <a:rPr lang="cs-CZ" sz="2700">
                <a:solidFill>
                  <a:prstClr val="black"/>
                </a:solidFill>
                <a:latin typeface="Georgia"/>
              </a:rPr>
              <a:t>:  </a:t>
            </a:r>
            <a:r>
              <a:rPr lang="cs-CZ" sz="2700" smtClean="0">
                <a:solidFill>
                  <a:prstClr val="black"/>
                </a:solidFill>
                <a:latin typeface="Georgia"/>
              </a:rPr>
              <a:t>VY_32_INOVACE_03_A_3_Tuky</a:t>
            </a:r>
            <a:endParaRPr lang="cs-CZ" sz="2700" dirty="0">
              <a:solidFill>
                <a:prstClr val="black"/>
              </a:solidFill>
              <a:latin typeface="Georgia"/>
            </a:endParaRPr>
          </a:p>
          <a:p>
            <a:pPr marL="273050" lvl="0" indent="-273050" algn="l" fontAlgn="base">
              <a:spcAft>
                <a:spcPct val="0"/>
              </a:spcAft>
              <a:buClr>
                <a:srgbClr val="D16349"/>
              </a:buClr>
              <a:buSzPct val="85000"/>
              <a:buFont typeface="Wingdings 2" pitchFamily="18" charset="2"/>
              <a:buChar char=""/>
            </a:pPr>
            <a:r>
              <a:rPr lang="cs-CZ" sz="2700" dirty="0" err="1" smtClean="0">
                <a:solidFill>
                  <a:prstClr val="black"/>
                </a:solidFill>
                <a:latin typeface="Georgia"/>
              </a:rPr>
              <a:t>Téma:Organická</a:t>
            </a:r>
            <a:r>
              <a:rPr lang="cs-CZ" sz="2700" dirty="0">
                <a:solidFill>
                  <a:prstClr val="black"/>
                </a:solidFill>
                <a:latin typeface="Georgia"/>
              </a:rPr>
              <a:t> </a:t>
            </a:r>
            <a:r>
              <a:rPr lang="cs-CZ" sz="2700" dirty="0" smtClean="0">
                <a:solidFill>
                  <a:prstClr val="black"/>
                </a:solidFill>
                <a:latin typeface="Georgia"/>
              </a:rPr>
              <a:t>a anorganická </a:t>
            </a:r>
            <a:r>
              <a:rPr lang="cs-CZ" sz="2700" dirty="0">
                <a:solidFill>
                  <a:prstClr val="black"/>
                </a:solidFill>
                <a:latin typeface="Georgia"/>
              </a:rPr>
              <a:t>chemie</a:t>
            </a:r>
          </a:p>
          <a:p>
            <a:pPr marL="273050" lvl="0" indent="-273050" algn="l" fontAlgn="base">
              <a:spcAft>
                <a:spcPct val="0"/>
              </a:spcAft>
              <a:buClr>
                <a:srgbClr val="D16349"/>
              </a:buClr>
              <a:buSzPct val="85000"/>
              <a:buFont typeface="Wingdings 2" pitchFamily="18" charset="2"/>
              <a:buChar char=""/>
            </a:pPr>
            <a:r>
              <a:rPr lang="cs-CZ" sz="2700" dirty="0">
                <a:solidFill>
                  <a:prstClr val="black"/>
                </a:solidFill>
                <a:latin typeface="Georgia"/>
              </a:rPr>
              <a:t>Číslo projektu: </a:t>
            </a:r>
            <a:r>
              <a:rPr lang="cs-CZ" sz="2700" dirty="0" smtClean="0">
                <a:solidFill>
                  <a:prstClr val="black"/>
                </a:solidFill>
                <a:latin typeface="Georgia"/>
              </a:rPr>
              <a:t>CZ.1.07/1.4.00/21.2131</a:t>
            </a:r>
            <a:endParaRPr lang="cs-CZ" sz="2700" dirty="0">
              <a:solidFill>
                <a:prstClr val="black"/>
              </a:solidFill>
              <a:latin typeface="Georgia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88641"/>
            <a:ext cx="7772400" cy="1584176"/>
          </a:xfrm>
        </p:spPr>
        <p:txBody>
          <a:bodyPr/>
          <a:lstStyle/>
          <a:p>
            <a:r>
              <a:rPr lang="cs-CZ" dirty="0" smtClean="0"/>
              <a:t>Název školy:  Základní škola Karla Klíče Hostinné</a:t>
            </a: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7" y="5085184"/>
            <a:ext cx="813752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898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Organická chemie</a:t>
            </a:r>
            <a:br>
              <a:rPr lang="cs-CZ" dirty="0" smtClean="0"/>
            </a:br>
            <a:r>
              <a:rPr lang="cs-CZ" dirty="0" smtClean="0"/>
              <a:t>Tuky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Charakteristika tuků</a:t>
            </a:r>
          </a:p>
          <a:p>
            <a:r>
              <a:rPr lang="cs-CZ" dirty="0" smtClean="0"/>
              <a:t>Vlastnosti</a:t>
            </a:r>
          </a:p>
          <a:p>
            <a:r>
              <a:rPr lang="cs-CZ" dirty="0" smtClean="0"/>
              <a:t>Dělení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376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Strukturní vzorec tuku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744" y="2127250"/>
            <a:ext cx="7620000" cy="3371850"/>
          </a:xfrm>
        </p:spPr>
      </p:pic>
    </p:spTree>
    <p:extLst>
      <p:ext uri="{BB962C8B-B14F-4D97-AF65-F5344CB8AC3E}">
        <p14:creationId xmlns:p14="http://schemas.microsoft.com/office/powerpoint/2010/main" val="44430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Tuky dělíme: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evné</a:t>
            </a:r>
          </a:p>
          <a:p>
            <a:r>
              <a:rPr lang="cs-CZ" dirty="0" smtClean="0"/>
              <a:t>Mazlavé – olej, máslo, sádlo – estery kyseliny palmitové a stearové</a:t>
            </a:r>
          </a:p>
          <a:p>
            <a:r>
              <a:rPr lang="cs-CZ" dirty="0" smtClean="0"/>
              <a:t>Kapalné – rostlinné  oleje, rybí tuk,  -estery kyseliny olejové, dalších karboxylových kyselin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479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Dělení podle původu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Rostlinné – slunečnicový olej, řepkový olej, olovový olej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- vyskytují se v semenech a plodech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Živočišné – rybí tuk, sádlo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- v podkožní tkáni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882770"/>
            <a:ext cx="1584176" cy="1698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69956"/>
            <a:ext cx="238125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971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Vznik tuků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ESTERIFIKACE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Glycerol  +  karboxylové                 tuk + vody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</a:t>
            </a:r>
            <a:r>
              <a:rPr lang="cs-CZ" dirty="0" err="1" smtClean="0"/>
              <a:t>kys</a:t>
            </a:r>
            <a:r>
              <a:rPr lang="cs-CZ" dirty="0" smtClean="0"/>
              <a:t>.</a:t>
            </a:r>
          </a:p>
          <a:p>
            <a:r>
              <a:rPr lang="cs-CZ" dirty="0" smtClean="0"/>
              <a:t>Metabolismus tuků: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4211960" y="2780928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395459"/>
            <a:ext cx="8568951" cy="1266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023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Vlastnosti: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Chrání organismus před ztrátou tělesné teploty</a:t>
            </a:r>
          </a:p>
          <a:p>
            <a:r>
              <a:rPr lang="cs-CZ" dirty="0" smtClean="0"/>
              <a:t>Ochrana pro vnitřní orgány</a:t>
            </a:r>
          </a:p>
          <a:p>
            <a:r>
              <a:rPr lang="cs-CZ" dirty="0" smtClean="0"/>
              <a:t>Důležitá složka potravy</a:t>
            </a:r>
          </a:p>
          <a:p>
            <a:r>
              <a:rPr lang="cs-CZ" dirty="0" smtClean="0"/>
              <a:t>Při trávení se rozkládá na glycerol a příslušné karboxylové kyseliny – organismus využije jako významný zdroj energie</a:t>
            </a:r>
          </a:p>
          <a:p>
            <a:r>
              <a:rPr lang="cs-CZ" dirty="0" smtClean="0"/>
              <a:t>Rozpustné v organických rozpouštědlech (benzín)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523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Metabolismus tuků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85000" lnSpcReduction="10000"/>
          </a:bodyPr>
          <a:lstStyle/>
          <a:p>
            <a:r>
              <a:rPr lang="cs-CZ" dirty="0"/>
              <a:t>Vlastní odbourávání pak již probíhá v </a:t>
            </a:r>
            <a:r>
              <a:rPr lang="cs-CZ" dirty="0" smtClean="0"/>
              <a:t>matrix mitochondriích, </a:t>
            </a:r>
            <a:r>
              <a:rPr lang="cs-CZ" dirty="0"/>
              <a:t>a to v několika fázích:</a:t>
            </a:r>
          </a:p>
          <a:p>
            <a:r>
              <a:rPr lang="cs-CZ" dirty="0"/>
              <a:t>1.stupeň odbourávání – dehydrogenace za vzniku </a:t>
            </a:r>
            <a:r>
              <a:rPr lang="el-GR" dirty="0"/>
              <a:t>α,β-</a:t>
            </a:r>
            <a:r>
              <a:rPr lang="cs-CZ" dirty="0"/>
              <a:t>nenasycené kyseliny vázané na </a:t>
            </a:r>
            <a:r>
              <a:rPr lang="cs-CZ" dirty="0" smtClean="0"/>
              <a:t>koenzym A</a:t>
            </a:r>
            <a:endParaRPr lang="cs-CZ" dirty="0"/>
          </a:p>
          <a:p>
            <a:r>
              <a:rPr lang="cs-CZ" dirty="0"/>
              <a:t>2.stupeň odbourávání – adice H</a:t>
            </a:r>
            <a:r>
              <a:rPr lang="cs-CZ" baseline="-25000" dirty="0"/>
              <a:t>2</a:t>
            </a:r>
            <a:r>
              <a:rPr lang="cs-CZ" dirty="0"/>
              <a:t>O na </a:t>
            </a:r>
            <a:r>
              <a:rPr lang="el-GR" dirty="0"/>
              <a:t>α,β-</a:t>
            </a:r>
            <a:r>
              <a:rPr lang="cs-CZ" dirty="0"/>
              <a:t>nenasycenou kyselinu za vzniku </a:t>
            </a:r>
            <a:r>
              <a:rPr lang="el-GR" dirty="0" smtClean="0"/>
              <a:t>β-</a:t>
            </a:r>
            <a:r>
              <a:rPr lang="cs-CZ" dirty="0" err="1" smtClean="0"/>
              <a:t>hydroxokyseliny</a:t>
            </a:r>
            <a:endParaRPr lang="cs-CZ" dirty="0"/>
          </a:p>
          <a:p>
            <a:r>
              <a:rPr lang="cs-CZ" dirty="0"/>
              <a:t>3.stupeň odbourávání – dehydrogenace </a:t>
            </a:r>
            <a:r>
              <a:rPr lang="el-GR" dirty="0"/>
              <a:t>β-</a:t>
            </a:r>
            <a:r>
              <a:rPr lang="cs-CZ" dirty="0" err="1"/>
              <a:t>hydroxokyseliny</a:t>
            </a:r>
            <a:r>
              <a:rPr lang="cs-CZ" dirty="0"/>
              <a:t> na </a:t>
            </a:r>
            <a:r>
              <a:rPr lang="el-GR" dirty="0" smtClean="0"/>
              <a:t>β-</a:t>
            </a:r>
            <a:r>
              <a:rPr lang="cs-CZ" dirty="0" err="1" smtClean="0"/>
              <a:t>ketolyselinu</a:t>
            </a:r>
            <a:endParaRPr lang="cs-CZ" dirty="0"/>
          </a:p>
          <a:p>
            <a:r>
              <a:rPr lang="cs-CZ" dirty="0"/>
              <a:t>4.stupeň odbourávání – rozpad labilní </a:t>
            </a:r>
            <a:r>
              <a:rPr lang="el-GR" dirty="0"/>
              <a:t>β-</a:t>
            </a:r>
            <a:r>
              <a:rPr lang="cs-CZ" dirty="0" err="1"/>
              <a:t>ketokyseliny</a:t>
            </a:r>
            <a:r>
              <a:rPr lang="cs-CZ" dirty="0"/>
              <a:t> za přítomnosti </a:t>
            </a:r>
            <a:r>
              <a:rPr lang="cs-CZ" dirty="0" err="1"/>
              <a:t>HSCoA</a:t>
            </a:r>
            <a:r>
              <a:rPr lang="cs-CZ" dirty="0"/>
              <a:t> na </a:t>
            </a:r>
            <a:r>
              <a:rPr lang="cs-CZ" dirty="0" smtClean="0"/>
              <a:t>acetyl </a:t>
            </a:r>
            <a:r>
              <a:rPr lang="cs-CZ" dirty="0" err="1" smtClean="0"/>
              <a:t>CoA</a:t>
            </a:r>
            <a:r>
              <a:rPr lang="cs-CZ" dirty="0" smtClean="0"/>
              <a:t> </a:t>
            </a:r>
            <a:r>
              <a:rPr lang="cs-CZ" dirty="0"/>
              <a:t>a mastnou kyselinu vázanou na koenzym A (o 2 uhlíky kratší než původní)</a:t>
            </a:r>
          </a:p>
          <a:p>
            <a:r>
              <a:rPr lang="cs-CZ" dirty="0"/>
              <a:t>Celý děj se několikrát opakuje, dokud se celý řetězec původní mastné kyseliny zcela nerozloží na acetyl-</a:t>
            </a:r>
            <a:r>
              <a:rPr lang="cs-CZ" dirty="0" err="1"/>
              <a:t>CoA</a:t>
            </a:r>
            <a:r>
              <a:rPr lang="cs-CZ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39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ýdlo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Tradiční čistící prostředek</a:t>
            </a:r>
          </a:p>
          <a:p>
            <a:r>
              <a:rPr lang="cs-CZ" dirty="0" smtClean="0"/>
              <a:t>Podléhají v přírodě přirozenému biologickému rozkladu</a:t>
            </a:r>
          </a:p>
          <a:p>
            <a:r>
              <a:rPr lang="cs-CZ" dirty="0" smtClean="0"/>
              <a:t>Výroba:</a:t>
            </a:r>
          </a:p>
          <a:p>
            <a:pPr marL="0" indent="0">
              <a:buNone/>
            </a:pPr>
            <a:r>
              <a:rPr lang="cs-CZ" dirty="0" smtClean="0"/>
              <a:t>Tuk + </a:t>
            </a:r>
            <a:r>
              <a:rPr lang="cs-CZ" dirty="0" err="1" smtClean="0"/>
              <a:t>NaOH</a:t>
            </a:r>
            <a:r>
              <a:rPr lang="cs-CZ" dirty="0" smtClean="0"/>
              <a:t>                     glycerol  +  mýdlo</a:t>
            </a: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2699792" y="3717032"/>
            <a:ext cx="115212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5249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fontAlgn="base"/>
            <a:r>
              <a:rPr lang="cs-CZ" b="1" dirty="0" smtClean="0"/>
              <a:t>Autor</a:t>
            </a:r>
            <a:endParaRPr lang="cs-CZ" dirty="0" smtClean="0"/>
          </a:p>
          <a:p>
            <a:pPr fontAlgn="base"/>
            <a:r>
              <a:rPr lang="cs-CZ" dirty="0" smtClean="0"/>
              <a:t>Eva petrželová</a:t>
            </a:r>
          </a:p>
          <a:p>
            <a:pPr fontAlgn="base"/>
            <a:r>
              <a:rPr lang="cs-CZ" dirty="0" smtClean="0"/>
              <a:t>Vytvořeno dne: 24.2.2012</a:t>
            </a:r>
          </a:p>
          <a:p>
            <a:pPr fontAlgn="base"/>
            <a:r>
              <a:rPr lang="cs-CZ" dirty="0" err="1" smtClean="0"/>
              <a:t>Odpilotováno</a:t>
            </a:r>
            <a:r>
              <a:rPr lang="cs-CZ" dirty="0" smtClean="0"/>
              <a:t> dne:5.3.2011</a:t>
            </a:r>
          </a:p>
          <a:p>
            <a:pPr fontAlgn="base"/>
            <a:r>
              <a:rPr lang="cs-CZ" dirty="0" smtClean="0"/>
              <a:t>ve třídě: devátá</a:t>
            </a:r>
          </a:p>
          <a:p>
            <a:pPr fontAlgn="base"/>
            <a:r>
              <a:rPr lang="cs-CZ" dirty="0" smtClean="0"/>
              <a:t>Vzdělávací </a:t>
            </a:r>
            <a:r>
              <a:rPr lang="cs-CZ" dirty="0" err="1" smtClean="0"/>
              <a:t>oblast:Člověk</a:t>
            </a:r>
            <a:r>
              <a:rPr lang="cs-CZ" dirty="0" smtClean="0"/>
              <a:t> a příroda</a:t>
            </a:r>
          </a:p>
          <a:p>
            <a:pPr fontAlgn="base"/>
            <a:endParaRPr lang="cs-CZ" dirty="0" smtClean="0"/>
          </a:p>
          <a:p>
            <a:pPr fontAlgn="base"/>
            <a:r>
              <a:rPr lang="cs-CZ" dirty="0" smtClean="0"/>
              <a:t>Vzdělávací obor</a:t>
            </a:r>
          </a:p>
          <a:p>
            <a:pPr fontAlgn="base"/>
            <a:r>
              <a:rPr lang="cs-CZ" dirty="0" smtClean="0"/>
              <a:t>Chemie</a:t>
            </a:r>
          </a:p>
          <a:p>
            <a:pPr fontAlgn="base"/>
            <a:r>
              <a:rPr lang="cs-CZ" dirty="0" smtClean="0"/>
              <a:t>Téma: Organická chemie - Tuky</a:t>
            </a:r>
          </a:p>
          <a:p>
            <a:pPr fontAlgn="base"/>
            <a:r>
              <a:rPr lang="cs-CZ" dirty="0" smtClean="0"/>
              <a:t>Klíčová slova: tuky, živočišné, rostlinné, nasycené a nenasycené, esterifikace, mýdlo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734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fontAlgn="t"/>
            <a:r>
              <a:rPr lang="cs-CZ" dirty="0" smtClean="0"/>
              <a:t>Výklad</a:t>
            </a:r>
          </a:p>
          <a:p>
            <a:pPr fontAlgn="t"/>
            <a:r>
              <a:rPr lang="cs-CZ" dirty="0" smtClean="0"/>
              <a:t>Procvičování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780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1400" dirty="0">
                <a:latin typeface="Arial" pitchFamily="34" charset="0"/>
                <a:cs typeface="Arial" pitchFamily="34" charset="0"/>
                <a:hlinkClick r:id="rId2"/>
              </a:rPr>
              <a:t>http://</a:t>
            </a:r>
            <a:r>
              <a:rPr lang="cs-CZ" sz="1400" dirty="0" smtClean="0">
                <a:latin typeface="Arial" pitchFamily="34" charset="0"/>
                <a:cs typeface="Arial" pitchFamily="34" charset="0"/>
                <a:hlinkClick r:id="rId2"/>
              </a:rPr>
              <a:t>www.zdravykorinek.cz/zdravy-zivotni-styl/role-tuku-ve-vyzive/nektere-tuky-jsou-nejen-dobre/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  <a:hlinkClick r:id="rId3"/>
              </a:rPr>
              <a:t>http://</a:t>
            </a:r>
            <a:r>
              <a:rPr lang="cs-CZ" sz="1400" dirty="0" smtClean="0">
                <a:latin typeface="Arial" pitchFamily="34" charset="0"/>
                <a:cs typeface="Arial" pitchFamily="34" charset="0"/>
                <a:hlinkClick r:id="rId3"/>
              </a:rPr>
              <a:t>www.ventus-aliance.cz/krmivarstvi/zivocisne-tuky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  <a:hlinkClick r:id="rId4"/>
              </a:rPr>
              <a:t>http://</a:t>
            </a:r>
            <a:r>
              <a:rPr lang="cs-CZ" sz="1400" dirty="0" smtClean="0">
                <a:latin typeface="Arial" pitchFamily="34" charset="0"/>
                <a:cs typeface="Arial" pitchFamily="34" charset="0"/>
                <a:hlinkClick r:id="rId4"/>
              </a:rPr>
              <a:t>cs.wikipedia.org/wiki/Tuky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>
                <a:latin typeface="Arial" pitchFamily="34" charset="0"/>
                <a:cs typeface="Arial" pitchFamily="34" charset="0"/>
                <a:hlinkClick r:id="rId5"/>
              </a:rPr>
              <a:t>http://</a:t>
            </a:r>
            <a:r>
              <a:rPr lang="cs-CZ" sz="1400" dirty="0" smtClean="0">
                <a:latin typeface="Arial" pitchFamily="34" charset="0"/>
                <a:cs typeface="Arial" pitchFamily="34" charset="0"/>
                <a:hlinkClick r:id="rId5"/>
              </a:rPr>
              <a:t>upload.wikimedia.org/wikipedia/commons/thumb/b/be/Fat_triglyceride_shorthand_formula.PNG/800px-Fat_triglyceride_shorthand_formula.PNG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94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58</TotalTime>
  <Words>326</Words>
  <Application>Microsoft Office PowerPoint</Application>
  <PresentationFormat>Předvádění na obrazovce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Název školy:  Základní škola Karla Klíče Hostinné</vt:lpstr>
      <vt:lpstr>Organická chemie Tuky</vt:lpstr>
      <vt:lpstr>Strukturní vzorec tuku</vt:lpstr>
      <vt:lpstr>Tuky dělíme:</vt:lpstr>
      <vt:lpstr>Dělení podle původu</vt:lpstr>
      <vt:lpstr>Vznik tuků</vt:lpstr>
      <vt:lpstr>Vlastnosti: </vt:lpstr>
      <vt:lpstr>Metabolismus tuků</vt:lpstr>
      <vt:lpstr>Mýdlo</vt:lpstr>
      <vt:lpstr>Prezentace aplikace PowerPoint</vt:lpstr>
      <vt:lpstr>Anotace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Základní škola Karla Klíče Hostinné</dc:title>
  <dc:creator>Petrželova</dc:creator>
  <cp:lastModifiedBy>Petrželova</cp:lastModifiedBy>
  <cp:revision>12</cp:revision>
  <dcterms:created xsi:type="dcterms:W3CDTF">2012-02-21T09:02:28Z</dcterms:created>
  <dcterms:modified xsi:type="dcterms:W3CDTF">2012-03-30T16:39:15Z</dcterms:modified>
</cp:coreProperties>
</file>