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6" r:id="rId4"/>
    <p:sldId id="262" r:id="rId5"/>
    <p:sldId id="261" r:id="rId6"/>
    <p:sldId id="260" r:id="rId7"/>
    <p:sldId id="270" r:id="rId8"/>
    <p:sldId id="275" r:id="rId9"/>
    <p:sldId id="271" r:id="rId10"/>
    <p:sldId id="274" r:id="rId11"/>
    <p:sldId id="263" r:id="rId12"/>
    <p:sldId id="266" r:id="rId13"/>
    <p:sldId id="267" r:id="rId14"/>
    <p:sldId id="268" r:id="rId15"/>
    <p:sldId id="272" r:id="rId16"/>
    <p:sldId id="273" r:id="rId17"/>
    <p:sldId id="282" r:id="rId18"/>
    <p:sldId id="276" r:id="rId19"/>
    <p:sldId id="277" r:id="rId20"/>
    <p:sldId id="279" r:id="rId21"/>
    <p:sldId id="278" r:id="rId22"/>
    <p:sldId id="280" r:id="rId23"/>
    <p:sldId id="259" r:id="rId24"/>
    <p:sldId id="26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7552D-3879-4FB9-A387-9DD5C8430DB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67E22-700E-4C4E-8071-AEFB16942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7552D-3879-4FB9-A387-9DD5C8430DB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67E22-700E-4C4E-8071-AEFB16942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7552D-3879-4FB9-A387-9DD5C8430DB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67E22-700E-4C4E-8071-AEFB16942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7552D-3879-4FB9-A387-9DD5C8430DB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67E22-700E-4C4E-8071-AEFB16942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7552D-3879-4FB9-A387-9DD5C8430DB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67E22-700E-4C4E-8071-AEFB16942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7552D-3879-4FB9-A387-9DD5C8430DB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67E22-700E-4C4E-8071-AEFB16942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7552D-3879-4FB9-A387-9DD5C8430DB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67E22-700E-4C4E-8071-AEFB16942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7552D-3879-4FB9-A387-9DD5C8430DB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67E22-700E-4C4E-8071-AEFB16942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7552D-3879-4FB9-A387-9DD5C8430DB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67E22-700E-4C4E-8071-AEFB16942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7552D-3879-4FB9-A387-9DD5C8430DB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67E22-700E-4C4E-8071-AEFB16942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7552D-3879-4FB9-A387-9DD5C8430DB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67E22-700E-4C4E-8071-AEFB16942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C7552D-3879-4FB9-A387-9DD5C8430DB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67E22-700E-4C4E-8071-AEFB16942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3qX7XrdHudI" TargetMode="External"/><Relationship Id="rId2" Type="http://schemas.openxmlformats.org/officeDocument/2006/relationships/hyperlink" Target="http://tinyurl.com/p6oays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inyurl.com/pzxcjm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QNZnpVvEW_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inyurl.com/pj9ww7x" TargetMode="Externa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pravy24.pantax.cz/2004/11/05.11.04.htm" TargetMode="Externa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tinyurl.com/pp95qmc" TargetMode="External"/><Relationship Id="rId2" Type="http://schemas.openxmlformats.org/officeDocument/2006/relationships/hyperlink" Target="http://tinyurl.com/pwerhe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inyurl.com/pdvvt5m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tinyurl.com/qen7uwo" TargetMode="External"/><Relationship Id="rId2" Type="http://schemas.openxmlformats.org/officeDocument/2006/relationships/hyperlink" Target="http://tinyurl.com/oqt8rr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inyurl.com/oe4rkhz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William_Turner" TargetMode="External"/><Relationship Id="rId2" Type="http://schemas.openxmlformats.org/officeDocument/2006/relationships/hyperlink" Target="http://commons.wikimedia.org/wiki/File:Claude_Monet,_Impression,_soleil_levant,_187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%C3%89douard_Manet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Edouard_Manet_-_Olympia_-_Google_Art_Project_2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67544" y="2492896"/>
          <a:ext cx="8137525" cy="40324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6085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Gymnázium</a:t>
                      </a:r>
                      <a:r>
                        <a:rPr lang="cs-CZ" sz="2000" baseline="0" dirty="0" smtClean="0"/>
                        <a:t> Lovosice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20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7731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_17_Impresionismus</a:t>
                      </a:r>
                      <a:endParaRPr lang="cs-CZ" sz="20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i="0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2000" b="1" i="0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umění</a:t>
                      </a:r>
                      <a:endParaRPr lang="cs-CZ" sz="2000" b="1" i="0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30.3.2014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0872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16633"/>
            <a:ext cx="7772400" cy="1584175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2060"/>
                </a:solidFill>
                <a:latin typeface="Albertus Extra Bold" pitchFamily="34" charset="0"/>
              </a:rPr>
              <a:t>Impresionismus</a:t>
            </a:r>
            <a:endParaRPr lang="cs-CZ" sz="5400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Obrázek 6" descr="330px-Claude_Monet,_Impression,_soleil_levant,_18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1700808"/>
            <a:ext cx="5400600" cy="43204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  <a:cs typeface="Aharoni" pitchFamily="2" charset="-79"/>
              </a:rPr>
              <a:t>Anotace</a:t>
            </a:r>
            <a:endParaRPr lang="cs-CZ" dirty="0">
              <a:solidFill>
                <a:srgbClr val="002060"/>
              </a:solidFill>
              <a:latin typeface="Albertus Extra Bold" pitchFamily="34" charset="0"/>
              <a:cs typeface="Aharoni" pitchFamily="2" charset="-79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Albertus Medium" pitchFamily="34" charset="0"/>
              </a:rPr>
              <a:t>Materiál slouží jako osnova výkladu učitele, podklad k tvorbě zápisků žáka.</a:t>
            </a:r>
          </a:p>
          <a:p>
            <a:r>
              <a:rPr lang="cs-CZ" dirty="0" smtClean="0">
                <a:latin typeface="Albertus Medium" pitchFamily="34" charset="0"/>
              </a:rPr>
              <a:t>Motivuje k vlastní výtvarné činnosti inspirované impresionismem.</a:t>
            </a:r>
          </a:p>
          <a:p>
            <a:r>
              <a:rPr lang="cs-CZ" dirty="0" smtClean="0">
                <a:latin typeface="Albertus Medium" pitchFamily="34" charset="0"/>
              </a:rPr>
              <a:t>Je zakončen malým testem, správné odpovědi se zabarví modře, špatné červeně.</a:t>
            </a:r>
          </a:p>
          <a:p>
            <a:r>
              <a:rPr lang="cs-CZ" dirty="0" smtClean="0">
                <a:latin typeface="Albertus Medium" pitchFamily="34" charset="0"/>
              </a:rPr>
              <a:t>Rozvíjí znalosti z dějin umění na základě prožitku a vlastní tvorby.</a:t>
            </a:r>
          </a:p>
          <a:p>
            <a:r>
              <a:rPr lang="cs-CZ" dirty="0" smtClean="0">
                <a:latin typeface="Albertus Medium" pitchFamily="34" charset="0"/>
              </a:rPr>
              <a:t>Podporuje mezipředmětové vztahy (výtvarná výchova, český jazyk a literatura).</a:t>
            </a:r>
          </a:p>
          <a:p>
            <a:r>
              <a:rPr lang="cs-CZ" dirty="0" smtClean="0">
                <a:latin typeface="Albertus Medium" pitchFamily="34" charset="0"/>
              </a:rPr>
              <a:t>Je primárně určen pro předmět výtvarná výchova v druhém ročníku a sextě.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  <a:cs typeface="Aharoni" pitchFamily="2" charset="-79"/>
              </a:rPr>
              <a:t>Podmínky vzniku:</a:t>
            </a:r>
            <a:endParaRPr lang="cs-CZ" dirty="0">
              <a:solidFill>
                <a:srgbClr val="002060"/>
              </a:solidFill>
              <a:latin typeface="Albertus Extra Bold" pitchFamily="34" charset="0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4100" dirty="0" smtClean="0">
                <a:solidFill>
                  <a:srgbClr val="002060"/>
                </a:solidFill>
                <a:latin typeface="Albertus" pitchFamily="34" charset="0"/>
                <a:cs typeface="Aharoni" pitchFamily="2" charset="-79"/>
              </a:rPr>
              <a:t>Významné vlivy</a:t>
            </a:r>
            <a:r>
              <a:rPr lang="cs-CZ" sz="4100" dirty="0" smtClean="0">
                <a:solidFill>
                  <a:srgbClr val="002060"/>
                </a:solidFill>
                <a:latin typeface="Aharoni" pitchFamily="2" charset="-79"/>
                <a:cs typeface="Aharoni" pitchFamily="2" charset="-79"/>
              </a:rPr>
              <a:t>: </a:t>
            </a:r>
          </a:p>
          <a:p>
            <a:r>
              <a:rPr lang="cs-CZ" sz="3800" b="1" dirty="0" smtClean="0">
                <a:latin typeface="Albertus Medium" pitchFamily="34" charset="0"/>
              </a:rPr>
              <a:t>vědecké bádání v oblasti optiky a barvy</a:t>
            </a:r>
            <a:endParaRPr lang="cs-CZ" sz="3800" dirty="0" smtClean="0">
              <a:latin typeface="Albertus Medium" pitchFamily="34" charset="0"/>
            </a:endParaRPr>
          </a:p>
          <a:p>
            <a:r>
              <a:rPr lang="cs-CZ" sz="3800" b="1" dirty="0" smtClean="0">
                <a:latin typeface="Albertus Medium" pitchFamily="34" charset="0"/>
              </a:rPr>
              <a:t>vynález barvy v tubě</a:t>
            </a:r>
          </a:p>
          <a:p>
            <a:r>
              <a:rPr lang="cs-CZ" sz="3800" b="1" dirty="0" smtClean="0">
                <a:latin typeface="Albertus Medium" pitchFamily="34" charset="0"/>
              </a:rPr>
              <a:t>fotografie</a:t>
            </a:r>
          </a:p>
          <a:p>
            <a:r>
              <a:rPr lang="cs-CZ" sz="3800" b="1" dirty="0" smtClean="0">
                <a:latin typeface="Albertus Medium" pitchFamily="34" charset="0"/>
              </a:rPr>
              <a:t>inspirace japonskými dřevoryty</a:t>
            </a:r>
          </a:p>
          <a:p>
            <a:r>
              <a:rPr lang="cs-CZ" sz="3800" dirty="0" smtClean="0">
                <a:latin typeface="Albertus Medium" pitchFamily="34" charset="0"/>
              </a:rPr>
              <a:t>Tvorba za </a:t>
            </a:r>
            <a:r>
              <a:rPr lang="cs-CZ" sz="3800" b="1" dirty="0" smtClean="0">
                <a:latin typeface="Albertus Medium" pitchFamily="34" charset="0"/>
              </a:rPr>
              <a:t>různých světelných podmínek a atmosférických jevů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002060"/>
                </a:solidFill>
                <a:latin typeface="Albertus Medium" pitchFamily="34" charset="0"/>
                <a:cs typeface="Aharoni" pitchFamily="2" charset="-79"/>
              </a:rPr>
              <a:t>Náměty:</a:t>
            </a:r>
          </a:p>
          <a:p>
            <a:r>
              <a:rPr lang="cs-CZ" sz="3800" b="1" dirty="0" smtClean="0">
                <a:latin typeface="Albertus Medium" pitchFamily="34" charset="0"/>
              </a:rPr>
              <a:t>Příroda</a:t>
            </a:r>
          </a:p>
          <a:p>
            <a:r>
              <a:rPr lang="cs-CZ" sz="3800" dirty="0" smtClean="0">
                <a:latin typeface="Albertus Medium" pitchFamily="34" charset="0"/>
              </a:rPr>
              <a:t>další velmi častý a významný námět - </a:t>
            </a:r>
            <a:r>
              <a:rPr lang="cs-CZ" sz="3800" b="1" dirty="0" smtClean="0">
                <a:latin typeface="Albertus Medium" pitchFamily="34" charset="0"/>
              </a:rPr>
              <a:t>moderní město a společenský život zahrnující prostředí tanečních zábav, kaváren, divadel, koncertů a dalších kulturních akcí</a:t>
            </a:r>
          </a:p>
          <a:p>
            <a:r>
              <a:rPr lang="cs-CZ" sz="3800" dirty="0" smtClean="0">
                <a:latin typeface="Albertus Medium" pitchFamily="34" charset="0"/>
              </a:rPr>
              <a:t>V dílech malířek se objevuje hlavně téma domácího života a každodenních intimních rituálů – ženy neměly stejnou svobodu jako muži.</a:t>
            </a:r>
            <a:endParaRPr lang="cs-CZ" sz="3800" dirty="0">
              <a:latin typeface="Albertus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  <a:cs typeface="Aharoni" pitchFamily="2" charset="-79"/>
              </a:rPr>
              <a:t>Znaky:</a:t>
            </a:r>
            <a:endParaRPr lang="cs-CZ" dirty="0">
              <a:solidFill>
                <a:srgbClr val="002060"/>
              </a:solidFill>
              <a:latin typeface="Albertus Extra Bold" pitchFamily="34" charset="0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Albertus Medium" pitchFamily="34" charset="0"/>
              </a:rPr>
              <a:t>Zachycení </a:t>
            </a:r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přirozené krásy </a:t>
            </a:r>
            <a:r>
              <a:rPr lang="cs-CZ" dirty="0" smtClean="0">
                <a:latin typeface="Albertus Medium" pitchFamily="34" charset="0"/>
              </a:rPr>
              <a:t>okolí v danou chvíli</a:t>
            </a:r>
          </a:p>
          <a:p>
            <a:r>
              <a:rPr lang="cs-CZ" dirty="0" smtClean="0">
                <a:latin typeface="Albertus Medium" pitchFamily="34" charset="0"/>
              </a:rPr>
              <a:t>Nemalovali v ateliéru, ale </a:t>
            </a:r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venku v přírodě</a:t>
            </a:r>
            <a:r>
              <a:rPr lang="cs-CZ" dirty="0" smtClean="0">
                <a:latin typeface="Albertus Medium" pitchFamily="34" charset="0"/>
              </a:rPr>
              <a:t>, zahradě, nebo alespoň u otevřeného okna, což jim umožnilo pozorovat přírodu a pokoušet se zachytit hru stínů a slunečního světla</a:t>
            </a:r>
          </a:p>
          <a:p>
            <a:r>
              <a:rPr lang="cs-CZ" dirty="0" smtClean="0">
                <a:latin typeface="Albertus Medium" pitchFamily="34" charset="0"/>
              </a:rPr>
              <a:t>Obrazy jsou </a:t>
            </a:r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tvořeny krátkými tahy (resp. doteky) štětcem</a:t>
            </a:r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nemíchanou barvou </a:t>
            </a:r>
            <a:r>
              <a:rPr lang="cs-CZ" dirty="0" smtClean="0">
                <a:latin typeface="Albertus Medium" pitchFamily="34" charset="0"/>
              </a:rPr>
              <a:t>(především zářivé a jasné barvy)</a:t>
            </a:r>
          </a:p>
          <a:p>
            <a:r>
              <a:rPr lang="cs-CZ" dirty="0" smtClean="0">
                <a:latin typeface="Albertus Medium" pitchFamily="34" charset="0"/>
              </a:rPr>
              <a:t>Vzniká </a:t>
            </a:r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strukturní povrch</a:t>
            </a:r>
            <a:endParaRPr lang="cs-CZ" dirty="0" smtClean="0">
              <a:solidFill>
                <a:srgbClr val="002060"/>
              </a:solidFill>
              <a:latin typeface="Albertus Medium" pitchFamily="34" charset="0"/>
            </a:endParaRPr>
          </a:p>
          <a:p>
            <a:r>
              <a:rPr lang="cs-CZ" dirty="0" smtClean="0">
                <a:latin typeface="Albertus Medium" pitchFamily="34" charset="0"/>
              </a:rPr>
              <a:t>Kompozice díla bývá zjednodušená a inovační; důraz je kladen spíše na </a:t>
            </a:r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celkový efekt </a:t>
            </a:r>
            <a:r>
              <a:rPr lang="cs-CZ" dirty="0" smtClean="0">
                <a:latin typeface="Albertus Medium" pitchFamily="34" charset="0"/>
              </a:rPr>
              <a:t>než na detaily.</a:t>
            </a:r>
          </a:p>
          <a:p>
            <a:r>
              <a:rPr lang="cs-CZ" dirty="0" smtClean="0">
                <a:latin typeface="Albertus Medium" pitchFamily="34" charset="0"/>
              </a:rPr>
              <a:t> Celek díla je možno vnímat až </a:t>
            </a:r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s určitým odstupem</a:t>
            </a:r>
            <a:r>
              <a:rPr lang="cs-CZ" b="1" dirty="0" smtClean="0">
                <a:latin typeface="Albertus Medium" pitchFamily="34" charset="0"/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haroni" pitchFamily="2" charset="-79"/>
                <a:cs typeface="Aharoni" pitchFamily="2" charset="-79"/>
              </a:rPr>
              <a:t>Z historie:</a:t>
            </a:r>
            <a:endParaRPr lang="cs-CZ" dirty="0">
              <a:solidFill>
                <a:srgbClr val="00206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b="1" dirty="0" smtClean="0">
              <a:solidFill>
                <a:srgbClr val="002060"/>
              </a:solidFill>
              <a:latin typeface="Albertus Medium" pitchFamily="34" charset="0"/>
              <a:hlinkClick r:id="rId2" action="ppaction://hlinksldjump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Pokouší se zachytit okamžitou atmosféru dané chvíle, neopakovatelné chvíle, okamžik duševního rozpoložení</a:t>
            </a:r>
          </a:p>
          <a:p>
            <a:r>
              <a:rPr lang="cs-CZ" dirty="0" smtClean="0">
                <a:latin typeface="Albertus Medium" pitchFamily="34" charset="0"/>
              </a:rPr>
              <a:t>Navazuje na realismus</a:t>
            </a:r>
          </a:p>
          <a:p>
            <a:r>
              <a:rPr lang="cs-CZ" dirty="0" smtClean="0">
                <a:latin typeface="Albertus Medium" pitchFamily="34" charset="0"/>
              </a:rPr>
              <a:t>Je reakcí na ateliérovou malbu</a:t>
            </a:r>
          </a:p>
          <a:p>
            <a:r>
              <a:rPr lang="cs-CZ" dirty="0" smtClean="0">
                <a:latin typeface="Albertus Medium" pitchFamily="34" charset="0"/>
              </a:rPr>
              <a:t>Pojem odvozen od obrazu </a:t>
            </a:r>
            <a:r>
              <a:rPr lang="cs-CZ" b="1" dirty="0" err="1" smtClean="0">
                <a:solidFill>
                  <a:srgbClr val="002060"/>
                </a:solidFill>
                <a:latin typeface="Albertus Extra Bold" pitchFamily="34" charset="0"/>
              </a:rPr>
              <a:t>Clauda</a:t>
            </a:r>
            <a:r>
              <a:rPr lang="cs-CZ" b="1" dirty="0" smtClean="0">
                <a:solidFill>
                  <a:srgbClr val="002060"/>
                </a:solidFill>
                <a:latin typeface="Albertus Extra Bold" pitchFamily="34" charset="0"/>
              </a:rPr>
              <a:t> Moneta</a:t>
            </a:r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 </a:t>
            </a:r>
            <a:r>
              <a:rPr lang="cs-CZ" b="1" i="1" dirty="0" err="1" smtClean="0">
                <a:solidFill>
                  <a:srgbClr val="002060"/>
                </a:solidFill>
                <a:latin typeface="Albertus Medium" pitchFamily="34" charset="0"/>
              </a:rPr>
              <a:t>Impression</a:t>
            </a:r>
            <a:r>
              <a:rPr lang="cs-CZ" b="1" i="1" dirty="0" smtClean="0">
                <a:solidFill>
                  <a:srgbClr val="002060"/>
                </a:solidFill>
                <a:latin typeface="Albertus Medium" pitchFamily="34" charset="0"/>
              </a:rPr>
              <a:t>, </a:t>
            </a:r>
            <a:r>
              <a:rPr lang="cs-CZ" b="1" i="1" dirty="0" err="1" smtClean="0">
                <a:solidFill>
                  <a:srgbClr val="002060"/>
                </a:solidFill>
                <a:latin typeface="Albertus Medium" pitchFamily="34" charset="0"/>
              </a:rPr>
              <a:t>soleil</a:t>
            </a:r>
            <a:r>
              <a:rPr lang="cs-CZ" b="1" i="1" dirty="0" smtClean="0">
                <a:solidFill>
                  <a:srgbClr val="002060"/>
                </a:solidFill>
                <a:latin typeface="Albertus Medium" pitchFamily="34" charset="0"/>
              </a:rPr>
              <a:t> </a:t>
            </a:r>
            <a:r>
              <a:rPr lang="cs-CZ" b="1" i="1" dirty="0" err="1" smtClean="0">
                <a:solidFill>
                  <a:srgbClr val="002060"/>
                </a:solidFill>
                <a:latin typeface="Albertus Medium" pitchFamily="34" charset="0"/>
              </a:rPr>
              <a:t>levant</a:t>
            </a:r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 (Imprese, východ slunce</a:t>
            </a:r>
            <a:r>
              <a:rPr lang="cs-CZ" dirty="0" smtClean="0">
                <a:latin typeface="Albertus Medium" pitchFamily="34" charset="0"/>
              </a:rPr>
              <a:t>), který byl roku 1874 vystaven na výstavě nezávislých malířů v Paříži</a:t>
            </a:r>
          </a:p>
          <a:p>
            <a:r>
              <a:rPr lang="cs-CZ" dirty="0" smtClean="0">
                <a:latin typeface="Albertus Medium" pitchFamily="34" charset="0"/>
              </a:rPr>
              <a:t>Poprvé tento pojem (v hanlivém smyslu) použil kritik Louis </a:t>
            </a:r>
            <a:r>
              <a:rPr lang="cs-CZ" dirty="0" err="1" smtClean="0">
                <a:latin typeface="Albertus Medium" pitchFamily="34" charset="0"/>
              </a:rPr>
              <a:t>Leroy</a:t>
            </a:r>
            <a:r>
              <a:rPr lang="cs-CZ" dirty="0" smtClean="0">
                <a:latin typeface="Albertus Medium" pitchFamily="34" charset="0"/>
              </a:rPr>
              <a:t>, neboť obraz považoval za nedokončený</a:t>
            </a:r>
          </a:p>
          <a:p>
            <a:r>
              <a:rPr lang="cs-CZ" dirty="0" smtClean="0">
                <a:latin typeface="Albertus Medium" pitchFamily="34" charset="0"/>
              </a:rPr>
              <a:t>Prosazení impresionismu ukončilo tradiční akademické umění a nastal </a:t>
            </a:r>
            <a:r>
              <a:rPr lang="cs-CZ" b="1" dirty="0" smtClean="0">
                <a:solidFill>
                  <a:srgbClr val="002060"/>
                </a:solidFill>
                <a:latin typeface="Albertus Extra Bold" pitchFamily="34" charset="0"/>
              </a:rPr>
              <a:t>rozvoj moderního umění</a:t>
            </a:r>
            <a:r>
              <a:rPr lang="cs-CZ" dirty="0" smtClean="0">
                <a:latin typeface="Albertus Medium" pitchFamily="34" charset="0"/>
              </a:rPr>
              <a:t>.</a:t>
            </a:r>
          </a:p>
          <a:p>
            <a:pPr>
              <a:buNone/>
            </a:pPr>
            <a:endParaRPr lang="cs-CZ" b="1" dirty="0" smtClean="0">
              <a:latin typeface="Albertus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>
                <a:latin typeface="Albertus Medium" pitchFamily="34" charset="0"/>
              </a:rPr>
              <a:t>Joseph</a:t>
            </a:r>
            <a:r>
              <a:rPr lang="cs-CZ" sz="3600" dirty="0" smtClean="0">
                <a:latin typeface="Albertus Medium" pitchFamily="34" charset="0"/>
              </a:rPr>
              <a:t> </a:t>
            </a:r>
            <a:r>
              <a:rPr lang="cs-CZ" sz="3600" dirty="0" err="1" smtClean="0">
                <a:latin typeface="Albertus Medium" pitchFamily="34" charset="0"/>
              </a:rPr>
              <a:t>Mallord</a:t>
            </a:r>
            <a:r>
              <a:rPr lang="cs-CZ" sz="3600" dirty="0" smtClean="0">
                <a:latin typeface="Albertus Medium" pitchFamily="34" charset="0"/>
              </a:rPr>
              <a:t> William Turner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en-US" sz="3100" b="1" i="1" dirty="0" smtClean="0">
                <a:latin typeface="Albertus Medium" pitchFamily="34" charset="0"/>
              </a:rPr>
              <a:t>The Burning of the Houses of Parliament, 16 October 1834</a:t>
            </a:r>
            <a:endParaRPr lang="cs-CZ" sz="3100" dirty="0">
              <a:latin typeface="Albertus Medium" pitchFamily="34" charset="0"/>
            </a:endParaRPr>
          </a:p>
        </p:txBody>
      </p:sp>
      <p:pic>
        <p:nvPicPr>
          <p:cNvPr id="4" name="Zástupný symbol pro obsah 3" descr="786px-Joseph_Mallord_William_Turner_012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99592" y="1484784"/>
            <a:ext cx="7200800" cy="53732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Předchůdci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25000" lnSpcReduction="20000"/>
          </a:bodyPr>
          <a:lstStyle/>
          <a:p>
            <a:r>
              <a:rPr lang="cs-CZ" sz="11200" b="1" dirty="0" smtClean="0">
                <a:solidFill>
                  <a:srgbClr val="002060"/>
                </a:solidFill>
                <a:latin typeface="Albertus Extra Bold" pitchFamily="34" charset="0"/>
              </a:rPr>
              <a:t>William Turner </a:t>
            </a:r>
            <a:r>
              <a:rPr lang="cs-CZ" sz="11200" b="1" dirty="0" smtClean="0">
                <a:solidFill>
                  <a:srgbClr val="002060"/>
                </a:solidFill>
                <a:latin typeface="Albertus Medium" pitchFamily="34" charset="0"/>
              </a:rPr>
              <a:t>- </a:t>
            </a:r>
            <a:r>
              <a:rPr lang="cs-CZ" sz="11200" dirty="0" smtClean="0">
                <a:latin typeface="Albertus Medium" pitchFamily="34" charset="0"/>
              </a:rPr>
              <a:t>anglický romantický krajinář,  bývá pokládán za předchůdce impresionismu</a:t>
            </a:r>
            <a:r>
              <a:rPr lang="cs-CZ" sz="11200" dirty="0" smtClean="0"/>
              <a:t> </a:t>
            </a:r>
          </a:p>
          <a:p>
            <a:r>
              <a:rPr lang="cs-CZ" sz="11200" b="1" dirty="0" smtClean="0">
                <a:hlinkClick r:id="rId2"/>
              </a:rPr>
              <a:t>http://</a:t>
            </a:r>
            <a:r>
              <a:rPr lang="cs-CZ" sz="11200" b="1" dirty="0" err="1" smtClean="0">
                <a:hlinkClick r:id="rId2"/>
              </a:rPr>
              <a:t>tinyurl.com</a:t>
            </a:r>
            <a:r>
              <a:rPr lang="cs-CZ" sz="11200" b="1" dirty="0" smtClean="0">
                <a:hlinkClick r:id="rId2"/>
              </a:rPr>
              <a:t>/</a:t>
            </a:r>
            <a:r>
              <a:rPr lang="cs-CZ" sz="11200" b="1" dirty="0" err="1" smtClean="0">
                <a:hlinkClick r:id="rId2"/>
              </a:rPr>
              <a:t>p6oaysu</a:t>
            </a:r>
            <a:endParaRPr lang="cs-CZ" sz="11200" b="1" dirty="0" smtClean="0"/>
          </a:p>
          <a:p>
            <a:r>
              <a:rPr lang="cs-CZ" sz="11200" b="1" dirty="0" smtClean="0">
                <a:hlinkClick r:id="rId3"/>
              </a:rPr>
              <a:t>http://www.</a:t>
            </a:r>
            <a:r>
              <a:rPr lang="cs-CZ" sz="11200" b="1" dirty="0" err="1" smtClean="0">
                <a:hlinkClick r:id="rId3"/>
              </a:rPr>
              <a:t>youtube.com</a:t>
            </a:r>
            <a:r>
              <a:rPr lang="cs-CZ" sz="11200" b="1" dirty="0" smtClean="0">
                <a:hlinkClick r:id="rId3"/>
              </a:rPr>
              <a:t>/</a:t>
            </a:r>
            <a:r>
              <a:rPr lang="cs-CZ" sz="11200" b="1" dirty="0" err="1" smtClean="0">
                <a:hlinkClick r:id="rId3"/>
              </a:rPr>
              <a:t>watch</a:t>
            </a:r>
            <a:r>
              <a:rPr lang="cs-CZ" sz="11200" b="1" dirty="0" smtClean="0">
                <a:hlinkClick r:id="rId3"/>
              </a:rPr>
              <a:t>?v=</a:t>
            </a:r>
            <a:r>
              <a:rPr lang="cs-CZ" sz="11200" b="1" dirty="0" err="1" smtClean="0">
                <a:hlinkClick r:id="rId3"/>
              </a:rPr>
              <a:t>3qX7XrdHudI</a:t>
            </a:r>
            <a:endParaRPr lang="cs-CZ" sz="11200" b="1" dirty="0" smtClean="0"/>
          </a:p>
          <a:p>
            <a:pPr>
              <a:buNone/>
            </a:pPr>
            <a:r>
              <a:rPr lang="cs-CZ" sz="11200" b="1" dirty="0" smtClean="0">
                <a:solidFill>
                  <a:srgbClr val="002060"/>
                </a:solidFill>
                <a:latin typeface="Albertus Medium" pitchFamily="34" charset="0"/>
              </a:rPr>
              <a:t> </a:t>
            </a:r>
            <a:r>
              <a:rPr lang="cs-CZ" sz="11200" b="1" dirty="0" smtClean="0">
                <a:latin typeface="Albertus Medium" pitchFamily="34" charset="0"/>
              </a:rPr>
              <a:t>	</a:t>
            </a:r>
            <a:r>
              <a:rPr lang="cs-CZ" sz="11200" dirty="0" smtClean="0">
                <a:latin typeface="Albertus" pitchFamily="34" charset="0"/>
              </a:rPr>
              <a:t>vrátil hodnotu krajinomalbě</a:t>
            </a:r>
          </a:p>
          <a:p>
            <a:pPr>
              <a:buNone/>
            </a:pPr>
            <a:r>
              <a:rPr lang="cs-CZ" sz="11200" b="1" dirty="0" smtClean="0">
                <a:solidFill>
                  <a:srgbClr val="002060"/>
                </a:solidFill>
                <a:latin typeface="Albertus Medium" pitchFamily="34" charset="0"/>
              </a:rPr>
              <a:t>	</a:t>
            </a:r>
            <a:r>
              <a:rPr lang="cs-CZ" sz="11200" b="1" dirty="0" smtClean="0">
                <a:latin typeface="Albertus Medium" pitchFamily="34" charset="0"/>
              </a:rPr>
              <a:t>zachycuje se na zvláštní atmosférické jevy</a:t>
            </a:r>
          </a:p>
          <a:p>
            <a:pPr>
              <a:buNone/>
            </a:pPr>
            <a:r>
              <a:rPr lang="cs-CZ" sz="11200" b="1" dirty="0" smtClean="0">
                <a:solidFill>
                  <a:srgbClr val="002060"/>
                </a:solidFill>
                <a:latin typeface="Albertus Medium" pitchFamily="34" charset="0"/>
              </a:rPr>
              <a:t>	</a:t>
            </a:r>
          </a:p>
          <a:p>
            <a:r>
              <a:rPr lang="cs-CZ" sz="11200" b="1" dirty="0" err="1" smtClean="0">
                <a:solidFill>
                  <a:srgbClr val="002060"/>
                </a:solidFill>
                <a:latin typeface="Albertus Extra Bold" pitchFamily="34" charset="0"/>
              </a:rPr>
              <a:t>Edouard</a:t>
            </a:r>
            <a:r>
              <a:rPr lang="cs-CZ" sz="11200" b="1" dirty="0" smtClean="0">
                <a:solidFill>
                  <a:srgbClr val="002060"/>
                </a:solidFill>
                <a:latin typeface="Albertus Extra Bold" pitchFamily="34" charset="0"/>
              </a:rPr>
              <a:t> Manet </a:t>
            </a:r>
            <a:r>
              <a:rPr lang="cs-CZ" sz="11200" b="1" dirty="0" smtClean="0">
                <a:solidFill>
                  <a:srgbClr val="002060"/>
                </a:solidFill>
                <a:latin typeface="Albertus Medium" pitchFamily="34" charset="0"/>
              </a:rPr>
              <a:t>– </a:t>
            </a:r>
            <a:r>
              <a:rPr lang="sv-SE" sz="11200" dirty="0" smtClean="0"/>
              <a:t>23. ledna 1832 Paříž – 30. dubna 1883 Paříž</a:t>
            </a:r>
            <a:r>
              <a:rPr lang="cs-CZ" sz="11200" b="1" dirty="0" smtClean="0">
                <a:solidFill>
                  <a:srgbClr val="002060"/>
                </a:solidFill>
                <a:latin typeface="Albertus Medium" pitchFamily="34" charset="0"/>
              </a:rPr>
              <a:t> </a:t>
            </a:r>
            <a:r>
              <a:rPr lang="cs-CZ" sz="11200" b="1" dirty="0" smtClean="0">
                <a:latin typeface="Albertus Medium" pitchFamily="34" charset="0"/>
              </a:rPr>
              <a:t>francouzský malíř - </a:t>
            </a:r>
            <a:r>
              <a:rPr lang="cs-CZ" sz="11200" dirty="0" smtClean="0">
                <a:latin typeface="Albertus Medium" pitchFamily="34" charset="0"/>
              </a:rPr>
              <a:t>svým dílem vyvolával bouřlivé nesouhlasné reakce nejen u kritiků</a:t>
            </a:r>
          </a:p>
          <a:p>
            <a:r>
              <a:rPr lang="cs-CZ" sz="11200" dirty="0" smtClean="0">
                <a:latin typeface="Albertus Medium" pitchFamily="34" charset="0"/>
              </a:rPr>
              <a:t>Celý život toužil po oficiálním uznání, ale jeho obrazy byly v oficiálním Salónu často odmítány</a:t>
            </a:r>
          </a:p>
          <a:p>
            <a:r>
              <a:rPr lang="cs-CZ" sz="11200" b="1" dirty="0" smtClean="0">
                <a:hlinkClick r:id="rId4"/>
              </a:rPr>
              <a:t>http://</a:t>
            </a:r>
            <a:r>
              <a:rPr lang="cs-CZ" sz="11200" b="1" dirty="0" err="1" smtClean="0">
                <a:hlinkClick r:id="rId4"/>
              </a:rPr>
              <a:t>tinyurl.com</a:t>
            </a:r>
            <a:r>
              <a:rPr lang="cs-CZ" sz="11200" b="1" dirty="0" smtClean="0">
                <a:hlinkClick r:id="rId4"/>
              </a:rPr>
              <a:t>/</a:t>
            </a:r>
            <a:r>
              <a:rPr lang="cs-CZ" sz="11200" b="1" dirty="0" err="1" smtClean="0">
                <a:hlinkClick r:id="rId4"/>
              </a:rPr>
              <a:t>pzxcjms</a:t>
            </a:r>
            <a:endParaRPr lang="cs-CZ" sz="11200" b="1" dirty="0" smtClean="0"/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  <a:latin typeface="Albertus Medium" pitchFamily="34" charset="0"/>
              </a:rPr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dirty="0" err="1" smtClean="0">
                <a:latin typeface="Albertus Medium" pitchFamily="34" charset="0"/>
              </a:rPr>
              <a:t>Édouard</a:t>
            </a:r>
            <a:r>
              <a:rPr lang="cs-CZ" dirty="0" smtClean="0">
                <a:latin typeface="Albertus Medium" pitchFamily="34" charset="0"/>
              </a:rPr>
              <a:t> Manet – Snídaně v trávě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 descr="769px-Edouard_Manet_024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83568" y="836712"/>
            <a:ext cx="7992888" cy="60212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Albertus Medium" pitchFamily="34" charset="0"/>
              </a:rPr>
              <a:t>Édouard</a:t>
            </a:r>
            <a:r>
              <a:rPr lang="cs-CZ" dirty="0" smtClean="0">
                <a:latin typeface="Albertus Medium" pitchFamily="34" charset="0"/>
              </a:rPr>
              <a:t> Manet - Olympia</a:t>
            </a:r>
            <a:endParaRPr lang="cs-CZ" dirty="0">
              <a:latin typeface="Albertus Medium" pitchFamily="34" charset="0"/>
            </a:endParaRPr>
          </a:p>
        </p:txBody>
      </p:sp>
      <p:pic>
        <p:nvPicPr>
          <p:cNvPr id="4" name="Zástupný symbol pro obsah 3" descr="Edouard_Manet_-_Olympia_-_Google_Art_Project_2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99592" y="1340768"/>
            <a:ext cx="7272808" cy="511256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275040" cy="1196752"/>
          </a:xfrm>
        </p:spPr>
        <p:txBody>
          <a:bodyPr/>
          <a:lstStyle/>
          <a:p>
            <a:r>
              <a:rPr lang="cs-CZ" dirty="0" err="1" smtClean="0">
                <a:solidFill>
                  <a:srgbClr val="002060"/>
                </a:solidFill>
                <a:latin typeface="Aharoni" pitchFamily="2" charset="-79"/>
                <a:cs typeface="Aharoni" pitchFamily="2" charset="-79"/>
              </a:rPr>
              <a:t>Claude</a:t>
            </a:r>
            <a:r>
              <a:rPr lang="cs-CZ" dirty="0" smtClean="0">
                <a:solidFill>
                  <a:srgbClr val="002060"/>
                </a:solidFill>
                <a:latin typeface="Aharoni" pitchFamily="2" charset="-79"/>
                <a:cs typeface="Aharoni" pitchFamily="2" charset="-79"/>
              </a:rPr>
              <a:t> Monet</a:t>
            </a:r>
            <a:endParaRPr lang="cs-CZ" dirty="0">
              <a:solidFill>
                <a:srgbClr val="00206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8686800" cy="5949280"/>
          </a:xfrm>
        </p:spPr>
        <p:txBody>
          <a:bodyPr>
            <a:normAutofit fontScale="92500" lnSpcReduction="10000"/>
          </a:bodyPr>
          <a:lstStyle/>
          <a:p>
            <a:r>
              <a:rPr lang="en-US" sz="3000" b="1" dirty="0" smtClean="0">
                <a:latin typeface="Albertus Medium" pitchFamily="34" charset="0"/>
              </a:rPr>
              <a:t>Claude Oscar Monet</a:t>
            </a:r>
            <a:r>
              <a:rPr lang="en-US" sz="3000" dirty="0" smtClean="0">
                <a:latin typeface="Albertus Medium" pitchFamily="34" charset="0"/>
              </a:rPr>
              <a:t> </a:t>
            </a:r>
            <a:endParaRPr lang="cs-CZ" sz="3000" dirty="0" smtClean="0">
              <a:latin typeface="Albertus Medium" pitchFamily="34" charset="0"/>
            </a:endParaRPr>
          </a:p>
          <a:p>
            <a:r>
              <a:rPr lang="en-US" sz="3000" dirty="0" smtClean="0">
                <a:latin typeface="Albertus Medium" pitchFamily="34" charset="0"/>
              </a:rPr>
              <a:t>(14. </a:t>
            </a:r>
            <a:r>
              <a:rPr lang="en-US" sz="3000" dirty="0" err="1" smtClean="0">
                <a:latin typeface="Albertus Medium" pitchFamily="34" charset="0"/>
              </a:rPr>
              <a:t>listopadu</a:t>
            </a:r>
            <a:r>
              <a:rPr lang="en-US" sz="3000" dirty="0" smtClean="0">
                <a:latin typeface="Albertus Medium" pitchFamily="34" charset="0"/>
              </a:rPr>
              <a:t> 1840 v </a:t>
            </a:r>
            <a:r>
              <a:rPr lang="en-US" sz="3000" dirty="0" err="1" smtClean="0">
                <a:latin typeface="Albertus Medium" pitchFamily="34" charset="0"/>
              </a:rPr>
              <a:t>Paříži</a:t>
            </a:r>
            <a:r>
              <a:rPr lang="cs-CZ" sz="3000" dirty="0" smtClean="0">
                <a:latin typeface="Albertus Medium" pitchFamily="34" charset="0"/>
              </a:rPr>
              <a:t>,</a:t>
            </a:r>
          </a:p>
          <a:p>
            <a:r>
              <a:rPr lang="en-US" sz="3000" dirty="0" err="1" smtClean="0">
                <a:latin typeface="Albertus Medium" pitchFamily="34" charset="0"/>
              </a:rPr>
              <a:t>5.prosince1926</a:t>
            </a:r>
            <a:r>
              <a:rPr lang="en-US" sz="3000" dirty="0" smtClean="0">
                <a:latin typeface="Albertus Medium" pitchFamily="34" charset="0"/>
              </a:rPr>
              <a:t> v </a:t>
            </a:r>
            <a:r>
              <a:rPr lang="en-US" sz="3000" dirty="0" err="1" smtClean="0">
                <a:latin typeface="Albertus Medium" pitchFamily="34" charset="0"/>
              </a:rPr>
              <a:t>Giverny</a:t>
            </a:r>
            <a:r>
              <a:rPr lang="en-US" sz="3000" dirty="0" smtClean="0">
                <a:latin typeface="Albertus Medium" pitchFamily="34" charset="0"/>
              </a:rPr>
              <a:t>)</a:t>
            </a:r>
            <a:endParaRPr lang="cs-CZ" sz="3000" dirty="0" smtClean="0">
              <a:latin typeface="Albertus Medium" pitchFamily="34" charset="0"/>
            </a:endParaRPr>
          </a:p>
          <a:p>
            <a:r>
              <a:rPr lang="cs-CZ" sz="3000" dirty="0" smtClean="0">
                <a:latin typeface="Albertus Medium" pitchFamily="34" charset="0"/>
              </a:rPr>
              <a:t>Začal jako žák ve studiu malíře </a:t>
            </a:r>
            <a:r>
              <a:rPr lang="cs-CZ" sz="3000" dirty="0" err="1" smtClean="0">
                <a:latin typeface="Albertus Medium" pitchFamily="34" charset="0"/>
              </a:rPr>
              <a:t>Boudina</a:t>
            </a:r>
            <a:endParaRPr lang="cs-CZ" sz="3000" dirty="0" smtClean="0">
              <a:latin typeface="Albertus Medium" pitchFamily="34" charset="0"/>
            </a:endParaRPr>
          </a:p>
          <a:p>
            <a:r>
              <a:rPr lang="cs-CZ" sz="3000" dirty="0" smtClean="0">
                <a:latin typeface="Albertus Medium" pitchFamily="34" charset="0"/>
              </a:rPr>
              <a:t>Přátelství s </a:t>
            </a:r>
            <a:r>
              <a:rPr lang="cs-CZ" sz="3000" dirty="0" err="1" smtClean="0">
                <a:latin typeface="Albertus Medium" pitchFamily="34" charset="0"/>
              </a:rPr>
              <a:t>Renoirem</a:t>
            </a:r>
            <a:r>
              <a:rPr lang="cs-CZ" sz="3000" dirty="0" smtClean="0">
                <a:latin typeface="Albertus Medium" pitchFamily="34" charset="0"/>
              </a:rPr>
              <a:t>, </a:t>
            </a:r>
            <a:r>
              <a:rPr lang="cs-CZ" sz="3000" dirty="0" err="1" smtClean="0">
                <a:latin typeface="Albertus Medium" pitchFamily="34" charset="0"/>
              </a:rPr>
              <a:t>Sisleym</a:t>
            </a:r>
            <a:r>
              <a:rPr lang="cs-CZ" sz="3000" dirty="0" smtClean="0">
                <a:latin typeface="Albertus Medium" pitchFamily="34" charset="0"/>
              </a:rPr>
              <a:t>, </a:t>
            </a:r>
            <a:r>
              <a:rPr lang="cs-CZ" sz="3000" dirty="0" err="1" smtClean="0">
                <a:latin typeface="Albertus Medium" pitchFamily="34" charset="0"/>
              </a:rPr>
              <a:t>Bazillem</a:t>
            </a:r>
            <a:endParaRPr lang="cs-CZ" sz="3000" dirty="0" smtClean="0">
              <a:latin typeface="Albertus Medium" pitchFamily="34" charset="0"/>
            </a:endParaRPr>
          </a:p>
          <a:p>
            <a:r>
              <a:rPr lang="cs-CZ" sz="3000" dirty="0" smtClean="0">
                <a:latin typeface="Albertus Medium" pitchFamily="34" charset="0"/>
              </a:rPr>
              <a:t>Proměny za různých světelných podmínek</a:t>
            </a:r>
          </a:p>
          <a:p>
            <a:r>
              <a:rPr lang="cs-CZ" sz="3000" dirty="0" smtClean="0">
                <a:latin typeface="Albertus Medium" pitchFamily="34" charset="0"/>
              </a:rPr>
              <a:t>Dojem neklidu a životnosti krajiny</a:t>
            </a:r>
          </a:p>
          <a:p>
            <a:r>
              <a:rPr lang="cs-CZ" sz="3000" dirty="0" smtClean="0">
                <a:latin typeface="Albertus Medium" pitchFamily="34" charset="0"/>
              </a:rPr>
              <a:t>Zaznamenává smyslové zážitky a náladu</a:t>
            </a:r>
          </a:p>
          <a:p>
            <a:r>
              <a:rPr lang="cs-CZ" sz="3000" dirty="0" smtClean="0">
                <a:latin typeface="Albertus Medium" pitchFamily="34" charset="0"/>
              </a:rPr>
              <a:t>Poslední roky života tráví v </a:t>
            </a:r>
            <a:r>
              <a:rPr lang="cs-CZ" sz="3000" dirty="0" err="1" smtClean="0">
                <a:latin typeface="Albertus Medium" pitchFamily="34" charset="0"/>
              </a:rPr>
              <a:t>Giverny</a:t>
            </a:r>
            <a:r>
              <a:rPr lang="cs-CZ" sz="3000" dirty="0" smtClean="0">
                <a:latin typeface="Albertus Medium" pitchFamily="34" charset="0"/>
              </a:rPr>
              <a:t> –</a:t>
            </a:r>
          </a:p>
          <a:p>
            <a:r>
              <a:rPr lang="cs-CZ" sz="3000" dirty="0" smtClean="0">
                <a:latin typeface="Albertus Medium" pitchFamily="34" charset="0"/>
              </a:rPr>
              <a:t>maluje svou zahradu, kterou sám vytvořil </a:t>
            </a:r>
          </a:p>
          <a:p>
            <a:pPr>
              <a:buNone/>
            </a:pPr>
            <a:r>
              <a:rPr lang="cs-CZ" sz="3000" dirty="0" smtClean="0">
                <a:latin typeface="Albertus Medium" pitchFamily="34" charset="0"/>
              </a:rPr>
              <a:t>	a slavné obrazy leknínů – obrovská plátna</a:t>
            </a:r>
          </a:p>
          <a:p>
            <a:r>
              <a:rPr lang="cs-CZ" sz="3000" dirty="0" smtClean="0">
                <a:latin typeface="Albertus Medium" pitchFamily="34" charset="0"/>
              </a:rPr>
              <a:t>netradiční kompozice „nekonečna“</a:t>
            </a:r>
          </a:p>
          <a:p>
            <a:pPr>
              <a:buNone/>
            </a:pPr>
            <a:endParaRPr lang="cs-CZ" sz="3400" dirty="0" smtClean="0"/>
          </a:p>
          <a:p>
            <a:endParaRPr lang="cs-CZ" dirty="0"/>
          </a:p>
        </p:txBody>
      </p:sp>
      <p:pic>
        <p:nvPicPr>
          <p:cNvPr id="4" name="Obrázek 3" descr="Impressionism_mone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98873" y="0"/>
            <a:ext cx="2445127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620688"/>
            <a:ext cx="5832648" cy="796950"/>
          </a:xfrm>
        </p:spPr>
        <p:txBody>
          <a:bodyPr>
            <a:noAutofit/>
          </a:bodyPr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</a:t>
            </a:r>
            <a:r>
              <a:rPr lang="cs-CZ" sz="2400" dirty="0" err="1" smtClean="0">
                <a:hlinkClick r:id="rId2"/>
              </a:rPr>
              <a:t>QNZnpVvEW</a:t>
            </a:r>
            <a:r>
              <a:rPr lang="cs-CZ" sz="2400" dirty="0" smtClean="0">
                <a:hlinkClick r:id="rId2"/>
              </a:rPr>
              <a:t>_c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Video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3" descr="Claude_Monet_1899_Nadar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23528" y="188640"/>
            <a:ext cx="2784466" cy="4525963"/>
          </a:xfrm>
        </p:spPr>
      </p:pic>
      <p:pic>
        <p:nvPicPr>
          <p:cNvPr id="6" name="Obrázek 5" descr="800px-Giverny_nymphea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99992" y="1628800"/>
            <a:ext cx="4067944" cy="443711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79512" y="479715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lbertus Medium" pitchFamily="34" charset="0"/>
              </a:rPr>
              <a:t>Claude</a:t>
            </a:r>
            <a:r>
              <a:rPr lang="cs-CZ" sz="2400" dirty="0" smtClean="0">
                <a:latin typeface="Albertus Medium" pitchFamily="34" charset="0"/>
              </a:rPr>
              <a:t> Monet</a:t>
            </a:r>
            <a:endParaRPr lang="cs-CZ" sz="2400" dirty="0">
              <a:latin typeface="Albertus Medium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4088" y="6093296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lbertus Medium" pitchFamily="34" charset="0"/>
              </a:rPr>
              <a:t>Giverny</a:t>
            </a:r>
            <a:r>
              <a:rPr lang="cs-CZ" sz="2400" dirty="0" smtClean="0">
                <a:latin typeface="Albertus Medium" pitchFamily="34" charset="0"/>
              </a:rPr>
              <a:t> - lekníny</a:t>
            </a:r>
            <a:endParaRPr lang="cs-CZ" sz="2400" dirty="0">
              <a:latin typeface="Albertus Medium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5229200"/>
            <a:ext cx="66967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hlinkClick r:id="rId5"/>
            </a:endParaRPr>
          </a:p>
          <a:p>
            <a:r>
              <a:rPr lang="cs-CZ" sz="2400" b="1" dirty="0" smtClean="0">
                <a:hlinkClick r:id="rId5"/>
              </a:rPr>
              <a:t>http://</a:t>
            </a:r>
            <a:r>
              <a:rPr lang="cs-CZ" sz="2400" dirty="0" err="1" smtClean="0">
                <a:hlinkClick r:id="rId5"/>
              </a:rPr>
              <a:t>tinyurl.com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pj9ww7x</a:t>
            </a:r>
            <a:endParaRPr lang="cs-CZ" sz="2400" dirty="0" smtClean="0"/>
          </a:p>
          <a:p>
            <a:r>
              <a:rPr lang="cs-CZ" sz="2400" b="1" dirty="0" smtClean="0"/>
              <a:t>Obrazy </a:t>
            </a:r>
          </a:p>
          <a:p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617px-Water-Lilies-and-Japanese-Bridge-(1897-1899)-Mone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716016" y="836712"/>
            <a:ext cx="4211960" cy="4525963"/>
          </a:xfrm>
        </p:spPr>
      </p:pic>
      <p:pic>
        <p:nvPicPr>
          <p:cNvPr id="5" name="Obrázek 4" descr="330px-Claude_Monet,_Impression,_soleil_levant,_187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476672"/>
            <a:ext cx="4032448" cy="33123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4" y="0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lbertus Medium" pitchFamily="34" charset="0"/>
              </a:rPr>
              <a:t>Impresse</a:t>
            </a:r>
            <a:r>
              <a:rPr lang="cs-CZ" sz="2400" dirty="0" smtClean="0">
                <a:latin typeface="Albertus Medium" pitchFamily="34" charset="0"/>
              </a:rPr>
              <a:t> - Východ slunce</a:t>
            </a:r>
            <a:endParaRPr lang="cs-CZ" sz="2400" dirty="0">
              <a:latin typeface="Albertus Medium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260648"/>
            <a:ext cx="4499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lbertus Medium" pitchFamily="34" charset="0"/>
              </a:rPr>
              <a:t>Japonský můstek - </a:t>
            </a:r>
            <a:r>
              <a:rPr lang="cs-CZ" sz="2400" dirty="0" err="1" smtClean="0">
                <a:latin typeface="Albertus Medium" pitchFamily="34" charset="0"/>
              </a:rPr>
              <a:t>Giverny</a:t>
            </a:r>
            <a:endParaRPr lang="cs-CZ" sz="2400" dirty="0">
              <a:latin typeface="Albertus Medium" pitchFamily="34" charset="0"/>
            </a:endParaRPr>
          </a:p>
        </p:txBody>
      </p:sp>
      <p:pic>
        <p:nvPicPr>
          <p:cNvPr id="9" name="Obrázek 8" descr="monet-in-his-floating-studio-1874.jpg!xlMedium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3789040"/>
            <a:ext cx="3888432" cy="306896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572000" y="6165304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lbertus Medium" pitchFamily="34" charset="0"/>
              </a:rPr>
              <a:t>Ateliér Eduarda Maneta na lodi</a:t>
            </a:r>
            <a:endParaRPr lang="cs-CZ" sz="2400" dirty="0">
              <a:latin typeface="Albertus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water-lilies-6.jpg!xlMediu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260648"/>
            <a:ext cx="3672408" cy="3312368"/>
          </a:xfrm>
        </p:spPr>
      </p:pic>
      <p:pic>
        <p:nvPicPr>
          <p:cNvPr id="5" name="Obrázek 4" descr="water-lilies-3.jpg!xlMediu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3717032"/>
            <a:ext cx="3816424" cy="2880320"/>
          </a:xfrm>
          <a:prstGeom prst="rect">
            <a:avLst/>
          </a:prstGeom>
        </p:spPr>
      </p:pic>
      <p:pic>
        <p:nvPicPr>
          <p:cNvPr id="7" name="Obrázek 6" descr="parliament-reflections-on-the-thames-1905.jpg!xlMedium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3645024"/>
            <a:ext cx="3816424" cy="2952328"/>
          </a:xfrm>
          <a:prstGeom prst="rect">
            <a:avLst/>
          </a:prstGeom>
        </p:spPr>
      </p:pic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NEZJIŠTĚNO.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WikiPaintings.org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 [online]. [cit. 7.4.2014]. Dostupný na WWW: http://www.wikipaintings.org/en/search/claude%20monet/6#supersized-search-212001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 descr="house-of-parliament-sun.jpg!xlMedium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4008" y="260648"/>
            <a:ext cx="4032448" cy="316835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51520" y="3356992"/>
            <a:ext cx="3528392" cy="46166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Lekníny - </a:t>
            </a:r>
            <a:r>
              <a:rPr lang="cs-CZ" sz="24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Giverny</a:t>
            </a:r>
            <a:endParaRPr lang="cs-CZ" sz="24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2420888"/>
            <a:ext cx="4176464" cy="286232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Obraz francouzského impresionistického malíře </a:t>
            </a:r>
            <a:r>
              <a:rPr lang="cs-CZ" b="1" dirty="0" err="1" smtClean="0"/>
              <a:t>Clauda</a:t>
            </a:r>
            <a:r>
              <a:rPr lang="cs-CZ" b="1" dirty="0" smtClean="0"/>
              <a:t> Moneta </a:t>
            </a:r>
            <a:r>
              <a:rPr lang="cs-CZ" dirty="0" smtClean="0"/>
              <a:t>(1840-1926) zobrazující </a:t>
            </a:r>
            <a:r>
              <a:rPr lang="cs-CZ" b="1" dirty="0" smtClean="0"/>
              <a:t>západ slunce za londýnským parlamentem </a:t>
            </a:r>
            <a:r>
              <a:rPr lang="cs-CZ" dirty="0" smtClean="0"/>
              <a:t>byl v noci na dnešek v newyorském aukčním domě </a:t>
            </a:r>
            <a:r>
              <a:rPr lang="cs-CZ" dirty="0" err="1" smtClean="0"/>
              <a:t>Christie</a:t>
            </a:r>
            <a:r>
              <a:rPr lang="cs-CZ" dirty="0" smtClean="0"/>
              <a:t>'s vydražen za </a:t>
            </a:r>
            <a:r>
              <a:rPr lang="cs-CZ" b="1" dirty="0" smtClean="0"/>
              <a:t>20,1 milionu dolarů (asi 497 milionů Kč)</a:t>
            </a:r>
          </a:p>
          <a:p>
            <a:r>
              <a:rPr lang="cs-CZ" b="1" dirty="0" smtClean="0">
                <a:hlinkClick r:id="rId6"/>
              </a:rPr>
              <a:t>http://</a:t>
            </a:r>
            <a:r>
              <a:rPr lang="cs-CZ" b="1" dirty="0" err="1" smtClean="0">
                <a:hlinkClick r:id="rId6"/>
              </a:rPr>
              <a:t>zpravy24.pantax.cz</a:t>
            </a:r>
            <a:r>
              <a:rPr lang="cs-CZ" b="1" dirty="0" smtClean="0">
                <a:hlinkClick r:id="rId6"/>
              </a:rPr>
              <a:t>/2004/11/</a:t>
            </a:r>
            <a:r>
              <a:rPr lang="cs-CZ" b="1" dirty="0" err="1" smtClean="0">
                <a:hlinkClick r:id="rId6"/>
              </a:rPr>
              <a:t>05.11.04.htm</a:t>
            </a:r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  <p:bldP spid="11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rouen-cathedral-1893.jpg!xlMediu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88640"/>
            <a:ext cx="3505572" cy="3078088"/>
          </a:xfrm>
        </p:spPr>
      </p:pic>
      <p:pic>
        <p:nvPicPr>
          <p:cNvPr id="5" name="Obrázek 4" descr="rouen-cathedral.jpg!xlMediu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3789040"/>
            <a:ext cx="3528392" cy="3068960"/>
          </a:xfrm>
          <a:prstGeom prst="rect">
            <a:avLst/>
          </a:prstGeom>
        </p:spPr>
      </p:pic>
      <p:pic>
        <p:nvPicPr>
          <p:cNvPr id="6" name="Obrázek 5" descr="rouen-cathedral-the-portal-in-the-sun.jpg!xlMedium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32040" y="260648"/>
            <a:ext cx="3384376" cy="3240360"/>
          </a:xfrm>
          <a:prstGeom prst="rect">
            <a:avLst/>
          </a:prstGeom>
        </p:spPr>
      </p:pic>
      <p:pic>
        <p:nvPicPr>
          <p:cNvPr id="7" name="Obrázek 6" descr="rouen-cathedral-evening-harmony-in-brown-1894.jpg!xlMedium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60032" y="3717032"/>
            <a:ext cx="3456384" cy="31409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Další představitelé: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Auguste </a:t>
            </a:r>
            <a:r>
              <a:rPr lang="cs-CZ" dirty="0" err="1" smtClean="0">
                <a:solidFill>
                  <a:srgbClr val="002060"/>
                </a:solidFill>
                <a:latin typeface="Albertus Extra Bold" pitchFamily="34" charset="0"/>
              </a:rPr>
              <a:t>Renoir</a:t>
            </a:r>
            <a:endParaRPr lang="cs-CZ" dirty="0" smtClean="0">
              <a:solidFill>
                <a:srgbClr val="002060"/>
              </a:solidFill>
              <a:latin typeface="Albertus Extra Bold" pitchFamily="34" charset="0"/>
            </a:endParaRPr>
          </a:p>
          <a:p>
            <a:r>
              <a:rPr lang="cs-CZ" dirty="0" smtClean="0">
                <a:latin typeface="Albertus" pitchFamily="34" charset="0"/>
              </a:rPr>
              <a:t>Ve třinácti letech pracuje jako malíř porcelánu</a:t>
            </a:r>
          </a:p>
          <a:p>
            <a:r>
              <a:rPr lang="cs-CZ" dirty="0" smtClean="0">
                <a:latin typeface="Albertus" pitchFamily="34" charset="0"/>
              </a:rPr>
              <a:t>Radostné obrazy, často prostředí lidové zábavy, postavy</a:t>
            </a:r>
          </a:p>
          <a:p>
            <a:r>
              <a:rPr lang="cs-CZ" b="1" dirty="0" smtClean="0">
                <a:hlinkClick r:id="rId2"/>
              </a:rPr>
              <a:t>http://</a:t>
            </a:r>
            <a:r>
              <a:rPr lang="cs-CZ" b="1" dirty="0" err="1" smtClean="0">
                <a:hlinkClick r:id="rId2"/>
              </a:rPr>
              <a:t>tinyurl.com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pwerher</a:t>
            </a:r>
            <a:endParaRPr lang="cs-CZ" b="1" dirty="0" smtClean="0"/>
          </a:p>
          <a:p>
            <a:r>
              <a:rPr lang="cs-CZ" b="1" dirty="0" err="1" smtClean="0">
                <a:solidFill>
                  <a:srgbClr val="002060"/>
                </a:solidFill>
                <a:latin typeface="Albertus Extra Bold" pitchFamily="34" charset="0"/>
              </a:rPr>
              <a:t>Fréderic</a:t>
            </a:r>
            <a:r>
              <a:rPr lang="cs-CZ" b="1" dirty="0" smtClean="0">
                <a:solidFill>
                  <a:srgbClr val="002060"/>
                </a:solidFill>
                <a:latin typeface="Albertus Extra Bold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lbertus Extra Bold" pitchFamily="34" charset="0"/>
              </a:rPr>
              <a:t>Bazille</a:t>
            </a:r>
            <a:endParaRPr lang="cs-CZ" b="1" dirty="0" smtClean="0">
              <a:solidFill>
                <a:srgbClr val="002060"/>
              </a:solidFill>
              <a:latin typeface="Albertus Extra Bold" pitchFamily="34" charset="0"/>
            </a:endParaRPr>
          </a:p>
          <a:p>
            <a:r>
              <a:rPr lang="cs-CZ" b="1" dirty="0" smtClean="0">
                <a:latin typeface="Albertus Medium" pitchFamily="34" charset="0"/>
              </a:rPr>
              <a:t>Vystudoval medicínu</a:t>
            </a:r>
          </a:p>
          <a:p>
            <a:r>
              <a:rPr lang="cs-CZ" b="1" dirty="0" smtClean="0">
                <a:latin typeface="Albertus Medium" pitchFamily="34" charset="0"/>
              </a:rPr>
              <a:t>Velmi finančně i svým přátelstvím pomáhal ostatním</a:t>
            </a:r>
          </a:p>
          <a:p>
            <a:r>
              <a:rPr lang="cs-CZ" b="1" dirty="0" smtClean="0">
                <a:latin typeface="Albertus Medium" pitchFamily="34" charset="0"/>
              </a:rPr>
              <a:t>V pouhých 29 letech padl v Prusko-rakouské válce</a:t>
            </a:r>
          </a:p>
          <a:p>
            <a:r>
              <a:rPr lang="cs-CZ" b="1" dirty="0" smtClean="0">
                <a:hlinkClick r:id="rId3"/>
              </a:rPr>
              <a:t>http://</a:t>
            </a:r>
            <a:r>
              <a:rPr lang="cs-CZ" b="1" dirty="0" err="1" smtClean="0">
                <a:hlinkClick r:id="rId3"/>
              </a:rPr>
              <a:t>tinyurl.com</a:t>
            </a:r>
            <a:r>
              <a:rPr lang="cs-CZ" b="1" dirty="0" smtClean="0">
                <a:hlinkClick r:id="rId3"/>
              </a:rPr>
              <a:t>/</a:t>
            </a:r>
            <a:r>
              <a:rPr lang="cs-CZ" b="1" dirty="0" err="1" smtClean="0">
                <a:hlinkClick r:id="rId3"/>
              </a:rPr>
              <a:t>pp95qmc</a:t>
            </a:r>
            <a:endParaRPr lang="cs-CZ" b="1" dirty="0" smtClean="0"/>
          </a:p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Alfred </a:t>
            </a:r>
            <a:r>
              <a:rPr lang="cs-CZ" dirty="0" err="1" smtClean="0">
                <a:solidFill>
                  <a:srgbClr val="002060"/>
                </a:solidFill>
                <a:latin typeface="Albertus Extra Bold" pitchFamily="34" charset="0"/>
              </a:rPr>
              <a:t>Sisley</a:t>
            </a:r>
            <a:endParaRPr lang="cs-CZ" dirty="0" smtClean="0">
              <a:solidFill>
                <a:srgbClr val="002060"/>
              </a:solidFill>
              <a:latin typeface="Albertus Extra Bold" pitchFamily="34" charset="0"/>
            </a:endParaRPr>
          </a:p>
          <a:p>
            <a:r>
              <a:rPr lang="cs-CZ" b="1" dirty="0" smtClean="0">
                <a:hlinkClick r:id="rId4"/>
              </a:rPr>
              <a:t>http://</a:t>
            </a:r>
            <a:r>
              <a:rPr lang="cs-CZ" b="1" dirty="0" err="1" smtClean="0">
                <a:hlinkClick r:id="rId4"/>
              </a:rPr>
              <a:t>tinyurl.com</a:t>
            </a:r>
            <a:r>
              <a:rPr lang="cs-CZ" b="1" dirty="0" smtClean="0">
                <a:hlinkClick r:id="rId4"/>
              </a:rPr>
              <a:t>/</a:t>
            </a:r>
            <a:r>
              <a:rPr lang="cs-CZ" b="1" dirty="0" err="1" smtClean="0">
                <a:hlinkClick r:id="rId4"/>
              </a:rPr>
              <a:t>pdvvt5m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Další představitelé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Edgar </a:t>
            </a:r>
            <a:r>
              <a:rPr lang="cs-CZ" dirty="0" err="1" smtClean="0">
                <a:solidFill>
                  <a:srgbClr val="002060"/>
                </a:solidFill>
                <a:latin typeface="Albertus Extra Bold" pitchFamily="34" charset="0"/>
              </a:rPr>
              <a:t>Degas</a:t>
            </a:r>
            <a:endParaRPr lang="cs-CZ" dirty="0" smtClean="0">
              <a:solidFill>
                <a:srgbClr val="002060"/>
              </a:solidFill>
              <a:latin typeface="Albertus Extra Bold" pitchFamily="34" charset="0"/>
            </a:endParaRPr>
          </a:p>
          <a:p>
            <a:r>
              <a:rPr lang="cs-CZ" dirty="0" smtClean="0">
                <a:latin typeface="Albertus" pitchFamily="34" charset="0"/>
              </a:rPr>
              <a:t>Sám se nikdy za impresionistu nepovažoval</a:t>
            </a:r>
          </a:p>
          <a:p>
            <a:r>
              <a:rPr lang="cs-CZ" dirty="0" smtClean="0">
                <a:latin typeface="Albertus" pitchFamily="34" charset="0"/>
              </a:rPr>
              <a:t>Soustředil se na malování figur – známé zejména obrazy baletek</a:t>
            </a:r>
          </a:p>
          <a:p>
            <a:r>
              <a:rPr lang="cs-CZ" dirty="0" smtClean="0">
                <a:latin typeface="Albertus" pitchFamily="34" charset="0"/>
              </a:rPr>
              <a:t>Přátelství s malířkou Mary </a:t>
            </a:r>
            <a:r>
              <a:rPr lang="cs-CZ" dirty="0" err="1" smtClean="0">
                <a:latin typeface="Albertus" pitchFamily="34" charset="0"/>
              </a:rPr>
              <a:t>Cassatovou</a:t>
            </a:r>
            <a:endParaRPr lang="cs-CZ" dirty="0" smtClean="0">
              <a:latin typeface="Albertus" pitchFamily="34" charset="0"/>
            </a:endParaRPr>
          </a:p>
          <a:p>
            <a:r>
              <a:rPr lang="cs-CZ" b="1" dirty="0" smtClean="0">
                <a:hlinkClick r:id="rId2"/>
              </a:rPr>
              <a:t>http://</a:t>
            </a:r>
            <a:r>
              <a:rPr lang="cs-CZ" b="1" dirty="0" err="1" smtClean="0">
                <a:hlinkClick r:id="rId2"/>
              </a:rPr>
              <a:t>tinyurl.com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oqt8rrf</a:t>
            </a:r>
            <a:endParaRPr lang="cs-CZ" b="1" dirty="0" smtClean="0"/>
          </a:p>
          <a:p>
            <a:r>
              <a:rPr lang="cs-CZ" dirty="0" err="1" smtClean="0">
                <a:solidFill>
                  <a:srgbClr val="002060"/>
                </a:solidFill>
                <a:latin typeface="Albertus Extra Bold" pitchFamily="34" charset="0"/>
              </a:rPr>
              <a:t>Berhe</a:t>
            </a:r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 </a:t>
            </a:r>
            <a:r>
              <a:rPr lang="cs-CZ" dirty="0" err="1" smtClean="0">
                <a:solidFill>
                  <a:srgbClr val="002060"/>
                </a:solidFill>
                <a:latin typeface="Albertus Extra Bold" pitchFamily="34" charset="0"/>
              </a:rPr>
              <a:t>Morisot</a:t>
            </a:r>
            <a:endParaRPr lang="cs-CZ" dirty="0" smtClean="0">
              <a:solidFill>
                <a:srgbClr val="002060"/>
              </a:solidFill>
              <a:latin typeface="Albertus Extra Bold" pitchFamily="34" charset="0"/>
            </a:endParaRPr>
          </a:p>
          <a:p>
            <a:r>
              <a:rPr lang="cs-CZ" b="1" dirty="0" smtClean="0">
                <a:hlinkClick r:id="rId3"/>
              </a:rPr>
              <a:t>http://</a:t>
            </a:r>
            <a:r>
              <a:rPr lang="cs-CZ" b="1" dirty="0" err="1" smtClean="0">
                <a:hlinkClick r:id="rId3"/>
              </a:rPr>
              <a:t>tinyurl.com</a:t>
            </a:r>
            <a:r>
              <a:rPr lang="cs-CZ" b="1" dirty="0" smtClean="0">
                <a:hlinkClick r:id="rId3"/>
              </a:rPr>
              <a:t>/</a:t>
            </a:r>
            <a:r>
              <a:rPr lang="cs-CZ" b="1" dirty="0" err="1" smtClean="0">
                <a:hlinkClick r:id="rId3"/>
              </a:rPr>
              <a:t>qen7uwo</a:t>
            </a:r>
            <a:endParaRPr lang="cs-CZ" b="1" dirty="0" smtClean="0"/>
          </a:p>
          <a:p>
            <a:pPr>
              <a:buNone/>
            </a:pPr>
            <a:r>
              <a:rPr lang="cs-CZ" dirty="0" smtClean="0">
                <a:latin typeface="Albertus" pitchFamily="34" charset="0"/>
              </a:rPr>
              <a:t>Uznávaná </a:t>
            </a:r>
            <a:r>
              <a:rPr lang="cs-CZ" dirty="0" smtClean="0">
                <a:solidFill>
                  <a:srgbClr val="002060"/>
                </a:solidFill>
                <a:latin typeface="Albertus" pitchFamily="34" charset="0"/>
              </a:rPr>
              <a:t>malířka</a:t>
            </a:r>
            <a:r>
              <a:rPr lang="cs-CZ" dirty="0" smtClean="0">
                <a:latin typeface="Albertus" pitchFamily="34" charset="0"/>
              </a:rPr>
              <a:t>, někdy i modelka na obrazech ostatních impresionistů</a:t>
            </a:r>
          </a:p>
          <a:p>
            <a:r>
              <a:rPr lang="cs-CZ" dirty="0" err="1" smtClean="0">
                <a:solidFill>
                  <a:srgbClr val="002060"/>
                </a:solidFill>
                <a:latin typeface="Albertus Extra Bold" pitchFamily="34" charset="0"/>
              </a:rPr>
              <a:t>Camille</a:t>
            </a:r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 </a:t>
            </a:r>
            <a:r>
              <a:rPr lang="cs-CZ" dirty="0" err="1" smtClean="0">
                <a:solidFill>
                  <a:srgbClr val="002060"/>
                </a:solidFill>
                <a:latin typeface="Albertus Extra Bold" pitchFamily="34" charset="0"/>
              </a:rPr>
              <a:t>Pissarro</a:t>
            </a:r>
            <a:endParaRPr lang="cs-CZ" dirty="0" smtClean="0">
              <a:solidFill>
                <a:srgbClr val="002060"/>
              </a:solidFill>
              <a:latin typeface="Albertus Extra Bold" pitchFamily="34" charset="0"/>
            </a:endParaRPr>
          </a:p>
          <a:p>
            <a:r>
              <a:rPr lang="cs-CZ" b="1" dirty="0" smtClean="0">
                <a:hlinkClick r:id="rId4"/>
              </a:rPr>
              <a:t>http://</a:t>
            </a:r>
            <a:r>
              <a:rPr lang="cs-CZ" b="1" dirty="0" err="1" smtClean="0">
                <a:hlinkClick r:id="rId4"/>
              </a:rPr>
              <a:t>tinyurl.com</a:t>
            </a:r>
            <a:r>
              <a:rPr lang="cs-CZ" b="1" dirty="0" smtClean="0">
                <a:hlinkClick r:id="rId4"/>
              </a:rPr>
              <a:t>/</a:t>
            </a:r>
            <a:r>
              <a:rPr lang="cs-CZ" b="1" dirty="0" err="1" smtClean="0">
                <a:hlinkClick r:id="rId4"/>
              </a:rPr>
              <a:t>oe4rkhz</a:t>
            </a:r>
            <a:endParaRPr lang="cs-CZ" b="1" dirty="0" smtClean="0"/>
          </a:p>
          <a:p>
            <a:pPr>
              <a:buNone/>
            </a:pPr>
            <a:endParaRPr lang="cs-CZ" dirty="0" smtClean="0">
              <a:latin typeface="Albertus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Určete správná tvrzení: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lbertus" pitchFamily="34" charset="0"/>
              </a:rPr>
              <a:t>Název směru je odvozen od obrazu </a:t>
            </a:r>
            <a:r>
              <a:rPr lang="cs-CZ" dirty="0" err="1" smtClean="0">
                <a:latin typeface="Albertus" pitchFamily="34" charset="0"/>
              </a:rPr>
              <a:t>Clauda</a:t>
            </a:r>
            <a:r>
              <a:rPr lang="cs-CZ" dirty="0" smtClean="0">
                <a:latin typeface="Albertus" pitchFamily="34" charset="0"/>
              </a:rPr>
              <a:t> Moneta.</a:t>
            </a:r>
          </a:p>
          <a:p>
            <a:r>
              <a:rPr lang="cs-CZ" dirty="0" smtClean="0">
                <a:latin typeface="Albertus" pitchFamily="34" charset="0"/>
              </a:rPr>
              <a:t>Impresionisté pracují často přímo v přírodě.</a:t>
            </a:r>
          </a:p>
          <a:p>
            <a:r>
              <a:rPr lang="cs-CZ" dirty="0" smtClean="0">
                <a:latin typeface="Albertus" pitchFamily="34" charset="0"/>
              </a:rPr>
              <a:t>Na svých obrazech zachycují impresionisté často pocity úzkosti a životní tíže.</a:t>
            </a:r>
          </a:p>
          <a:p>
            <a:r>
              <a:rPr lang="cs-CZ" dirty="0" smtClean="0">
                <a:latin typeface="Albertus" pitchFamily="34" charset="0"/>
              </a:rPr>
              <a:t>Práce je založena přesných liniích a kresbě.</a:t>
            </a:r>
          </a:p>
          <a:p>
            <a:r>
              <a:rPr lang="cs-CZ" dirty="0" smtClean="0">
                <a:latin typeface="Albertus" pitchFamily="34" charset="0"/>
              </a:rPr>
              <a:t>Častým námětem je příroda nebo atmosféra městského života.</a:t>
            </a:r>
          </a:p>
          <a:p>
            <a:r>
              <a:rPr lang="cs-CZ" dirty="0" smtClean="0">
                <a:latin typeface="Albertus" pitchFamily="34" charset="0"/>
              </a:rPr>
              <a:t>Umělci zachycují smyslové vjemy. </a:t>
            </a:r>
          </a:p>
          <a:p>
            <a:r>
              <a:rPr lang="cs-CZ" dirty="0" smtClean="0">
                <a:latin typeface="Albertus" pitchFamily="34" charset="0"/>
              </a:rPr>
              <a:t>Impresionismus se neuplatnil v literatuře.</a:t>
            </a:r>
            <a:endParaRPr lang="cs-CZ" dirty="0">
              <a:latin typeface="Albertu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Náměty k práci: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lbertus" pitchFamily="34" charset="0"/>
              </a:rPr>
              <a:t>Vyjděte si do přírody s deskami a křídovými nebo olejovými pastely</a:t>
            </a:r>
          </a:p>
          <a:p>
            <a:r>
              <a:rPr lang="cs-CZ" dirty="0" smtClean="0">
                <a:latin typeface="Albertus" pitchFamily="34" charset="0"/>
              </a:rPr>
              <a:t>Zaznamenejte přímo v přírodě své dojmy, nechte se inspirovat uměním impresionistů</a:t>
            </a:r>
          </a:p>
          <a:p>
            <a:r>
              <a:rPr lang="cs-CZ" dirty="0" smtClean="0">
                <a:latin typeface="Albertus" pitchFamily="34" charset="0"/>
              </a:rPr>
              <a:t>Pokud nemůžete jít ven, namalujte svůj obraz ve třídě u okna, jako to dělali impresionisté</a:t>
            </a:r>
          </a:p>
          <a:p>
            <a:r>
              <a:rPr lang="cs-CZ" dirty="0" smtClean="0">
                <a:latin typeface="Albertus" pitchFamily="34" charset="0"/>
              </a:rPr>
              <a:t>Pokuste se o interpretaci svého díla</a:t>
            </a:r>
            <a:endParaRPr lang="cs-CZ" dirty="0">
              <a:latin typeface="Albertu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E:\DCIM\.thumbnails\139703999642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5945" r="4072"/>
          <a:stretch>
            <a:fillRect/>
          </a:stretch>
        </p:blipFill>
        <p:spPr bwMode="auto">
          <a:xfrm>
            <a:off x="1907704" y="260648"/>
            <a:ext cx="4896544" cy="64807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E:\DCIM\.thumbnails\1397039981500.jpg"/>
          <p:cNvPicPr>
            <a:picLocks noChangeAspect="1" noChangeArrowheads="1"/>
          </p:cNvPicPr>
          <p:nvPr/>
        </p:nvPicPr>
        <p:blipFill>
          <a:blip r:embed="rId2" cstate="print"/>
          <a:srcRect r="3333"/>
          <a:stretch>
            <a:fillRect/>
          </a:stretch>
        </p:blipFill>
        <p:spPr bwMode="auto">
          <a:xfrm>
            <a:off x="2195736" y="188640"/>
            <a:ext cx="5112568" cy="6552728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E:\DCIM\.thumbnails\139703996016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4896544" cy="64807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 err="1"/>
              <a:t>KRSCAL</a:t>
            </a:r>
            <a:r>
              <a:rPr lang="cs-CZ" sz="6400" dirty="0"/>
              <a:t>. </a:t>
            </a:r>
            <a:r>
              <a:rPr lang="cs-CZ" sz="6400" i="1" dirty="0" err="1"/>
              <a:t>Wikimedia</a:t>
            </a:r>
            <a:r>
              <a:rPr lang="cs-CZ" sz="6400" i="1" dirty="0"/>
              <a:t> </a:t>
            </a:r>
            <a:r>
              <a:rPr lang="cs-CZ" sz="6400" i="1" dirty="0" err="1"/>
              <a:t>Commons</a:t>
            </a:r>
            <a:r>
              <a:rPr lang="cs-CZ" sz="6400" dirty="0"/>
              <a:t> [online]. [cit. 31.3.2014]. Dostupný na WWW: http://</a:t>
            </a:r>
            <a:r>
              <a:rPr lang="cs-CZ" sz="6400" dirty="0" err="1"/>
              <a:t>commons.wikimedia.org</a:t>
            </a:r>
            <a:r>
              <a:rPr lang="cs-CZ" sz="6400" dirty="0"/>
              <a:t>/</a:t>
            </a:r>
            <a:r>
              <a:rPr lang="cs-CZ" sz="6400" dirty="0" err="1"/>
              <a:t>wiki</a:t>
            </a:r>
            <a:r>
              <a:rPr lang="cs-CZ" sz="6400" dirty="0"/>
              <a:t>/</a:t>
            </a:r>
            <a:r>
              <a:rPr lang="cs-CZ" sz="6400" dirty="0" err="1"/>
              <a:t>File</a:t>
            </a:r>
            <a:r>
              <a:rPr lang="cs-CZ" sz="6400" dirty="0"/>
              <a:t>:</a:t>
            </a:r>
            <a:r>
              <a:rPr lang="cs-CZ" sz="6400" dirty="0" err="1"/>
              <a:t>Water</a:t>
            </a:r>
            <a:r>
              <a:rPr lang="cs-CZ" sz="6400" dirty="0"/>
              <a:t>-</a:t>
            </a:r>
            <a:r>
              <a:rPr lang="cs-CZ" sz="6400" dirty="0" err="1"/>
              <a:t>Lilies</a:t>
            </a:r>
            <a:r>
              <a:rPr lang="cs-CZ" sz="6400" dirty="0"/>
              <a:t>-</a:t>
            </a:r>
            <a:r>
              <a:rPr lang="cs-CZ" sz="6400" dirty="0" err="1"/>
              <a:t>and</a:t>
            </a:r>
            <a:r>
              <a:rPr lang="cs-CZ" sz="6400" dirty="0"/>
              <a:t>-</a:t>
            </a:r>
            <a:r>
              <a:rPr lang="cs-CZ" sz="6400" dirty="0" err="1"/>
              <a:t>Japanese</a:t>
            </a:r>
            <a:r>
              <a:rPr lang="cs-CZ" sz="6400" dirty="0"/>
              <a:t>-</a:t>
            </a:r>
            <a:r>
              <a:rPr lang="cs-CZ" sz="6400" dirty="0" err="1"/>
              <a:t>Bridge</a:t>
            </a:r>
            <a:r>
              <a:rPr lang="cs-CZ" sz="6400" dirty="0"/>
              <a:t>-(1897-1899)-Monet.</a:t>
            </a:r>
            <a:r>
              <a:rPr lang="cs-CZ" sz="6400" dirty="0" err="1"/>
              <a:t>jpg</a:t>
            </a:r>
            <a:endParaRPr lang="cs-CZ" sz="6400" dirty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1.4.2014]. Dostupný na WWW: </a:t>
            </a:r>
            <a:r>
              <a:rPr lang="cs-CZ" sz="6400" dirty="0" smtClean="0">
                <a:hlinkClick r:id="rId2"/>
              </a:rPr>
              <a:t>http://</a:t>
            </a:r>
            <a:r>
              <a:rPr lang="cs-CZ" sz="6400" dirty="0" err="1" smtClean="0">
                <a:hlinkClick r:id="rId2"/>
              </a:rPr>
              <a:t>commons.wikimedia.org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wiki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File</a:t>
            </a:r>
            <a:r>
              <a:rPr lang="cs-CZ" sz="6400" dirty="0" smtClean="0">
                <a:hlinkClick r:id="rId2"/>
              </a:rPr>
              <a:t>:</a:t>
            </a:r>
            <a:r>
              <a:rPr lang="cs-CZ" sz="6400" dirty="0" err="1" smtClean="0">
                <a:hlinkClick r:id="rId2"/>
              </a:rPr>
              <a:t>Claude</a:t>
            </a:r>
            <a:r>
              <a:rPr lang="cs-CZ" sz="6400" dirty="0" smtClean="0">
                <a:hlinkClick r:id="rId2"/>
              </a:rPr>
              <a:t>_Monet,_</a:t>
            </a:r>
            <a:r>
              <a:rPr lang="cs-CZ" sz="6400" dirty="0" err="1" smtClean="0">
                <a:hlinkClick r:id="rId2"/>
              </a:rPr>
              <a:t>Impression</a:t>
            </a:r>
            <a:r>
              <a:rPr lang="cs-CZ" sz="6400" dirty="0" smtClean="0">
                <a:hlinkClick r:id="rId2"/>
              </a:rPr>
              <a:t>,_</a:t>
            </a:r>
            <a:r>
              <a:rPr lang="cs-CZ" sz="6400" dirty="0" err="1" smtClean="0">
                <a:hlinkClick r:id="rId2"/>
              </a:rPr>
              <a:t>soleil</a:t>
            </a:r>
            <a:r>
              <a:rPr lang="cs-CZ" sz="6400" dirty="0" smtClean="0">
                <a:hlinkClick r:id="rId2"/>
              </a:rPr>
              <a:t>_</a:t>
            </a:r>
            <a:r>
              <a:rPr lang="cs-CZ" sz="6400" dirty="0" err="1" smtClean="0">
                <a:hlinkClick r:id="rId2"/>
              </a:rPr>
              <a:t>levant</a:t>
            </a:r>
            <a:r>
              <a:rPr lang="cs-CZ" sz="6400" dirty="0" smtClean="0">
                <a:hlinkClick r:id="rId2"/>
              </a:rPr>
              <a:t>,_</a:t>
            </a:r>
            <a:r>
              <a:rPr lang="cs-CZ" sz="6400" dirty="0" err="1" smtClean="0">
                <a:hlinkClick r:id="rId2"/>
              </a:rPr>
              <a:t>1872.jpg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smtClean="0"/>
              <a:t>William Turner</a:t>
            </a:r>
            <a:r>
              <a:rPr lang="cs-CZ" sz="6400" dirty="0" smtClean="0"/>
              <a:t> [online]. [cit. 7.4.2014]. Dostupný na WWW: </a:t>
            </a:r>
            <a:r>
              <a:rPr lang="cs-CZ" sz="6400" dirty="0" smtClean="0">
                <a:hlinkClick r:id="rId3"/>
              </a:rPr>
              <a:t>http://</a:t>
            </a:r>
            <a:r>
              <a:rPr lang="cs-CZ" sz="6400" dirty="0" err="1" smtClean="0">
                <a:hlinkClick r:id="rId3"/>
              </a:rPr>
              <a:t>cs.wikipedia.org</a:t>
            </a:r>
            <a:r>
              <a:rPr lang="cs-CZ" sz="6400" dirty="0" smtClean="0">
                <a:hlinkClick r:id="rId3"/>
              </a:rPr>
              <a:t>/</a:t>
            </a:r>
            <a:r>
              <a:rPr lang="cs-CZ" sz="6400" dirty="0" err="1" smtClean="0">
                <a:hlinkClick r:id="rId3"/>
              </a:rPr>
              <a:t>wiki</a:t>
            </a:r>
            <a:r>
              <a:rPr lang="cs-CZ" sz="6400" dirty="0" smtClean="0">
                <a:hlinkClick r:id="rId3"/>
              </a:rPr>
              <a:t>/William_Turner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edouard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manet</a:t>
            </a:r>
            <a:r>
              <a:rPr lang="cs-CZ" sz="6400" dirty="0" smtClean="0"/>
              <a:t> [online]. [cit. 7.4.2014]. Dostupný na WWW: </a:t>
            </a:r>
            <a:r>
              <a:rPr lang="cs-CZ" sz="6400" dirty="0" smtClean="0">
                <a:hlinkClick r:id="rId4"/>
              </a:rPr>
              <a:t>http://</a:t>
            </a:r>
            <a:r>
              <a:rPr lang="cs-CZ" sz="6400" dirty="0" err="1" smtClean="0">
                <a:hlinkClick r:id="rId4"/>
              </a:rPr>
              <a:t>cs.wikipedia.org</a:t>
            </a:r>
            <a:r>
              <a:rPr lang="cs-CZ" sz="6400" dirty="0" smtClean="0">
                <a:hlinkClick r:id="rId4"/>
              </a:rPr>
              <a:t>/</a:t>
            </a:r>
            <a:r>
              <a:rPr lang="cs-CZ" sz="6400" dirty="0" err="1" smtClean="0">
                <a:hlinkClick r:id="rId4"/>
              </a:rPr>
              <a:t>wiki</a:t>
            </a:r>
            <a:r>
              <a:rPr lang="cs-CZ" sz="6400" dirty="0" smtClean="0">
                <a:hlinkClick r:id="rId4"/>
              </a:rPr>
              <a:t>/%</a:t>
            </a:r>
            <a:r>
              <a:rPr lang="cs-CZ" sz="6400" dirty="0" err="1" smtClean="0">
                <a:hlinkClick r:id="rId4"/>
              </a:rPr>
              <a:t>C3</a:t>
            </a:r>
            <a:r>
              <a:rPr lang="cs-CZ" sz="6400" dirty="0" smtClean="0">
                <a:hlinkClick r:id="rId4"/>
              </a:rPr>
              <a:t>%</a:t>
            </a:r>
            <a:r>
              <a:rPr lang="cs-CZ" sz="6400" dirty="0" err="1" smtClean="0">
                <a:hlinkClick r:id="rId4"/>
              </a:rPr>
              <a:t>89douard</a:t>
            </a:r>
            <a:r>
              <a:rPr lang="cs-CZ" sz="6400" dirty="0" smtClean="0">
                <a:hlinkClick r:id="rId4"/>
              </a:rPr>
              <a:t>_Manet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Claude</a:t>
            </a:r>
            <a:r>
              <a:rPr lang="cs-CZ" sz="6400" i="1" dirty="0" smtClean="0"/>
              <a:t> Monet</a:t>
            </a:r>
            <a:r>
              <a:rPr lang="cs-CZ" sz="6400" dirty="0" smtClean="0"/>
              <a:t> [online]. [cit. 6.4.2014]. Dostupný na WWW: http://</a:t>
            </a:r>
            <a:r>
              <a:rPr lang="cs-CZ" sz="6400" dirty="0" err="1" smtClean="0"/>
              <a:t>cs.wikipedia.org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Claude</a:t>
            </a:r>
            <a:r>
              <a:rPr lang="cs-CZ" sz="6400" dirty="0" smtClean="0"/>
              <a:t>_Monet</a:t>
            </a:r>
          </a:p>
          <a:p>
            <a:r>
              <a:rPr lang="cs-CZ" sz="6400" dirty="0" err="1" smtClean="0"/>
              <a:t>NADAR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6.4.2014]. Dostupný na WWW: http://</a:t>
            </a:r>
            <a:r>
              <a:rPr lang="cs-CZ" sz="6400" dirty="0" err="1" smtClean="0"/>
              <a:t>upload.wikimedia.org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wikipedia</a:t>
            </a:r>
            <a:r>
              <a:rPr lang="cs-CZ" sz="6400" dirty="0" smtClean="0"/>
              <a:t>/</a:t>
            </a:r>
            <a:r>
              <a:rPr lang="cs-CZ" sz="6400" dirty="0" err="1" smtClean="0"/>
              <a:t>commons</a:t>
            </a:r>
            <a:r>
              <a:rPr lang="cs-CZ" sz="6400" dirty="0" smtClean="0"/>
              <a:t>/3/33/</a:t>
            </a:r>
            <a:r>
              <a:rPr lang="cs-CZ" sz="6400" dirty="0" err="1" smtClean="0"/>
              <a:t>Claude</a:t>
            </a:r>
            <a:r>
              <a:rPr lang="cs-CZ" sz="6400" dirty="0" smtClean="0"/>
              <a:t>_Monet_1899_</a:t>
            </a:r>
            <a:r>
              <a:rPr lang="cs-CZ" sz="6400" dirty="0" err="1" smtClean="0"/>
              <a:t>Nadar.jpg</a:t>
            </a:r>
            <a:endParaRPr lang="cs-CZ" sz="6400" dirty="0" smtClean="0"/>
          </a:p>
          <a:p>
            <a:r>
              <a:rPr lang="cs-CZ" sz="6400" dirty="0" smtClean="0"/>
              <a:t>NEZNÁMÝ.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6.4.2014].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Impressionism</a:t>
            </a:r>
            <a:r>
              <a:rPr lang="cs-CZ" sz="6400" dirty="0" smtClean="0"/>
              <a:t>_monet.</a:t>
            </a:r>
            <a:r>
              <a:rPr lang="cs-CZ" sz="6400" dirty="0" err="1" smtClean="0"/>
              <a:t>jpg</a:t>
            </a:r>
            <a:endParaRPr lang="cs-CZ" sz="6400" dirty="0" smtClean="0"/>
          </a:p>
          <a:p>
            <a:r>
              <a:rPr lang="cs-CZ" sz="6400" dirty="0" err="1" smtClean="0"/>
              <a:t>NATAF</a:t>
            </a:r>
            <a:r>
              <a:rPr lang="cs-CZ" sz="6400" dirty="0" smtClean="0"/>
              <a:t>, </a:t>
            </a:r>
            <a:r>
              <a:rPr lang="cs-CZ" sz="6400" dirty="0" err="1" smtClean="0"/>
              <a:t>Pierre</a:t>
            </a:r>
            <a:r>
              <a:rPr lang="cs-CZ" sz="6400" dirty="0" smtClean="0"/>
              <a:t>-</a:t>
            </a:r>
            <a:r>
              <a:rPr lang="cs-CZ" sz="6400" dirty="0" err="1" smtClean="0"/>
              <a:t>Étienne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6.4.2014].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Giverny</a:t>
            </a:r>
            <a:r>
              <a:rPr lang="cs-CZ" sz="6400" dirty="0" smtClean="0"/>
              <a:t>_</a:t>
            </a:r>
            <a:r>
              <a:rPr lang="cs-CZ" sz="6400" dirty="0" err="1" smtClean="0"/>
              <a:t>nympheas.jpg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WikiPaintings.org</a:t>
            </a:r>
            <a:r>
              <a:rPr lang="cs-CZ" sz="6400" dirty="0" smtClean="0"/>
              <a:t> [online]. [cit. 7.4.2014]. Dostupný na WWW: http://www.</a:t>
            </a:r>
            <a:r>
              <a:rPr lang="cs-CZ" sz="6400" dirty="0" err="1" smtClean="0"/>
              <a:t>wikipaintings.org</a:t>
            </a:r>
            <a:r>
              <a:rPr lang="cs-CZ" sz="6400" dirty="0" smtClean="0"/>
              <a:t>/</a:t>
            </a:r>
            <a:r>
              <a:rPr lang="cs-CZ" sz="6400" dirty="0" err="1" smtClean="0"/>
              <a:t>en</a:t>
            </a:r>
            <a:r>
              <a:rPr lang="cs-CZ" sz="6400" dirty="0" smtClean="0"/>
              <a:t>/</a:t>
            </a:r>
            <a:r>
              <a:rPr lang="cs-CZ" sz="6400" dirty="0" err="1" smtClean="0"/>
              <a:t>search</a:t>
            </a:r>
            <a:r>
              <a:rPr lang="cs-CZ" sz="6400" dirty="0" smtClean="0"/>
              <a:t>/monet/9#</a:t>
            </a:r>
            <a:r>
              <a:rPr lang="cs-CZ" sz="6400" dirty="0" err="1" smtClean="0"/>
              <a:t>close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WikiPaintings.org</a:t>
            </a:r>
            <a:r>
              <a:rPr lang="cs-CZ" sz="6400" dirty="0" smtClean="0"/>
              <a:t> [online]. [cit. 7.4.2014]. Dostupný na WWW: http://www.</a:t>
            </a:r>
            <a:r>
              <a:rPr lang="cs-CZ" sz="6400" dirty="0" err="1" smtClean="0"/>
              <a:t>wikipaintings.org</a:t>
            </a:r>
            <a:r>
              <a:rPr lang="cs-CZ" sz="6400" dirty="0" smtClean="0"/>
              <a:t>/</a:t>
            </a:r>
            <a:r>
              <a:rPr lang="cs-CZ" sz="6400" dirty="0" err="1" smtClean="0"/>
              <a:t>en</a:t>
            </a:r>
            <a:r>
              <a:rPr lang="cs-CZ" sz="6400" dirty="0" smtClean="0"/>
              <a:t>/</a:t>
            </a:r>
            <a:r>
              <a:rPr lang="cs-CZ" sz="6400" dirty="0" err="1" smtClean="0"/>
              <a:t>search</a:t>
            </a:r>
            <a:r>
              <a:rPr lang="cs-CZ" sz="6400" dirty="0" smtClean="0"/>
              <a:t>/</a:t>
            </a:r>
            <a:r>
              <a:rPr lang="cs-CZ" sz="6400" dirty="0" err="1" smtClean="0"/>
              <a:t>claude</a:t>
            </a:r>
            <a:r>
              <a:rPr lang="cs-CZ" sz="6400" dirty="0" smtClean="0"/>
              <a:t>%</a:t>
            </a:r>
            <a:r>
              <a:rPr lang="cs-CZ" sz="6400" dirty="0" err="1" smtClean="0"/>
              <a:t>20monet</a:t>
            </a:r>
            <a:r>
              <a:rPr lang="cs-CZ" sz="6400" dirty="0" smtClean="0"/>
              <a:t>/8#</a:t>
            </a:r>
            <a:r>
              <a:rPr lang="cs-CZ" sz="6400" dirty="0" err="1" smtClean="0"/>
              <a:t>supersized</a:t>
            </a:r>
            <a:r>
              <a:rPr lang="cs-CZ" sz="6400" dirty="0" smtClean="0"/>
              <a:t>-</a:t>
            </a:r>
            <a:r>
              <a:rPr lang="cs-CZ" sz="6400" dirty="0" err="1" smtClean="0"/>
              <a:t>search</a:t>
            </a:r>
            <a:r>
              <a:rPr lang="cs-CZ" sz="6400" dirty="0" smtClean="0"/>
              <a:t>-212179</a:t>
            </a:r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WikiPaintings.org</a:t>
            </a:r>
            <a:r>
              <a:rPr lang="cs-CZ" sz="6400" dirty="0" smtClean="0"/>
              <a:t> [online]. [cit. 7.4.2014]. Dostupný na WWW: http://www.</a:t>
            </a:r>
            <a:r>
              <a:rPr lang="cs-CZ" sz="6400" dirty="0" err="1" smtClean="0"/>
              <a:t>wikipaintings.org</a:t>
            </a:r>
            <a:r>
              <a:rPr lang="cs-CZ" sz="6400" dirty="0" smtClean="0"/>
              <a:t>/</a:t>
            </a:r>
            <a:r>
              <a:rPr lang="cs-CZ" sz="6400" dirty="0" err="1" smtClean="0"/>
              <a:t>en</a:t>
            </a:r>
            <a:r>
              <a:rPr lang="cs-CZ" sz="6400" dirty="0" smtClean="0"/>
              <a:t>/</a:t>
            </a:r>
            <a:r>
              <a:rPr lang="cs-CZ" sz="6400" dirty="0" err="1" smtClean="0"/>
              <a:t>search</a:t>
            </a:r>
            <a:r>
              <a:rPr lang="cs-CZ" sz="6400" dirty="0" smtClean="0"/>
              <a:t>/</a:t>
            </a:r>
            <a:r>
              <a:rPr lang="cs-CZ" sz="6400" dirty="0" err="1" smtClean="0"/>
              <a:t>claude</a:t>
            </a:r>
            <a:r>
              <a:rPr lang="cs-CZ" sz="6400" dirty="0" smtClean="0"/>
              <a:t>%</a:t>
            </a:r>
            <a:r>
              <a:rPr lang="cs-CZ" sz="6400" dirty="0" err="1" smtClean="0"/>
              <a:t>20monet</a:t>
            </a:r>
            <a:r>
              <a:rPr lang="cs-CZ" sz="6400" dirty="0" smtClean="0"/>
              <a:t>/6#</a:t>
            </a:r>
            <a:r>
              <a:rPr lang="cs-CZ" sz="6400" dirty="0" err="1" smtClean="0"/>
              <a:t>supersized</a:t>
            </a:r>
            <a:r>
              <a:rPr lang="cs-CZ" sz="6400" dirty="0" smtClean="0"/>
              <a:t>-</a:t>
            </a:r>
            <a:r>
              <a:rPr lang="cs-CZ" sz="6400" dirty="0" err="1" smtClean="0"/>
              <a:t>search</a:t>
            </a:r>
            <a:r>
              <a:rPr lang="cs-CZ" sz="6400" dirty="0" smtClean="0"/>
              <a:t>-212001</a:t>
            </a:r>
          </a:p>
          <a:p>
            <a:pPr>
              <a:buNone/>
            </a:pP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/>
              <a:t>NEZJIŠTĚNO. </a:t>
            </a:r>
            <a:r>
              <a:rPr lang="cs-CZ" i="1" dirty="0" err="1" smtClean="0"/>
              <a:t>WikiPaintings.org</a:t>
            </a:r>
            <a:r>
              <a:rPr lang="cs-CZ" dirty="0" smtClean="0"/>
              <a:t> [online]. [cit. 7.4.2014]. Dostupný na WWW: http://www.</a:t>
            </a:r>
            <a:r>
              <a:rPr lang="cs-CZ" dirty="0" err="1" smtClean="0"/>
              <a:t>wikipaintings.org</a:t>
            </a:r>
            <a:r>
              <a:rPr lang="cs-CZ" dirty="0" smtClean="0"/>
              <a:t>/</a:t>
            </a:r>
            <a:r>
              <a:rPr lang="cs-CZ" dirty="0" err="1" smtClean="0"/>
              <a:t>en</a:t>
            </a:r>
            <a:r>
              <a:rPr lang="cs-CZ" dirty="0" smtClean="0"/>
              <a:t>/</a:t>
            </a:r>
            <a:r>
              <a:rPr lang="cs-CZ" dirty="0" err="1" smtClean="0"/>
              <a:t>search</a:t>
            </a:r>
            <a:r>
              <a:rPr lang="cs-CZ" dirty="0" smtClean="0"/>
              <a:t>/</a:t>
            </a:r>
            <a:r>
              <a:rPr lang="cs-CZ" dirty="0" err="1" smtClean="0"/>
              <a:t>claude</a:t>
            </a:r>
            <a:r>
              <a:rPr lang="cs-CZ" dirty="0" smtClean="0"/>
              <a:t>%</a:t>
            </a:r>
            <a:r>
              <a:rPr lang="cs-CZ" dirty="0" err="1" smtClean="0"/>
              <a:t>20monet</a:t>
            </a:r>
            <a:r>
              <a:rPr lang="cs-CZ" dirty="0" smtClean="0"/>
              <a:t>/10#</a:t>
            </a:r>
            <a:r>
              <a:rPr lang="cs-CZ" dirty="0" err="1" smtClean="0"/>
              <a:t>supersized</a:t>
            </a:r>
            <a:r>
              <a:rPr lang="cs-CZ" dirty="0" smtClean="0"/>
              <a:t>-</a:t>
            </a:r>
            <a:r>
              <a:rPr lang="cs-CZ" dirty="0" err="1" smtClean="0"/>
              <a:t>search</a:t>
            </a:r>
            <a:r>
              <a:rPr lang="cs-CZ" dirty="0" smtClean="0"/>
              <a:t>-212285</a:t>
            </a:r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WikiPaintings.org</a:t>
            </a:r>
            <a:r>
              <a:rPr lang="cs-CZ" dirty="0" smtClean="0"/>
              <a:t> [online]. [cit. 7.4.2014]. Dostupný na WWW: http://www.</a:t>
            </a:r>
            <a:r>
              <a:rPr lang="cs-CZ" dirty="0" err="1" smtClean="0"/>
              <a:t>wikipaintings.org</a:t>
            </a:r>
            <a:r>
              <a:rPr lang="cs-CZ" dirty="0" smtClean="0"/>
              <a:t>/</a:t>
            </a:r>
            <a:r>
              <a:rPr lang="cs-CZ" dirty="0" err="1" smtClean="0"/>
              <a:t>en</a:t>
            </a:r>
            <a:r>
              <a:rPr lang="cs-CZ" dirty="0" smtClean="0"/>
              <a:t>/</a:t>
            </a:r>
            <a:r>
              <a:rPr lang="cs-CZ" dirty="0" err="1" smtClean="0"/>
              <a:t>search</a:t>
            </a:r>
            <a:r>
              <a:rPr lang="cs-CZ" dirty="0" smtClean="0"/>
              <a:t>/</a:t>
            </a:r>
            <a:r>
              <a:rPr lang="cs-CZ" dirty="0" err="1" smtClean="0"/>
              <a:t>claude</a:t>
            </a:r>
            <a:r>
              <a:rPr lang="cs-CZ" dirty="0" smtClean="0"/>
              <a:t>%</a:t>
            </a:r>
            <a:r>
              <a:rPr lang="cs-CZ" dirty="0" err="1" smtClean="0"/>
              <a:t>20monet</a:t>
            </a:r>
            <a:r>
              <a:rPr lang="cs-CZ" dirty="0" smtClean="0"/>
              <a:t>/1#</a:t>
            </a:r>
            <a:r>
              <a:rPr lang="cs-CZ" dirty="0" err="1" smtClean="0"/>
              <a:t>supersized</a:t>
            </a:r>
            <a:r>
              <a:rPr lang="cs-CZ" dirty="0" smtClean="0"/>
              <a:t>-</a:t>
            </a:r>
            <a:r>
              <a:rPr lang="cs-CZ" dirty="0" err="1" smtClean="0"/>
              <a:t>search</a:t>
            </a:r>
            <a:r>
              <a:rPr lang="cs-CZ" dirty="0" smtClean="0"/>
              <a:t>-192061</a:t>
            </a:r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7.4.2014]. Dostupný na WWW: 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Joseph</a:t>
            </a:r>
            <a:r>
              <a:rPr lang="cs-CZ" dirty="0" smtClean="0"/>
              <a:t>_</a:t>
            </a:r>
            <a:r>
              <a:rPr lang="cs-CZ" dirty="0" err="1" smtClean="0"/>
              <a:t>Mallord</a:t>
            </a:r>
            <a:r>
              <a:rPr lang="cs-CZ" dirty="0" smtClean="0"/>
              <a:t>_William_Turner_</a:t>
            </a:r>
            <a:r>
              <a:rPr lang="cs-CZ" dirty="0" err="1" smtClean="0"/>
              <a:t>012.jpg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7.4.2014]. Dostupný na WWW: 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Edouard</a:t>
            </a:r>
            <a:r>
              <a:rPr lang="cs-CZ" dirty="0" smtClean="0"/>
              <a:t>_Manet_</a:t>
            </a:r>
            <a:r>
              <a:rPr lang="cs-CZ" dirty="0" err="1" smtClean="0"/>
              <a:t>024.jpg</a:t>
            </a:r>
            <a:r>
              <a:rPr lang="cs-CZ" dirty="0" smtClean="0"/>
              <a:t>?</a:t>
            </a:r>
            <a:r>
              <a:rPr lang="cs-CZ" dirty="0" err="1" smtClean="0"/>
              <a:t>uselang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7.4.2014]. Dostupný na WWW: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commons.wikimedia.org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wiki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File</a:t>
            </a:r>
            <a:r>
              <a:rPr lang="cs-CZ" dirty="0" smtClean="0">
                <a:hlinkClick r:id="rId2"/>
              </a:rPr>
              <a:t>:</a:t>
            </a:r>
            <a:r>
              <a:rPr lang="cs-CZ" dirty="0" err="1" smtClean="0">
                <a:hlinkClick r:id="rId2"/>
              </a:rPr>
              <a:t>Edouard</a:t>
            </a:r>
            <a:r>
              <a:rPr lang="cs-CZ" dirty="0" smtClean="0">
                <a:hlinkClick r:id="rId2"/>
              </a:rPr>
              <a:t>_Manet_-_Olympia_-_</a:t>
            </a:r>
            <a:r>
              <a:rPr lang="cs-CZ" dirty="0" err="1" smtClean="0">
                <a:hlinkClick r:id="rId2"/>
              </a:rPr>
              <a:t>Google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Art</a:t>
            </a:r>
            <a:r>
              <a:rPr lang="cs-CZ" dirty="0" smtClean="0">
                <a:hlinkClick r:id="rId2"/>
              </a:rPr>
              <a:t>_Project_</a:t>
            </a:r>
            <a:r>
              <a:rPr lang="cs-CZ" dirty="0" err="1" smtClean="0">
                <a:hlinkClick r:id="rId2"/>
              </a:rPr>
              <a:t>2.jpg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uselang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cs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smtClean="0"/>
              <a:t>Auguste </a:t>
            </a:r>
            <a:r>
              <a:rPr lang="cs-CZ" i="1" dirty="0" err="1" smtClean="0"/>
              <a:t>Renoir</a:t>
            </a:r>
            <a:r>
              <a:rPr lang="cs-CZ" dirty="0" smtClean="0"/>
              <a:t> [online]. [cit. 9.4.2014]. Dostupný na WWW: 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/Auguste_</a:t>
            </a:r>
            <a:r>
              <a:rPr lang="cs-CZ" dirty="0" err="1" smtClean="0"/>
              <a:t>Renoir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Frédéric</a:t>
            </a:r>
            <a:r>
              <a:rPr lang="cs-CZ" i="1" dirty="0" smtClean="0"/>
              <a:t> </a:t>
            </a:r>
            <a:r>
              <a:rPr lang="cs-CZ" i="1" dirty="0" err="1" smtClean="0"/>
              <a:t>Bazille</a:t>
            </a:r>
            <a:r>
              <a:rPr lang="cs-CZ" dirty="0" smtClean="0"/>
              <a:t> [online]. [cit. 9.4.2014]. Dostupný na WWW: 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/Fr%</a:t>
            </a:r>
            <a:r>
              <a:rPr lang="cs-CZ" dirty="0" err="1" smtClean="0"/>
              <a:t>C3</a:t>
            </a:r>
            <a:r>
              <a:rPr lang="cs-CZ" dirty="0" smtClean="0"/>
              <a:t>%</a:t>
            </a:r>
            <a:r>
              <a:rPr lang="cs-CZ" dirty="0" err="1" smtClean="0"/>
              <a:t>A9d</a:t>
            </a:r>
            <a:r>
              <a:rPr lang="cs-CZ" dirty="0" smtClean="0"/>
              <a:t>%</a:t>
            </a:r>
            <a:r>
              <a:rPr lang="cs-CZ" dirty="0" err="1" smtClean="0"/>
              <a:t>C3</a:t>
            </a:r>
            <a:r>
              <a:rPr lang="cs-CZ" dirty="0" smtClean="0"/>
              <a:t>%</a:t>
            </a:r>
            <a:r>
              <a:rPr lang="cs-CZ" dirty="0" err="1" smtClean="0"/>
              <a:t>A9ric</a:t>
            </a:r>
            <a:r>
              <a:rPr lang="cs-CZ" dirty="0" smtClean="0"/>
              <a:t>_</a:t>
            </a:r>
            <a:r>
              <a:rPr lang="cs-CZ" dirty="0" err="1" smtClean="0"/>
              <a:t>Bazille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smtClean="0"/>
              <a:t>Edgar </a:t>
            </a:r>
            <a:r>
              <a:rPr lang="cs-CZ" i="1" dirty="0" err="1" smtClean="0"/>
              <a:t>Degas</a:t>
            </a:r>
            <a:r>
              <a:rPr lang="cs-CZ" dirty="0" smtClean="0"/>
              <a:t> [online]. [cit. 9.4.2014]. Dostupný na WWW: 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/Edgar_</a:t>
            </a:r>
            <a:r>
              <a:rPr lang="cs-CZ" dirty="0" err="1" smtClean="0"/>
              <a:t>Degas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396</TotalTime>
  <Words>597</Words>
  <Application>Microsoft Office PowerPoint</Application>
  <PresentationFormat>Předvádění na obrazovce (4:3)</PresentationFormat>
  <Paragraphs>148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Impresionismus</vt:lpstr>
      <vt:lpstr>Anotace</vt:lpstr>
      <vt:lpstr>Podmínky vzniku:</vt:lpstr>
      <vt:lpstr>Znaky:</vt:lpstr>
      <vt:lpstr>Z historie:</vt:lpstr>
      <vt:lpstr>Joseph Mallord William Turner The Burning of the Houses of Parliament, 16 October 1834</vt:lpstr>
      <vt:lpstr>Předchůdci</vt:lpstr>
      <vt:lpstr>Édouard Manet – Snídaně v trávě </vt:lpstr>
      <vt:lpstr>Édouard Manet - Olympia</vt:lpstr>
      <vt:lpstr>Claude Monet</vt:lpstr>
      <vt:lpstr>http://www.youtube.com/watch?v=QNZnpVvEW_c Video </vt:lpstr>
      <vt:lpstr>Snímek 13</vt:lpstr>
      <vt:lpstr>Snímek 14</vt:lpstr>
      <vt:lpstr>Snímek 15</vt:lpstr>
      <vt:lpstr>Další představitelé:</vt:lpstr>
      <vt:lpstr>Další představitelé</vt:lpstr>
      <vt:lpstr>Určete správná tvrzení:</vt:lpstr>
      <vt:lpstr>Náměty k práci:</vt:lpstr>
      <vt:lpstr>Snímek 20</vt:lpstr>
      <vt:lpstr>Snímek 21</vt:lpstr>
      <vt:lpstr>Snímek 22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15</cp:revision>
  <dcterms:created xsi:type="dcterms:W3CDTF">2014-03-31T19:37:07Z</dcterms:created>
  <dcterms:modified xsi:type="dcterms:W3CDTF">2014-05-05T19:29:51Z</dcterms:modified>
</cp:coreProperties>
</file>