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25"/>
  </p:notesMasterIdLst>
  <p:sldIdLst>
    <p:sldId id="257" r:id="rId2"/>
    <p:sldId id="256" r:id="rId3"/>
    <p:sldId id="258" r:id="rId4"/>
    <p:sldId id="259" r:id="rId5"/>
    <p:sldId id="261" r:id="rId6"/>
    <p:sldId id="260" r:id="rId7"/>
    <p:sldId id="264" r:id="rId8"/>
    <p:sldId id="263" r:id="rId9"/>
    <p:sldId id="262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3" r:id="rId18"/>
    <p:sldId id="272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EE6AB7-6A8A-4C69-85A6-389A81BA2680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6079ED-58A6-459B-9EE1-C61C4AB8F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410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07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71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294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3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5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50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512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3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491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580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701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91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029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581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31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01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31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4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C04D126-4096-4753-B77B-85D33E6AEB0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6DD019C-CFE9-44C9-B128-376F183C1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788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user.mendelu.cz/urban/vsg1/mendel/pdf/16_genova_vazba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user.mendelu.cz/urban/vsg1/mendel/pdf/16_genova_vazba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447141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VY_32_INOVACE_6C_10_Geneticke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mapovani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99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40000" y="1503652"/>
            <a:ext cx="7675350" cy="51289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se způsobem, jakým se počítají vzdálenosti mezi dvěma geny na chromozomu; předpokládají se základní znalosti z oblasti genové vazby a volné kombinovatelnosti vloh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doplněna konkrétními příklady a závěrečným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genová vazba, </a:t>
            </a:r>
            <a:r>
              <a:rPr lang="cs-CZ" dirty="0" err="1" smtClean="0"/>
              <a:t>lokusy</a:t>
            </a:r>
            <a:r>
              <a:rPr lang="cs-CZ" dirty="0" smtClean="0"/>
              <a:t>, </a:t>
            </a:r>
            <a:r>
              <a:rPr lang="cs-CZ" dirty="0" err="1" smtClean="0"/>
              <a:t>crossing</a:t>
            </a:r>
            <a:r>
              <a:rPr lang="cs-CZ" dirty="0" smtClean="0"/>
              <a:t>- </a:t>
            </a:r>
            <a:r>
              <a:rPr lang="cs-CZ" dirty="0" err="1" smtClean="0"/>
              <a:t>over</a:t>
            </a:r>
            <a:r>
              <a:rPr lang="cs-CZ" dirty="0" smtClean="0"/>
              <a:t>, rekombinace, mapová vzdálenost, síla vazby, Morganovo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134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GENETICKÉ MAPOVÁNÍ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269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Genetické mapování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nejstarší metoda studia genomu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některé geny byly lokalizovány již v 1. pol. 20. stol.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vychází z </a:t>
            </a:r>
            <a:r>
              <a:rPr lang="cs-CZ" sz="3200" b="1" i="1" dirty="0" smtClean="0">
                <a:solidFill>
                  <a:schemeClr val="accent1"/>
                </a:solidFill>
              </a:rPr>
              <a:t>genové vazby</a:t>
            </a:r>
            <a:endParaRPr lang="cs-CZ" sz="32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12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dirty="0"/>
              <a:t>počet genů jednotlivých organismů je vždy několikanásobně vyšší, než je počet chromozomů, proto nemohou být všechny geny volně kombinovatelné a část z nich vytváří </a:t>
            </a:r>
            <a:r>
              <a:rPr lang="cs-CZ" sz="3600" b="1" i="1" dirty="0">
                <a:solidFill>
                  <a:schemeClr val="accent1"/>
                </a:solidFill>
              </a:rPr>
              <a:t>vazebné skupiny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686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Genová vazba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7426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 smtClean="0"/>
              <a:t>geny v jednom chromozomu, také páry alel přítomné na párech homologních chromozomů, tvoří </a:t>
            </a:r>
            <a:r>
              <a:rPr lang="cs-CZ" sz="2800" b="1" i="1" dirty="0" smtClean="0">
                <a:solidFill>
                  <a:schemeClr val="accent1"/>
                </a:solidFill>
              </a:rPr>
              <a:t>vazebnou skupinu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leží-li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lokusy</a:t>
            </a:r>
            <a:r>
              <a:rPr lang="cs-CZ" sz="2800" b="1" i="1" dirty="0" smtClean="0">
                <a:solidFill>
                  <a:schemeClr val="accent1"/>
                </a:solidFill>
              </a:rPr>
              <a:t> genů na stejném chromozomu</a:t>
            </a:r>
            <a:r>
              <a:rPr lang="cs-CZ" sz="2800" dirty="0" smtClean="0"/>
              <a:t>, v potomstvu převládají </a:t>
            </a:r>
            <a:r>
              <a:rPr lang="cs-CZ" sz="2800" b="1" i="1" dirty="0" smtClean="0">
                <a:solidFill>
                  <a:schemeClr val="accent1"/>
                </a:solidFill>
              </a:rPr>
              <a:t>rodičovské sestavy </a:t>
            </a:r>
            <a:r>
              <a:rPr lang="cs-CZ" sz="2800" dirty="0" smtClean="0"/>
              <a:t>alel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nové sestavy alel vzniklé crossing-overem </a:t>
            </a:r>
            <a:r>
              <a:rPr lang="cs-CZ" sz="2800" dirty="0" smtClean="0"/>
              <a:t>při meióze budou zastoupeny mnohem </a:t>
            </a:r>
            <a:r>
              <a:rPr lang="cs-CZ" sz="2800" b="1" i="1" dirty="0" smtClean="0">
                <a:solidFill>
                  <a:schemeClr val="accent1"/>
                </a:solidFill>
              </a:rPr>
              <a:t>méně</a:t>
            </a:r>
            <a:r>
              <a:rPr lang="cs-CZ" sz="2800" dirty="0" smtClean="0"/>
              <a:t>, jejich frekvence odpovídá vzdálenosti příslušných genů na stejném chromozomu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u="sng" dirty="0" smtClean="0"/>
              <a:t>platí:</a:t>
            </a:r>
            <a:r>
              <a:rPr lang="cs-CZ" sz="2800" dirty="0" smtClean="0"/>
              <a:t> </a:t>
            </a:r>
            <a:r>
              <a:rPr lang="cs-CZ" sz="2800" i="1" u="sng" dirty="0" smtClean="0"/>
              <a:t>čím je zastoupení nových rekombinantních sestav    vyšší, tím jsou geny vzdálenější</a:t>
            </a:r>
            <a:endParaRPr lang="cs-CZ" sz="2800" i="1" u="sng" dirty="0"/>
          </a:p>
        </p:txBody>
      </p:sp>
    </p:spTree>
    <p:extLst>
      <p:ext uri="{BB962C8B-B14F-4D97-AF65-F5344CB8AC3E}">
        <p14:creationId xmlns:p14="http://schemas.microsoft.com/office/powerpoint/2010/main" val="139548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013" y="399244"/>
            <a:ext cx="4675031" cy="6233375"/>
          </a:xfrm>
        </p:spPr>
      </p:pic>
    </p:spTree>
    <p:extLst>
      <p:ext uri="{BB962C8B-B14F-4D97-AF65-F5344CB8AC3E}">
        <p14:creationId xmlns:p14="http://schemas.microsoft.com/office/powerpoint/2010/main" val="3606736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Genová vazba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vzdálenost mezi geny na jednom chromozomu je  úměrná počtu rekombinací (crossing-overů) mezi těmito geny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čím větší vzdálenost mezi těmito geny, tím větší pravděpodobnost vzniku zlomu a crossing-overu než při jejich menší vzdálenosti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405" b="8730"/>
          <a:stretch/>
        </p:blipFill>
        <p:spPr>
          <a:xfrm>
            <a:off x="4740275" y="2485623"/>
            <a:ext cx="3759781" cy="2459864"/>
          </a:xfrm>
        </p:spPr>
      </p:pic>
    </p:spTree>
    <p:extLst>
      <p:ext uri="{BB962C8B-B14F-4D97-AF65-F5344CB8AC3E}">
        <p14:creationId xmlns:p14="http://schemas.microsoft.com/office/powerpoint/2010/main" val="39605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403762"/>
            <a:ext cx="7886700" cy="13255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Mapová vzdálenost dvou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křížení dvou jedinců s rozdílným genotypem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AaBb</a:t>
            </a:r>
            <a:r>
              <a:rPr lang="cs-CZ" dirty="0" smtClean="0"/>
              <a:t> X </a:t>
            </a:r>
            <a:r>
              <a:rPr lang="cs-CZ" dirty="0" err="1" smtClean="0"/>
              <a:t>aabb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mapovou vzdálenost vyjádříme na základě početního poměru potomků vzniklých křížením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p= (R/N+R)*100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R….. počet rekombinantních potomků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N….. počet potomků s původní </a:t>
            </a:r>
            <a:r>
              <a:rPr lang="cs-CZ" dirty="0" err="1" smtClean="0"/>
              <a:t>rodičovs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estavou alel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p….. </a:t>
            </a:r>
            <a:r>
              <a:rPr lang="cs-CZ" b="1" i="1" dirty="0" smtClean="0">
                <a:solidFill>
                  <a:srgbClr val="FF0000"/>
                </a:solidFill>
              </a:rPr>
              <a:t>Morganovo číslo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32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Morganovo číslo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4"/>
            <a:ext cx="7675350" cy="4871389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vyjadřuje mapovou vzdálenost dvou genů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nepřímo vyjadřuje sílu vazby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udává se </a:t>
            </a:r>
            <a:r>
              <a:rPr lang="cs-CZ" sz="2800" b="1" i="1" dirty="0" smtClean="0">
                <a:solidFill>
                  <a:schemeClr val="accent1"/>
                </a:solidFill>
              </a:rPr>
              <a:t>v mapových jednotkách</a:t>
            </a:r>
            <a:r>
              <a:rPr lang="cs-CZ" sz="2800" dirty="0" smtClean="0"/>
              <a:t>, nebo-</a:t>
            </a:r>
            <a:r>
              <a:rPr lang="cs-CZ" sz="2800" dirty="0" err="1" smtClean="0"/>
              <a:t>li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centimorganech (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cM</a:t>
            </a:r>
            <a:r>
              <a:rPr lang="cs-CZ" sz="2800" b="1" i="1" dirty="0" smtClean="0">
                <a:solidFill>
                  <a:schemeClr val="accent1"/>
                </a:solidFill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udává procento potomků s rekombinovanou sestavou alel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může nabývat hodnot od </a:t>
            </a:r>
            <a:r>
              <a:rPr lang="cs-CZ" sz="2800" b="1" i="1" dirty="0" smtClean="0">
                <a:solidFill>
                  <a:schemeClr val="accent1"/>
                </a:solidFill>
              </a:rPr>
              <a:t>0</a:t>
            </a:r>
            <a:r>
              <a:rPr lang="cs-CZ" sz="2800" b="1" i="1" dirty="0" smtClean="0"/>
              <a:t> </a:t>
            </a:r>
            <a:r>
              <a:rPr lang="cs-CZ" sz="2800" dirty="0" smtClean="0"/>
              <a:t>do </a:t>
            </a:r>
            <a:r>
              <a:rPr lang="cs-CZ" sz="2800" b="1" i="1" dirty="0" smtClean="0">
                <a:solidFill>
                  <a:schemeClr val="accent1"/>
                </a:solidFill>
              </a:rPr>
              <a:t>50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/>
                </a:solidFill>
              </a:rPr>
              <a:t>0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 těsná vazba mezi geny, crossing-over nemožný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/>
                </a:solidFill>
              </a:rPr>
              <a:t>50</a:t>
            </a:r>
            <a:r>
              <a:rPr lang="cs-CZ" sz="2800" b="1" i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 buď volná kombinovatelnost (geny na dvou různých chromozomech) nebo značná vzdálenost mezi geny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494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4245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Příklad na výpočet mapové vzdálenosti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236372"/>
            <a:ext cx="7675350" cy="531897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P: </a:t>
            </a:r>
            <a:r>
              <a:rPr lang="cs-CZ" dirty="0" err="1" smtClean="0"/>
              <a:t>AaBb</a:t>
            </a:r>
            <a:r>
              <a:rPr lang="cs-CZ" dirty="0" smtClean="0"/>
              <a:t> X </a:t>
            </a:r>
            <a:r>
              <a:rPr lang="cs-CZ" dirty="0" err="1" smtClean="0"/>
              <a:t>aabb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g: AB, Ab, </a:t>
            </a:r>
            <a:r>
              <a:rPr lang="cs-CZ" dirty="0" err="1" smtClean="0"/>
              <a:t>aB</a:t>
            </a:r>
            <a:r>
              <a:rPr lang="cs-CZ" dirty="0" smtClean="0"/>
              <a:t>, ab; ab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F1: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okud by geny nebyly ve vazbě a byly volně kombinovatelné, byl by poměr potomků 1:1:1:1, nebo 50:50:50:50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ýrazná   převaha jedinců </a:t>
            </a:r>
            <a:r>
              <a:rPr lang="cs-CZ" b="1" i="1" dirty="0" err="1" smtClean="0"/>
              <a:t>AaBb</a:t>
            </a:r>
            <a:r>
              <a:rPr lang="cs-CZ" dirty="0" smtClean="0"/>
              <a:t> a </a:t>
            </a:r>
            <a:r>
              <a:rPr lang="cs-CZ" b="1" i="1" dirty="0" err="1" smtClean="0"/>
              <a:t>aabb</a:t>
            </a:r>
            <a:r>
              <a:rPr lang="cs-CZ" dirty="0" smtClean="0"/>
              <a:t> ukazuje, že geny leží na stejném chromozomu</a:t>
            </a:r>
            <a:endParaRPr lang="cs-CZ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147060"/>
              </p:ext>
            </p:extLst>
          </p:nvPr>
        </p:nvGraphicFramePr>
        <p:xfrm>
          <a:off x="1755817" y="2343954"/>
          <a:ext cx="6499540" cy="1815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99908"/>
                <a:gridCol w="1299908"/>
                <a:gridCol w="1299908"/>
                <a:gridCol w="1299908"/>
                <a:gridCol w="1299908"/>
              </a:tblGrid>
              <a:tr h="579548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gamety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  <a:tr h="618186"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AaBb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Aabb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aaBb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aabb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  <a:tr h="61818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četnost jedinců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37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 err="1" smtClean="0"/>
              <a:t>AaBb</a:t>
            </a:r>
            <a:r>
              <a:rPr lang="cs-CZ" dirty="0" smtClean="0"/>
              <a:t>, </a:t>
            </a:r>
            <a:r>
              <a:rPr lang="cs-CZ" dirty="0" err="1" smtClean="0"/>
              <a:t>aabb</a:t>
            </a:r>
            <a:r>
              <a:rPr lang="cs-CZ" dirty="0" smtClean="0"/>
              <a:t> je původní rodičovská sestava alel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/>
              <a:t>Aabb</a:t>
            </a:r>
            <a:r>
              <a:rPr lang="cs-CZ" dirty="0" smtClean="0"/>
              <a:t>, </a:t>
            </a:r>
            <a:r>
              <a:rPr lang="cs-CZ" dirty="0" err="1" smtClean="0"/>
              <a:t>aaBb</a:t>
            </a:r>
            <a:r>
              <a:rPr lang="cs-CZ" dirty="0" smtClean="0"/>
              <a:t> jsou rekombinantní jedinci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osadíme do vzorce: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p= (20+20/20+80+80+20)*100= 20 </a:t>
            </a:r>
            <a:r>
              <a:rPr lang="cs-CZ" dirty="0" err="1" smtClean="0"/>
              <a:t>cM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b="1" i="1" u="sng" dirty="0" smtClean="0"/>
              <a:t>odpověď</a:t>
            </a:r>
            <a:r>
              <a:rPr lang="cs-CZ" dirty="0" smtClean="0"/>
              <a:t>: Vzdálenost genů A </a:t>
            </a:r>
            <a:r>
              <a:rPr lang="cs-CZ" dirty="0" err="1" smtClean="0"/>
              <a:t>a</a:t>
            </a:r>
            <a:r>
              <a:rPr lang="cs-CZ" dirty="0" smtClean="0"/>
              <a:t> B je 20 </a:t>
            </a:r>
            <a:r>
              <a:rPr lang="cs-CZ" dirty="0" err="1" smtClean="0"/>
              <a:t>cM</a:t>
            </a:r>
            <a:r>
              <a:rPr lang="cs-CZ" dirty="0" smtClean="0"/>
              <a:t> nebo 20 mapových jednotek.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23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Síla vazby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0- úplná vazba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0,01- 0,20 </a:t>
            </a:r>
            <a:r>
              <a:rPr lang="cs-CZ" dirty="0" err="1" smtClean="0"/>
              <a:t>cM</a:t>
            </a:r>
            <a:r>
              <a:rPr lang="cs-CZ" dirty="0"/>
              <a:t> </a:t>
            </a:r>
            <a:r>
              <a:rPr lang="cs-CZ" dirty="0" smtClean="0"/>
              <a:t>... </a:t>
            </a:r>
            <a:r>
              <a:rPr lang="cs-CZ" dirty="0"/>
              <a:t>t</a:t>
            </a:r>
            <a:r>
              <a:rPr lang="cs-CZ" dirty="0" smtClean="0"/>
              <a:t>ěsná vazba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0,21- 0,35 </a:t>
            </a:r>
            <a:r>
              <a:rPr lang="cs-CZ" dirty="0" err="1" smtClean="0"/>
              <a:t>cM</a:t>
            </a:r>
            <a:r>
              <a:rPr lang="cs-CZ" dirty="0" smtClean="0"/>
              <a:t> … středně těsná vazba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0,36- 0,49 </a:t>
            </a:r>
            <a:r>
              <a:rPr lang="cs-CZ" dirty="0" err="1" smtClean="0"/>
              <a:t>cM</a:t>
            </a:r>
            <a:r>
              <a:rPr lang="cs-CZ" dirty="0" smtClean="0"/>
              <a:t> … volná vazba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0,50 … volná kombinovatelnost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54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90187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párů bází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je jeden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455313"/>
            <a:ext cx="7675350" cy="498412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nejednoznačný vztah mezi </a:t>
            </a:r>
            <a:r>
              <a:rPr lang="cs-CZ" sz="2800" b="1" i="1" dirty="0" smtClean="0">
                <a:solidFill>
                  <a:schemeClr val="accent1"/>
                </a:solidFill>
              </a:rPr>
              <a:t>genetickou a přesnou fyzikální vzdáleností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/>
              <a:t>přesný převod není možný</a:t>
            </a:r>
            <a:r>
              <a:rPr lang="cs-CZ" sz="2800" dirty="0" smtClean="0"/>
              <a:t>, protože na některých </a:t>
            </a:r>
            <a:r>
              <a:rPr lang="cs-CZ" sz="2800" dirty="0" err="1" smtClean="0"/>
              <a:t>lokusech</a:t>
            </a:r>
            <a:r>
              <a:rPr lang="cs-CZ" sz="2800" dirty="0" smtClean="0"/>
              <a:t> je pravděpodobnost crossing-overu vyšší než v jiných oblastech genomu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/>
              <a:t>v lidském genomu odpovídá 1 </a:t>
            </a:r>
            <a:r>
              <a:rPr lang="cs-CZ" sz="2800" b="1" i="1" dirty="0" err="1" smtClean="0"/>
              <a:t>cM</a:t>
            </a:r>
            <a:r>
              <a:rPr lang="cs-CZ" sz="2800" b="1" i="1" dirty="0" smtClean="0"/>
              <a:t> zhruba 1-2 milionům </a:t>
            </a:r>
            <a:r>
              <a:rPr lang="cs-CZ" sz="2800" b="1" i="1" dirty="0" err="1" smtClean="0"/>
              <a:t>bp</a:t>
            </a: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srovnáme-li genetickou a fyzikální vzdálenost konkrétních genů, zjistíme značné odchylky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81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 smtClean="0"/>
              <a:t>nejmenší lidský chromozom č.21 je velký 50 </a:t>
            </a:r>
            <a:r>
              <a:rPr lang="cs-CZ" sz="2800" b="1" i="1" dirty="0" err="1" smtClean="0"/>
              <a:t>cM</a:t>
            </a: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/>
              <a:t> </a:t>
            </a:r>
            <a:r>
              <a:rPr lang="cs-CZ" sz="2800" b="1" i="1" dirty="0" smtClean="0"/>
              <a:t>nejdelší lidský chromozom č.1 je velký 200 </a:t>
            </a:r>
            <a:r>
              <a:rPr lang="cs-CZ" sz="2800" b="1" i="1" dirty="0" err="1" smtClean="0"/>
              <a:t>cM</a:t>
            </a: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/>
              <a:t> </a:t>
            </a:r>
            <a:r>
              <a:rPr lang="cs-CZ" sz="2800" b="1" i="1" dirty="0" smtClean="0"/>
              <a:t>haploidní genom člověka je velký asi 3000 </a:t>
            </a:r>
            <a:r>
              <a:rPr lang="cs-CZ" sz="2800" b="1" i="1" dirty="0" err="1" smtClean="0"/>
              <a:t>cM</a:t>
            </a: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/>
              <a:t> </a:t>
            </a:r>
            <a:r>
              <a:rPr lang="cs-CZ" sz="2800" b="1" i="1" dirty="0" smtClean="0"/>
              <a:t>na 1 </a:t>
            </a:r>
            <a:r>
              <a:rPr lang="cs-CZ" sz="2800" b="1" i="1" dirty="0" err="1" smtClean="0"/>
              <a:t>cM</a:t>
            </a:r>
            <a:r>
              <a:rPr lang="cs-CZ" sz="2800" b="1" i="1" dirty="0" smtClean="0"/>
              <a:t> zhruba 1- 2 miliony </a:t>
            </a:r>
            <a:r>
              <a:rPr lang="cs-CZ" sz="2800" b="1" i="1" dirty="0" err="1" smtClean="0"/>
              <a:t>bp</a:t>
            </a:r>
            <a:r>
              <a:rPr lang="cs-CZ" sz="2800" b="1" i="1" dirty="0" smtClean="0"/>
              <a:t>, informační kapacita stovek až tisíců genů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13093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genetických map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1"/>
                </a:solidFill>
              </a:rPr>
              <a:t>Genetická mapa </a:t>
            </a:r>
            <a:r>
              <a:rPr lang="cs-CZ" dirty="0" smtClean="0"/>
              <a:t>vyjadřuje: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vazbovou skupinu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symboly mutantních genů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Vzdálenost genů v </a:t>
            </a:r>
            <a:r>
              <a:rPr lang="cs-CZ" dirty="0" err="1" smtClean="0"/>
              <a:t>cM</a:t>
            </a:r>
            <a:r>
              <a:rPr lang="cs-CZ" dirty="0" smtClean="0"/>
              <a:t> z jednoho konce chromozomu, který je považovaný za nulový bod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označení centromery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42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88" y="296214"/>
            <a:ext cx="7886700" cy="956593"/>
          </a:xfrm>
        </p:spPr>
        <p:txBody>
          <a:bodyPr/>
          <a:lstStyle/>
          <a:p>
            <a:pPr algn="ctr"/>
            <a:r>
              <a:rPr lang="cs-CZ" dirty="0" smtClean="0"/>
              <a:t>Genetická mapa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1252807"/>
            <a:ext cx="3850783" cy="5605193"/>
          </a:xfrm>
        </p:spPr>
      </p:pic>
    </p:spTree>
    <p:extLst>
      <p:ext uri="{BB962C8B-B14F-4D97-AF65-F5344CB8AC3E}">
        <p14:creationId xmlns:p14="http://schemas.microsoft.com/office/powerpoint/2010/main" val="89775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ODPOVÍDEJTE ANO/NE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G</a:t>
            </a:r>
            <a:r>
              <a:rPr lang="cs-CZ" dirty="0" smtClean="0"/>
              <a:t>enetické mapování umožňuje stanovení přesné fyzikální vzdálenosti genů.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Morganovo číslo udává frekvenci rekombinantních jedinců v potomstvu.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Morganovo číslo dosahuje hodnoty od 0 do 50; nejsilnější vazba má hodnotu 0 </a:t>
            </a:r>
            <a:r>
              <a:rPr lang="cs-CZ" dirty="0" err="1" smtClean="0"/>
              <a:t>cM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M</a:t>
            </a:r>
            <a:r>
              <a:rPr lang="cs-CZ" dirty="0" smtClean="0"/>
              <a:t>organovo číslo hodnotí sílu vazby mezi dvěma geny, které jsou lokalizovány na různých chromozomech.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G</a:t>
            </a:r>
            <a:r>
              <a:rPr lang="cs-CZ" dirty="0" smtClean="0"/>
              <a:t>enetické mapování vychází z genové vazby.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4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8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 k procvičení: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Křížením dvojnásobného heterozygota (</a:t>
            </a:r>
            <a:r>
              <a:rPr lang="cs-CZ" dirty="0" err="1" smtClean="0"/>
              <a:t>AaBb</a:t>
            </a:r>
            <a:r>
              <a:rPr lang="cs-CZ" dirty="0" smtClean="0"/>
              <a:t>) s dvojnásobným recesivním homozygotem (</a:t>
            </a:r>
            <a:r>
              <a:rPr lang="cs-CZ" dirty="0" err="1" smtClean="0"/>
              <a:t>aabb</a:t>
            </a:r>
            <a:r>
              <a:rPr lang="cs-CZ" dirty="0" smtClean="0"/>
              <a:t>) bylo získáno potomstvo o následujícím fenotypovém složení: 30 jedinců s oběma dominantními znaky (AB), 10 jedinců se znaky (Ab), 10 jedinců se znaky (</a:t>
            </a:r>
            <a:r>
              <a:rPr lang="cs-CZ" dirty="0" err="1" smtClean="0"/>
              <a:t>aB</a:t>
            </a:r>
            <a:r>
              <a:rPr lang="cs-CZ" dirty="0" smtClean="0"/>
              <a:t>) a 30 jedinců s oběma recesivními znaky (ab). Jaké závěry lze z tohoto výsledku vyvodit?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1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mapová vzdálenost genů A </a:t>
            </a:r>
            <a:r>
              <a:rPr lang="cs-CZ" dirty="0" err="1" smtClean="0"/>
              <a:t>a</a:t>
            </a:r>
            <a:r>
              <a:rPr lang="cs-CZ" dirty="0" smtClean="0"/>
              <a:t> B je 25 </a:t>
            </a:r>
            <a:r>
              <a:rPr lang="cs-CZ" dirty="0" err="1" smtClean="0"/>
              <a:t>cM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potomci s oběma dominantními (AB) i recesivními (ab) znaky mají původní rodičovské sestavy alel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898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r>
              <a:rPr lang="cs-CZ" dirty="0"/>
              <a:t> URBAN, T.; VYHNÁNEK, T.. </a:t>
            </a:r>
            <a:r>
              <a:rPr lang="cs-CZ" i="1" dirty="0"/>
              <a:t>Genová vazba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user.mendelu.cz/urban/vsg1/mendel/pdf/16_genova_vazba.pdf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621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Str.7, 8, </a:t>
            </a:r>
            <a:r>
              <a:rPr lang="cs-CZ" dirty="0"/>
              <a:t>17- URBAN, T.; VYHNÁNEK, T.. </a:t>
            </a:r>
            <a:r>
              <a:rPr lang="cs-CZ" i="1" dirty="0"/>
              <a:t>mendelu.cz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user.mendelu.cz/urban/vsg1/mendel/pdf/16_genova_vazba.pdf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04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134</TotalTime>
  <Words>967</Words>
  <Application>Microsoft Office PowerPoint</Application>
  <PresentationFormat>Předvádění na obrazovce (4:3)</PresentationFormat>
  <Paragraphs>145</Paragraphs>
  <Slides>23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GENETICKÉ MAPOVÁNÍ</vt:lpstr>
      <vt:lpstr>Genetické mapování</vt:lpstr>
      <vt:lpstr>Prezentace aplikace PowerPoint</vt:lpstr>
      <vt:lpstr>Genová vazba</vt:lpstr>
      <vt:lpstr>Prezentace aplikace PowerPoint</vt:lpstr>
      <vt:lpstr>Genová vazba</vt:lpstr>
      <vt:lpstr>Mapová vzdálenost dvou genů</vt:lpstr>
      <vt:lpstr>Morganovo číslo</vt:lpstr>
      <vt:lpstr>Příklad na výpočet mapové vzdálenosti</vt:lpstr>
      <vt:lpstr>Výpočet </vt:lpstr>
      <vt:lpstr>Síla vazby genů</vt:lpstr>
      <vt:lpstr>Kolik párů bází (bp) je jeden cM?</vt:lpstr>
      <vt:lpstr>Zajímavosti </vt:lpstr>
      <vt:lpstr>Konstrukce genetických map</vt:lpstr>
      <vt:lpstr>Genetická mapa</vt:lpstr>
      <vt:lpstr>OPAKOVÁNÍ</vt:lpstr>
      <vt:lpstr>Správné odpovědi</vt:lpstr>
      <vt:lpstr>Příklad k procvičení:</vt:lpstr>
      <vt:lpstr>Řešení: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 Fiala</dc:creator>
  <cp:lastModifiedBy>Pavel Fiala</cp:lastModifiedBy>
  <cp:revision>16</cp:revision>
  <dcterms:created xsi:type="dcterms:W3CDTF">2014-03-12T19:53:13Z</dcterms:created>
  <dcterms:modified xsi:type="dcterms:W3CDTF">2014-04-09T19:18:18Z</dcterms:modified>
</cp:coreProperties>
</file>