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7"/>
  </p:notesMasterIdLst>
  <p:sldIdLst>
    <p:sldId id="280" r:id="rId2"/>
    <p:sldId id="279" r:id="rId3"/>
    <p:sldId id="256" r:id="rId4"/>
    <p:sldId id="257" r:id="rId5"/>
    <p:sldId id="258" r:id="rId6"/>
    <p:sldId id="259" r:id="rId7"/>
    <p:sldId id="272" r:id="rId8"/>
    <p:sldId id="274" r:id="rId9"/>
    <p:sldId id="273" r:id="rId10"/>
    <p:sldId id="260" r:id="rId11"/>
    <p:sldId id="261" r:id="rId12"/>
    <p:sldId id="262" r:id="rId13"/>
    <p:sldId id="263" r:id="rId14"/>
    <p:sldId id="264" r:id="rId15"/>
    <p:sldId id="275" r:id="rId16"/>
    <p:sldId id="265" r:id="rId17"/>
    <p:sldId id="266" r:id="rId18"/>
    <p:sldId id="267" r:id="rId19"/>
    <p:sldId id="277" r:id="rId20"/>
    <p:sldId id="278" r:id="rId21"/>
    <p:sldId id="268" r:id="rId22"/>
    <p:sldId id="269" r:id="rId23"/>
    <p:sldId id="270" r:id="rId24"/>
    <p:sldId id="276" r:id="rId25"/>
    <p:sldId id="27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ECBF18-5BF9-43DB-9FC3-4583118E1B8A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765AE6-3C78-474E-A35F-30D63A8CE4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789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437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034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282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727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201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817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777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737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932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341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152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668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6602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193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204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881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598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495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02F2CEDD-FEC6-4795-AE41-864AD681D2BB}" type="datetimeFigureOut">
              <a:rPr lang="cs-CZ" smtClean="0"/>
              <a:t>19. 3. 2014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948230E0-8B76-4717-94E5-6091CE7592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1795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ycler_offen.JPG?uselang=cs" TargetMode="External"/><Relationship Id="rId7" Type="http://schemas.openxmlformats.org/officeDocument/2006/relationships/hyperlink" Target="http://commons.wikimedia.org/wiki/File:Gel_electrophoresis_2.jpg" TargetMode="External"/><Relationship Id="rId2" Type="http://schemas.openxmlformats.org/officeDocument/2006/relationships/hyperlink" Target="http://commons.wikimedia.org/wiki/File:Pc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garose-Gelelektrophorese.png" TargetMode="External"/><Relationship Id="rId5" Type="http://schemas.openxmlformats.org/officeDocument/2006/relationships/hyperlink" Target="http://commons.wikimedia.org/wiki/File:Prototype_PCR_thermal_cycler.jpg?uselang=cs" TargetMode="External"/><Relationship Id="rId4" Type="http://schemas.openxmlformats.org/officeDocument/2006/relationships/hyperlink" Target="http://commons.wikimedia.org/wiki/File:G-Storm_thermal_cycler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092501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VY_32_INOVACE_6C_12_PCR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093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se základní </a:t>
            </a:r>
            <a:r>
              <a:rPr lang="cs-CZ" dirty="0" err="1" smtClean="0"/>
              <a:t>molekulárněbiologickou</a:t>
            </a:r>
            <a:r>
              <a:rPr lang="cs-CZ" dirty="0" smtClean="0"/>
              <a:t> metodou, polymerázovou řetězovou reakcí;  je zde popsán základní postup a využití této </a:t>
            </a:r>
            <a:r>
              <a:rPr lang="cs-CZ" dirty="0" err="1" smtClean="0"/>
              <a:t>metodyv</a:t>
            </a:r>
            <a:r>
              <a:rPr lang="cs-CZ" dirty="0" smtClean="0"/>
              <a:t> praxi;  </a:t>
            </a:r>
            <a:r>
              <a:rPr lang="cs-CZ" dirty="0"/>
              <a:t>v</a:t>
            </a:r>
            <a:r>
              <a:rPr lang="cs-CZ" dirty="0" smtClean="0"/>
              <a:t> dnešní době je tato metoda již značně modifikovaná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z</a:t>
            </a:r>
            <a:r>
              <a:rPr lang="cs-CZ" dirty="0" smtClean="0"/>
              <a:t>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denaturace, hybridizace, syntéza DNA, </a:t>
            </a:r>
            <a:r>
              <a:rPr lang="cs-CZ" dirty="0" err="1" smtClean="0"/>
              <a:t>primery</a:t>
            </a:r>
            <a:r>
              <a:rPr lang="cs-CZ" dirty="0" smtClean="0"/>
              <a:t>, DNA-polymeráza, </a:t>
            </a:r>
            <a:r>
              <a:rPr lang="cs-CZ" dirty="0" err="1" smtClean="0"/>
              <a:t>dNTP</a:t>
            </a:r>
            <a:r>
              <a:rPr lang="cs-CZ" dirty="0" smtClean="0"/>
              <a:t>, </a:t>
            </a:r>
            <a:r>
              <a:rPr lang="cs-CZ" dirty="0" err="1" smtClean="0"/>
              <a:t>cykler</a:t>
            </a:r>
            <a:r>
              <a:rPr lang="cs-CZ" dirty="0" smtClean="0"/>
              <a:t>, elektroforéza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459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POLYMERÁZOVÁ ŘETĚZOVÁ REAKCE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4587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Polymerázová řetězová reakce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také </a:t>
            </a:r>
            <a:r>
              <a:rPr lang="cs-CZ" sz="2800" b="1" dirty="0" smtClean="0">
                <a:solidFill>
                  <a:srgbClr val="FF0000"/>
                </a:solidFill>
              </a:rPr>
              <a:t>PCR</a:t>
            </a:r>
            <a:r>
              <a:rPr lang="cs-CZ" sz="2800" dirty="0" smtClean="0"/>
              <a:t> (z anglického </a:t>
            </a:r>
            <a:r>
              <a:rPr lang="cs-CZ" sz="2800" dirty="0" err="1" smtClean="0">
                <a:solidFill>
                  <a:srgbClr val="FF0000"/>
                </a:solidFill>
              </a:rPr>
              <a:t>P</a:t>
            </a:r>
            <a:r>
              <a:rPr lang="cs-CZ" sz="2800" dirty="0" err="1" smtClean="0"/>
              <a:t>olymerase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C</a:t>
            </a:r>
            <a:r>
              <a:rPr lang="cs-CZ" sz="2800" dirty="0" err="1" smtClean="0"/>
              <a:t>hain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R</a:t>
            </a:r>
            <a:r>
              <a:rPr lang="cs-CZ" sz="2800" dirty="0" err="1" smtClean="0"/>
              <a:t>eaction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err="1" smtClean="0"/>
              <a:t>molekulárněbiologická</a:t>
            </a:r>
            <a:r>
              <a:rPr lang="cs-CZ" sz="2800" dirty="0" smtClean="0"/>
              <a:t> metoda sloužící ke </a:t>
            </a:r>
            <a:r>
              <a:rPr lang="cs-CZ" sz="2800" b="1" i="1" dirty="0" smtClean="0">
                <a:solidFill>
                  <a:schemeClr val="accent1"/>
                </a:solidFill>
              </a:rPr>
              <a:t>zmnožení specifických úseků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využívá procesů denaturace, hybridizace a syntézy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pro zmnožení neboli amplifikaci určité části genomu metodou PCR jsou zapotřebí </a:t>
            </a:r>
            <a:r>
              <a:rPr lang="cs-CZ" sz="2800" dirty="0" err="1" smtClean="0"/>
              <a:t>tzv.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primery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chemeClr val="accent1"/>
                </a:solidFill>
              </a:rPr>
              <a:t>DNA- polymeráza </a:t>
            </a:r>
            <a:r>
              <a:rPr lang="cs-CZ" sz="2800" dirty="0" smtClean="0"/>
              <a:t>a dostatečné množství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dNTP</a:t>
            </a:r>
            <a:endParaRPr lang="cs-CZ" sz="2800" b="1" i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99397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Primery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dva malé úseky DNA, které jsou komplementární ke koncovým oblastem DNA, kterou chceme namnožit (část genomu)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tyto malé úseky DNA mají známou sekvenci nukleotidů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tvořeny zpravidla 20- 25 nukleotidy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důležité je, aby cílové (koncové) sekvence, s nimiž </a:t>
            </a:r>
            <a:r>
              <a:rPr lang="cs-CZ" dirty="0" err="1" smtClean="0"/>
              <a:t>primery</a:t>
            </a:r>
            <a:r>
              <a:rPr lang="cs-CZ" dirty="0" smtClean="0"/>
              <a:t> </a:t>
            </a:r>
            <a:r>
              <a:rPr lang="cs-CZ" dirty="0" err="1" smtClean="0"/>
              <a:t>hybridizují</a:t>
            </a:r>
            <a:r>
              <a:rPr lang="cs-CZ" dirty="0" smtClean="0"/>
              <a:t>, byly specifické jen pro vyšetřovanou oblast a nevyskytovaly se na jiných místech genomu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současnosti různé firmy komerčně vyrábějí širokou nabídku </a:t>
            </a:r>
            <a:r>
              <a:rPr lang="cs-CZ" dirty="0" err="1" smtClean="0"/>
              <a:t>primerů</a:t>
            </a:r>
            <a:r>
              <a:rPr lang="cs-CZ" dirty="0" smtClean="0"/>
              <a:t> umožňujících amplifikaci různých oblastí genomu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982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Cykler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přístroj patřící k nezbytnému vybavení každé </a:t>
            </a:r>
            <a:r>
              <a:rPr lang="cs-CZ" sz="2800" dirty="0" err="1" smtClean="0"/>
              <a:t>molekulárněbiologické</a:t>
            </a:r>
            <a:r>
              <a:rPr lang="cs-CZ" sz="2800" dirty="0" smtClean="0"/>
              <a:t> laboratoře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do něj vkládáme zkumavky se směsí vyšetřované DNA, </a:t>
            </a:r>
            <a:r>
              <a:rPr lang="cs-CZ" sz="2800" dirty="0" err="1" smtClean="0"/>
              <a:t>primerů</a:t>
            </a:r>
            <a:r>
              <a:rPr lang="cs-CZ" sz="2800" dirty="0" smtClean="0"/>
              <a:t>, DNA- polymerázy a </a:t>
            </a:r>
            <a:r>
              <a:rPr lang="cs-CZ" sz="2800" dirty="0" err="1" smtClean="0"/>
              <a:t>dNTP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je možné v něm automaticky a velmi rychle měnit teplotu pro provedení jednotlivých kroků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1891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Otevřený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cykler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3681" y="1825624"/>
            <a:ext cx="6571068" cy="4691085"/>
          </a:xfrm>
        </p:spPr>
      </p:pic>
    </p:spTree>
    <p:extLst>
      <p:ext uri="{BB962C8B-B14F-4D97-AF65-F5344CB8AC3E}">
        <p14:creationId xmlns:p14="http://schemas.microsoft.com/office/powerpoint/2010/main" val="2079805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…dříve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735" y="1690689"/>
            <a:ext cx="6954592" cy="4967688"/>
          </a:xfrm>
        </p:spPr>
      </p:pic>
    </p:spTree>
    <p:extLst>
      <p:ext uri="{BB962C8B-B14F-4D97-AF65-F5344CB8AC3E}">
        <p14:creationId xmlns:p14="http://schemas.microsoft.com/office/powerpoint/2010/main" val="2273069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…dnes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949" y="1806762"/>
            <a:ext cx="6748530" cy="4781282"/>
          </a:xfrm>
        </p:spPr>
      </p:pic>
    </p:spTree>
    <p:extLst>
      <p:ext uri="{BB962C8B-B14F-4D97-AF65-F5344CB8AC3E}">
        <p14:creationId xmlns:p14="http://schemas.microsoft.com/office/powerpoint/2010/main" val="3235429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622705"/>
            <a:ext cx="7886700" cy="897004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Průběh cyklu při PCR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2305319"/>
            <a:ext cx="7675350" cy="5022760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denaturace</a:t>
            </a:r>
            <a:r>
              <a:rPr lang="cs-CZ" sz="3200" dirty="0" smtClean="0"/>
              <a:t> vyšetřované DNA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3200" dirty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hybridizace</a:t>
            </a:r>
            <a:r>
              <a:rPr lang="cs-CZ" sz="3200" dirty="0" smtClean="0"/>
              <a:t> </a:t>
            </a:r>
            <a:r>
              <a:rPr lang="cs-CZ" sz="3200" dirty="0" err="1" smtClean="0"/>
              <a:t>primerů</a:t>
            </a:r>
            <a:endParaRPr lang="cs-CZ" sz="32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3200" dirty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elongace</a:t>
            </a:r>
            <a:r>
              <a:rPr lang="cs-CZ" sz="3200" dirty="0" smtClean="0"/>
              <a:t> nukleotidových řetězců</a:t>
            </a:r>
          </a:p>
        </p:txBody>
      </p:sp>
    </p:spTree>
    <p:extLst>
      <p:ext uri="{BB962C8B-B14F-4D97-AF65-F5344CB8AC3E}">
        <p14:creationId xmlns:p14="http://schemas.microsoft.com/office/powerpoint/2010/main" val="1303033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Denaturace vyšetřované DNA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působením zvýšené teploty (zpravidla 92- 96°C) dochází k oddálení řetězců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při této teplotě dochází k degradaci naprosté většiny proteinů včetně DNA- polymerázy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000" dirty="0" smtClean="0"/>
              <a:t>k vyřešení tohoto problému pomohla bakterie žijící ve vývěrech horkých minerálních pramenů </a:t>
            </a:r>
            <a:r>
              <a:rPr lang="cs-CZ" sz="2000" b="1" i="1" dirty="0" err="1" smtClean="0">
                <a:solidFill>
                  <a:schemeClr val="accent1"/>
                </a:solidFill>
              </a:rPr>
              <a:t>Thermophilus</a:t>
            </a:r>
            <a:r>
              <a:rPr lang="cs-CZ" sz="2000" b="1" i="1" dirty="0" smtClean="0">
                <a:solidFill>
                  <a:schemeClr val="accent1"/>
                </a:solidFill>
              </a:rPr>
              <a:t> </a:t>
            </a:r>
            <a:r>
              <a:rPr lang="cs-CZ" sz="2000" b="1" i="1" dirty="0" err="1" smtClean="0">
                <a:solidFill>
                  <a:schemeClr val="accent1"/>
                </a:solidFill>
              </a:rPr>
              <a:t>aquaticus</a:t>
            </a:r>
            <a:r>
              <a:rPr lang="cs-CZ" sz="2000" dirty="0" smtClean="0"/>
              <a:t>; z jejich buněk byla izolována zvláštní, termostabilní DNA- polymeráza, která je aktivní i při velmi vysokých teplotách; označuje se jako </a:t>
            </a:r>
            <a:r>
              <a:rPr lang="cs-CZ" sz="2000" b="1" i="1" dirty="0" err="1" smtClean="0">
                <a:solidFill>
                  <a:schemeClr val="accent1"/>
                </a:solidFill>
              </a:rPr>
              <a:t>Taq</a:t>
            </a:r>
            <a:r>
              <a:rPr lang="cs-CZ" sz="2000" b="1" i="1" dirty="0" smtClean="0">
                <a:solidFill>
                  <a:schemeClr val="accent1"/>
                </a:solidFill>
              </a:rPr>
              <a:t>- DNA- polymeráza</a:t>
            </a:r>
            <a:r>
              <a:rPr lang="cs-CZ" sz="2000" dirty="0" smtClean="0"/>
              <a:t> (</a:t>
            </a:r>
            <a:r>
              <a:rPr lang="cs-CZ" sz="2000" dirty="0" err="1" smtClean="0">
                <a:solidFill>
                  <a:schemeClr val="accent1"/>
                </a:solidFill>
              </a:rPr>
              <a:t>T</a:t>
            </a:r>
            <a:r>
              <a:rPr lang="cs-CZ" sz="2000" dirty="0" err="1" smtClean="0"/>
              <a:t>hermophilus</a:t>
            </a:r>
            <a:r>
              <a:rPr lang="cs-CZ" sz="2000" dirty="0" smtClean="0"/>
              <a:t> </a:t>
            </a:r>
            <a:r>
              <a:rPr lang="cs-CZ" sz="2000" dirty="0" err="1" smtClean="0">
                <a:solidFill>
                  <a:schemeClr val="accent1"/>
                </a:solidFill>
              </a:rPr>
              <a:t>aq</a:t>
            </a:r>
            <a:r>
              <a:rPr lang="cs-CZ" sz="2000" dirty="0" err="1" smtClean="0"/>
              <a:t>uaticus</a:t>
            </a:r>
            <a:r>
              <a:rPr lang="cs-CZ" sz="2000" dirty="0" smtClean="0"/>
              <a:t>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01868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Hybridizace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primerů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komplementární navázání </a:t>
            </a:r>
            <a:r>
              <a:rPr lang="cs-CZ" sz="3200" dirty="0" err="1" smtClean="0"/>
              <a:t>primerů</a:t>
            </a:r>
            <a:r>
              <a:rPr lang="cs-CZ" sz="3200" dirty="0" smtClean="0"/>
              <a:t> na cílové sekvence vyšetřované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probíhá při teplotě 45- 65°C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místa vazby </a:t>
            </a:r>
            <a:r>
              <a:rPr lang="cs-CZ" sz="3200" dirty="0" err="1" smtClean="0"/>
              <a:t>primerů</a:t>
            </a:r>
            <a:r>
              <a:rPr lang="cs-CZ" sz="3200" dirty="0" smtClean="0"/>
              <a:t> vymezují oblast genomu (oblast DNA), která bude v dalších cyklech PCR amplifikována (zmnožena)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00150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Elongace nukleotidových řetězců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prodlužování nukleotidových řetězců působením DNA- polymerázy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při teplotě 72°C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na 3´-OH-konce navázaných </a:t>
            </a:r>
            <a:r>
              <a:rPr lang="cs-CZ" dirty="0" err="1" smtClean="0"/>
              <a:t>primerů</a:t>
            </a:r>
            <a:r>
              <a:rPr lang="cs-CZ" dirty="0" smtClean="0"/>
              <a:t> nasedá DNA- polymeráza, která k </a:t>
            </a:r>
            <a:r>
              <a:rPr lang="cs-CZ" dirty="0" err="1" smtClean="0"/>
              <a:t>primerům</a:t>
            </a:r>
            <a:r>
              <a:rPr lang="cs-CZ" dirty="0" smtClean="0"/>
              <a:t> připojuje nové nukleotidy a tím prodlužuje řetězec ve směru 5´            3´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tak se vytváří základ budoucího fragmentu DNA, který chceme získat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5499279" y="3872505"/>
            <a:ext cx="553792" cy="12878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027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cyklus nestačí…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cykly je potřeba vícekrát opakovat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teprve ve třetím cyklu se vytvářejí </a:t>
            </a:r>
            <a:r>
              <a:rPr lang="cs-CZ" sz="3200" dirty="0" err="1" smtClean="0"/>
              <a:t>dvouřetězcové</a:t>
            </a:r>
            <a:r>
              <a:rPr lang="cs-CZ" sz="3200" dirty="0" smtClean="0"/>
              <a:t> fragmenty DNA o délce odpovídající amplifikovanému úseku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pro vytvoření dostatečného množství je potřeba provádět zpravidla 20- 40 na sebe navazujících cyklů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od jednoho úseku molekuly DNA  lze získat až 1 </a:t>
            </a:r>
            <a:r>
              <a:rPr lang="cs-CZ" sz="3200" dirty="0" err="1" smtClean="0"/>
              <a:t>mld</a:t>
            </a:r>
            <a:r>
              <a:rPr lang="cs-CZ" sz="3200" dirty="0" smtClean="0"/>
              <a:t> kopií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08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81094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900" y="1146221"/>
            <a:ext cx="4793820" cy="5711779"/>
          </a:xfrm>
          <a:solidFill>
            <a:schemeClr val="accent1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962054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 PCR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získáme směs obsahující velké množství amplifikovaných fragmentů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pro jejich další použití je potřeba jejich oddělení od zbytku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nejspolehlivější metodou je </a:t>
            </a:r>
            <a:r>
              <a:rPr lang="cs-CZ" sz="3200" b="1" i="1" dirty="0" smtClean="0">
                <a:solidFill>
                  <a:schemeClr val="accent1"/>
                </a:solidFill>
              </a:rPr>
              <a:t>elektroforéza</a:t>
            </a:r>
            <a:endParaRPr lang="cs-CZ" sz="32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246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Elektroforéza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metoda založená na izolaci molekul o rozdílné hmotnosti, popř. odlišném elektrickém náboji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roztok s fragmenty DNA převádíme do jamek v tzv. elektroforetickém gelu na elektroforetické desce (</a:t>
            </a:r>
            <a:r>
              <a:rPr lang="cs-CZ" sz="2800" dirty="0" err="1" smtClean="0"/>
              <a:t>agaróza</a:t>
            </a:r>
            <a:r>
              <a:rPr lang="cs-CZ" sz="2800" dirty="0" smtClean="0"/>
              <a:t> se rozpustí v horké vodě,  tento koloidní roztok se nalije na elektroforetickou desku a nechá se ochladit)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elektroforetická deska je v aparatuře, která je připojena ke zdroji stejnosměrného proudu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94164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Průběh elektroforézy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604093"/>
            <a:ext cx="7675350" cy="480699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při průchodu proudu jsou z jamek na okraji elektroforetického gelu záporně nabité fragmenty DNA přitahovány ke kladné elektrodě, protože obsahují aniontové fosfátové skupiny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původní molekula DNA zůstává v jamce, protože je příliš dlouhá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vytvoří-li se fragmenty o rozdílné délce (př. </a:t>
            </a:r>
            <a:r>
              <a:rPr lang="cs-CZ" dirty="0"/>
              <a:t>d</a:t>
            </a:r>
            <a:r>
              <a:rPr lang="cs-CZ" dirty="0" smtClean="0"/>
              <a:t>vě různé alely), dojde k jejich oddělení, takže jsou pozorovatelné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kratší úseky DNA procházejí gelem rychleji, nalézáme je tedy ve větší vzdálenosti od výchozí jamky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fragmenty se po skončení elektroforézy zviditelňují přidáním fluorescenčního barviva, které se specificky váže na DNA a v UV světle jasně září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594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97004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Elektroforéza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467" y="1455313"/>
            <a:ext cx="5379065" cy="5177307"/>
          </a:xfrm>
          <a:solidFill>
            <a:schemeClr val="accent1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089076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0000" y="811369"/>
            <a:ext cx="7886700" cy="643944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Fragmenty </a:t>
            </a:r>
            <a:r>
              <a:rPr lang="cs-CZ" sz="3100" dirty="0"/>
              <a:t>se po skončení elektroforézy zviditelňují přidáním fluorescenčního barviva, které se specificky váže na DNA a v UV světle jasně září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677" y="1648496"/>
            <a:ext cx="5801784" cy="4893971"/>
          </a:xfrm>
        </p:spPr>
      </p:pic>
    </p:spTree>
    <p:extLst>
      <p:ext uri="{BB962C8B-B14F-4D97-AF65-F5344CB8AC3E}">
        <p14:creationId xmlns:p14="http://schemas.microsoft.com/office/powerpoint/2010/main" val="1133989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PCR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ke </a:t>
            </a:r>
            <a:r>
              <a:rPr lang="cs-CZ" b="1" i="1" dirty="0" smtClean="0">
                <a:solidFill>
                  <a:schemeClr val="accent1"/>
                </a:solidFill>
              </a:rPr>
              <a:t>stanovení diagnózy geneticky podmíněných chorob </a:t>
            </a:r>
            <a:r>
              <a:rPr lang="cs-CZ" dirty="0" smtClean="0"/>
              <a:t>(často vyvolány změnami počtu nukleotidů v příslušných genech; zkrácení nebo prodloužení genu se projeví odlišnou délkou úseků, které jsme pomocí PCR amplifikovali),př. </a:t>
            </a:r>
            <a:r>
              <a:rPr lang="cs-CZ" dirty="0"/>
              <a:t>c</a:t>
            </a:r>
            <a:r>
              <a:rPr lang="cs-CZ" dirty="0" smtClean="0"/>
              <a:t>ystická fibróza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lékařské ordinaci </a:t>
            </a:r>
            <a:r>
              <a:rPr lang="cs-CZ" b="1" i="1" dirty="0" smtClean="0">
                <a:solidFill>
                  <a:schemeClr val="accent1"/>
                </a:solidFill>
              </a:rPr>
              <a:t>k vyšetření infekčních onemocnění </a:t>
            </a:r>
            <a:r>
              <a:rPr lang="cs-CZ" dirty="0" smtClean="0"/>
              <a:t>(pomocí specifických </a:t>
            </a:r>
            <a:r>
              <a:rPr lang="cs-CZ" dirty="0" err="1" smtClean="0"/>
              <a:t>primerů</a:t>
            </a:r>
            <a:r>
              <a:rPr lang="cs-CZ" dirty="0" smtClean="0"/>
              <a:t>, které jsou komplementární k určitému úseku virové nebo bakteriální DNA)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</a:t>
            </a:r>
            <a:r>
              <a:rPr lang="cs-CZ" b="1" i="1" dirty="0" smtClean="0">
                <a:solidFill>
                  <a:schemeClr val="accent1"/>
                </a:solidFill>
              </a:rPr>
              <a:t>kriminalistické laboratoři </a:t>
            </a:r>
            <a:r>
              <a:rPr lang="cs-CZ" dirty="0" smtClean="0"/>
              <a:t>(díky PCR lze zpracovat i nepatrné množství biologického materiálu –krev, sperma), PCR je základem tzv. </a:t>
            </a:r>
            <a:r>
              <a:rPr lang="cs-CZ" b="1" i="1" dirty="0" smtClean="0">
                <a:solidFill>
                  <a:schemeClr val="accent1"/>
                </a:solidFill>
              </a:rPr>
              <a:t>forenzní (soudní) genetiky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b="1" i="1" dirty="0">
                <a:solidFill>
                  <a:schemeClr val="tx1"/>
                </a:solidFill>
              </a:rPr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studium archeologických nálezů </a:t>
            </a:r>
            <a:r>
              <a:rPr lang="cs-CZ" dirty="0" smtClean="0">
                <a:solidFill>
                  <a:schemeClr val="tx1"/>
                </a:solidFill>
              </a:rPr>
              <a:t>(kosterní pozůstatky)</a:t>
            </a:r>
            <a:endParaRPr lang="cs-CZ" b="1" i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852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ODPOVÍDEJTE ANO/NE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Primer</a:t>
            </a:r>
            <a:r>
              <a:rPr lang="cs-CZ" dirty="0" smtClean="0"/>
              <a:t> je zvláštní termostabilní DNA- polymeráza používaná při PCR.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Primer</a:t>
            </a:r>
            <a:r>
              <a:rPr lang="cs-CZ" dirty="0" smtClean="0"/>
              <a:t> je fragment DNA, jenž se vytvoří v závěru prvního cyklu PCR.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Primer</a:t>
            </a:r>
            <a:r>
              <a:rPr lang="cs-CZ" dirty="0" smtClean="0"/>
              <a:t> je nepřečištěná DNA získaná z biologického materiálu (krev nebo kosterních pozůstatků).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Primer</a:t>
            </a:r>
            <a:r>
              <a:rPr lang="cs-CZ" dirty="0" smtClean="0"/>
              <a:t> je úsek DNA o známé sekvenci a malém počtu nukleotidů vážící se na komplementární úseky vyšetřované DNA.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Primer</a:t>
            </a:r>
            <a:r>
              <a:rPr lang="cs-CZ" dirty="0" smtClean="0"/>
              <a:t> není kruhová molekula DNA uložená v buňkách bakterií.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622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/>
              <a:t> </a:t>
            </a:r>
            <a:r>
              <a:rPr lang="cs-CZ" smtClean="0"/>
              <a:t>ANO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549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</a:t>
            </a:r>
          </a:p>
        </p:txBody>
      </p:sp>
    </p:spTree>
    <p:extLst>
      <p:ext uri="{BB962C8B-B14F-4D97-AF65-F5344CB8AC3E}">
        <p14:creationId xmlns:p14="http://schemas.microsoft.com/office/powerpoint/2010/main" val="4275133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4277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325" y="1452137"/>
            <a:ext cx="7675350" cy="523199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Str.13-MANSKE</a:t>
            </a:r>
            <a:r>
              <a:rPr lang="cs-CZ" dirty="0"/>
              <a:t>, </a:t>
            </a:r>
            <a:r>
              <a:rPr lang="cs-CZ" dirty="0" err="1"/>
              <a:t>Magnus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commons.wikimedia.org/wiki/File:Pcr.png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Str. 5-KOCHSTUDIO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commons.wikimedia.org/wiki/File:Cycler_offen.JPG?uselang=cs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Str.7-RROR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commons.wikimedia.org/wiki/File:G-Storm_thermal_cycler.jpg?uselang=cs</a:t>
            </a:r>
            <a:endParaRPr lang="cs-CZ" dirty="0"/>
          </a:p>
          <a:p>
            <a:r>
              <a:rPr lang="cs-CZ" dirty="0" smtClean="0"/>
              <a:t>Str.6-GIAC83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commons.wikimedia.org/wiki/File:Prototype_PCR_thermal_cycler.jpg?uselang=cs</a:t>
            </a:r>
            <a:endParaRPr lang="cs-CZ" dirty="0" smtClean="0"/>
          </a:p>
          <a:p>
            <a:r>
              <a:rPr lang="cs-CZ" dirty="0" smtClean="0"/>
              <a:t>Str.17-MANSKE</a:t>
            </a:r>
            <a:r>
              <a:rPr lang="cs-CZ" dirty="0"/>
              <a:t>, </a:t>
            </a:r>
            <a:r>
              <a:rPr lang="cs-CZ" dirty="0" err="1"/>
              <a:t>Magnus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commons.wikimedia.org/wiki/File:Agarose-Gelelektrophorese.png</a:t>
            </a:r>
            <a:endParaRPr lang="cs-CZ" dirty="0" smtClean="0"/>
          </a:p>
          <a:p>
            <a:r>
              <a:rPr lang="cs-CZ" dirty="0" smtClean="0"/>
              <a:t>Str.18-MNOLF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commons.wikimedia.org/wiki/File:Gel_electrophoresis_2.jpg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8176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135</TotalTime>
  <Words>1090</Words>
  <Application>Microsoft Office PowerPoint</Application>
  <PresentationFormat>Předvádění na obrazovce (4:3)</PresentationFormat>
  <Paragraphs>107</Paragraphs>
  <Slides>25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0" baseType="lpstr">
      <vt:lpstr>Arial</vt:lpstr>
      <vt:lpstr>Calibri</vt:lpstr>
      <vt:lpstr>Corbel</vt:lpstr>
      <vt:lpstr>Wingdings</vt:lpstr>
      <vt:lpstr>Hloubka</vt:lpstr>
      <vt:lpstr>Prezentace aplikace PowerPoint</vt:lpstr>
      <vt:lpstr>Anotace </vt:lpstr>
      <vt:lpstr>POLYMERÁZOVÁ ŘETĚZOVÁ REAKCE </vt:lpstr>
      <vt:lpstr>Polymerázová řetězová reakce</vt:lpstr>
      <vt:lpstr>Primery </vt:lpstr>
      <vt:lpstr>Cykler </vt:lpstr>
      <vt:lpstr>Otevřený cykler</vt:lpstr>
      <vt:lpstr>…dříve</vt:lpstr>
      <vt:lpstr>…dnes</vt:lpstr>
      <vt:lpstr>Průběh cyklu při PCR</vt:lpstr>
      <vt:lpstr>Denaturace vyšetřované DNA</vt:lpstr>
      <vt:lpstr>Hybridizace primerů</vt:lpstr>
      <vt:lpstr>Elongace nukleotidových řetězců</vt:lpstr>
      <vt:lpstr>1 cyklus nestačí…</vt:lpstr>
      <vt:lpstr>PCR</vt:lpstr>
      <vt:lpstr>Závěr PCR</vt:lpstr>
      <vt:lpstr>Elektroforéza </vt:lpstr>
      <vt:lpstr>Průběh elektroforézy</vt:lpstr>
      <vt:lpstr>Elektroforéza </vt:lpstr>
      <vt:lpstr>Fragmenty se po skončení elektroforézy zviditelňují přidáním fluorescenčního barviva, které se specificky váže na DNA a v UV světle jasně září </vt:lpstr>
      <vt:lpstr>Využití PCR</vt:lpstr>
      <vt:lpstr>OPAKOVÁNÍ</vt:lpstr>
      <vt:lpstr>Správné odpovědi</vt:lpstr>
      <vt:lpstr>ZDROJ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POLYMERÁZOVÁ ŘETĚZOVÁ REAKCE</dc:title>
  <dc:creator>Pavel Fiala</dc:creator>
  <cp:lastModifiedBy>Pavel Fiala</cp:lastModifiedBy>
  <cp:revision>17</cp:revision>
  <dcterms:created xsi:type="dcterms:W3CDTF">2014-03-17T16:26:09Z</dcterms:created>
  <dcterms:modified xsi:type="dcterms:W3CDTF">2014-03-19T20:11:20Z</dcterms:modified>
</cp:coreProperties>
</file>