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45"/>
  </p:notesMasterIdLst>
  <p:sldIdLst>
    <p:sldId id="283" r:id="rId2"/>
    <p:sldId id="282" r:id="rId3"/>
    <p:sldId id="256" r:id="rId4"/>
    <p:sldId id="28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86" r:id="rId14"/>
    <p:sldId id="287" r:id="rId15"/>
    <p:sldId id="265" r:id="rId16"/>
    <p:sldId id="288" r:id="rId17"/>
    <p:sldId id="289" r:id="rId18"/>
    <p:sldId id="290" r:id="rId19"/>
    <p:sldId id="291" r:id="rId20"/>
    <p:sldId id="266" r:id="rId21"/>
    <p:sldId id="292" r:id="rId22"/>
    <p:sldId id="293" r:id="rId23"/>
    <p:sldId id="267" r:id="rId24"/>
    <p:sldId id="294" r:id="rId25"/>
    <p:sldId id="295" r:id="rId26"/>
    <p:sldId id="268" r:id="rId27"/>
    <p:sldId id="296" r:id="rId28"/>
    <p:sldId id="269" r:id="rId29"/>
    <p:sldId id="297" r:id="rId30"/>
    <p:sldId id="270" r:id="rId31"/>
    <p:sldId id="298" r:id="rId32"/>
    <p:sldId id="271" r:id="rId33"/>
    <p:sldId id="272" r:id="rId34"/>
    <p:sldId id="275" r:id="rId35"/>
    <p:sldId id="273" r:id="rId36"/>
    <p:sldId id="274" r:id="rId37"/>
    <p:sldId id="276" r:id="rId38"/>
    <p:sldId id="277" r:id="rId39"/>
    <p:sldId id="278" r:id="rId40"/>
    <p:sldId id="279" r:id="rId41"/>
    <p:sldId id="280" r:id="rId42"/>
    <p:sldId id="281" r:id="rId43"/>
    <p:sldId id="284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46F8B5-9B88-47CF-A58F-37D7D6C1DB33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EBA7A6-269B-4008-9956-501C35B33A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1520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539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674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480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802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644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80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168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420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990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485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221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81020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591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99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830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880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13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15BDE565-59A0-459A-8255-1D95B64D3476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0F502D61-29A9-4B94-9D52-505DCEE39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7962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ytokinesis_eukaryotic_mitosis.svg" TargetMode="External"/><Relationship Id="rId3" Type="http://schemas.openxmlformats.org/officeDocument/2006/relationships/hyperlink" Target="http://commons.wikimedia.org/wiki/File:Prophase_eukaryotic_mitosis.svg" TargetMode="External"/><Relationship Id="rId7" Type="http://schemas.openxmlformats.org/officeDocument/2006/relationships/hyperlink" Target="http://commons.wikimedia.org/wiki/File:Telophase_eukaryotic_mitosis.svg" TargetMode="External"/><Relationship Id="rId2" Type="http://schemas.openxmlformats.org/officeDocument/2006/relationships/hyperlink" Target="http://commons.wikimedia.org/wiki/File:Cell_Cycle_3-2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naphase_eukaryotic_mitosis.svg" TargetMode="External"/><Relationship Id="rId5" Type="http://schemas.openxmlformats.org/officeDocument/2006/relationships/hyperlink" Target="http://commons.wikimedia.org/wiki/File:Metaphase_eukaryotic_mitosis.svg" TargetMode="External"/><Relationship Id="rId4" Type="http://schemas.openxmlformats.org/officeDocument/2006/relationships/hyperlink" Target="http://commons.wikimedia.org/wiki/File:Prometaphase_eukaryotic_mitosis.svg" TargetMode="External"/><Relationship Id="rId9" Type="http://schemas.openxmlformats.org/officeDocument/2006/relationships/hyperlink" Target="http://commons.wikimedia.org/wiki/File:5942_lores.jpg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rometaphase.jpg" TargetMode="External"/><Relationship Id="rId7" Type="http://schemas.openxmlformats.org/officeDocument/2006/relationships/hyperlink" Target="http://commons.wikimedia.org/wiki/File:Costamere_structure_in_mouse_quadriceps_-_journal.pone.0002604.g003-cropped.png" TargetMode="External"/><Relationship Id="rId2" Type="http://schemas.openxmlformats.org/officeDocument/2006/relationships/hyperlink" Target="http://commons.wikimedia.org/wiki/File:ProphaseI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itosis-fluorescent.jpg" TargetMode="External"/><Relationship Id="rId5" Type="http://schemas.openxmlformats.org/officeDocument/2006/relationships/hyperlink" Target="http://commons.wikimedia.org/wiki/File:Anaphase_IF.jpg" TargetMode="External"/><Relationship Id="rId4" Type="http://schemas.openxmlformats.org/officeDocument/2006/relationships/hyperlink" Target="http://commons.wikimedia.org/wiki/File:TelophaseI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8560722"/>
              </p:ext>
            </p:extLst>
          </p:nvPr>
        </p:nvGraphicFramePr>
        <p:xfrm>
          <a:off x="827978" y="2204994"/>
          <a:ext cx="7704047" cy="2545324"/>
        </p:xfrm>
        <a:graphic>
          <a:graphicData uri="http://schemas.openxmlformats.org/drawingml/2006/table">
            <a:tbl>
              <a:tblPr/>
              <a:tblGrid>
                <a:gridCol w="2540870"/>
                <a:gridCol w="5163177"/>
              </a:tblGrid>
              <a:tr h="54286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9524" marR="9524" marT="952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18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VY_32_INOVACE_6C_13_Bunecny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cyklus a </a:t>
                      </a:r>
                      <a:r>
                        <a:rPr lang="cs-CZ" sz="16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mitoza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3985" y="5081895"/>
            <a:ext cx="5406458" cy="10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96" y="404982"/>
            <a:ext cx="1324349" cy="136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216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prezentaci se studenti seznámí s procesy, kterými každá buňka periodicky prochází během svého života; předpokládají se základní znalosti studentů o struktuře a funkci DNA, o struktuře a funkci chromozomů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prezentace je v závěru doplněna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</a:t>
            </a:r>
            <a:r>
              <a:rPr lang="cs-CZ" dirty="0" smtClean="0"/>
              <a:t> replikace DNA, reparační mechanismy, profáze, metafáze, anafáze, telofáze, dělící vřeténko, centriol, cytokineze, kontrolní bod, diferenciace buněk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254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BUNĚČNÝ CYKLUS A MITÓZA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4647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0655" y="244700"/>
            <a:ext cx="6189200" cy="6413678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858598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Buněčný cyklus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soubor procesů, k nimž dochází </a:t>
            </a:r>
            <a:r>
              <a:rPr lang="cs-CZ" sz="2800" b="1" i="1" dirty="0" smtClean="0">
                <a:solidFill>
                  <a:schemeClr val="accent1"/>
                </a:solidFill>
              </a:rPr>
              <a:t>od konce jednoho jaderného dělení do konce následujícího jaderného dělení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skládá se </a:t>
            </a:r>
            <a:r>
              <a:rPr lang="cs-CZ" sz="2800" b="1" i="1" dirty="0" smtClean="0">
                <a:solidFill>
                  <a:schemeClr val="accent1"/>
                </a:solidFill>
              </a:rPr>
              <a:t>z interfáze </a:t>
            </a:r>
            <a:r>
              <a:rPr lang="cs-CZ" sz="2800" dirty="0" smtClean="0"/>
              <a:t>(G1-, S-, G2-) a </a:t>
            </a:r>
            <a:r>
              <a:rPr lang="cs-CZ" sz="2800" b="1" i="1" dirty="0" smtClean="0">
                <a:solidFill>
                  <a:schemeClr val="accent1"/>
                </a:solidFill>
              </a:rPr>
              <a:t>jaderného dělení (M-fáze)</a:t>
            </a:r>
            <a:endParaRPr lang="cs-CZ" sz="28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798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Interfáze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poměrně dlouhé období mezi děleními buněk, kdy se uvnitř buňky „zdánlivě nic neděje“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 této době je buněčné jádro ohraničeno jaderným obalem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chromozomy uvnitř jádra nelze pozorovat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 této době zde probíhají na sebe navazující děje, nutné pro další buněčné dělení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dělí se do tří samostatných fází </a:t>
            </a:r>
            <a:r>
              <a:rPr lang="cs-CZ" sz="2800" b="1" i="1" dirty="0" smtClean="0">
                <a:solidFill>
                  <a:schemeClr val="accent1"/>
                </a:solidFill>
              </a:rPr>
              <a:t>G1, S, G2</a:t>
            </a:r>
            <a:endParaRPr lang="cs-CZ" sz="28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823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G1 fáze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začíná po ukončení jaderného dělení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„G“ z angl. „gap“ neboli mezera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v této fázi má buňka možnost pomocí </a:t>
            </a:r>
            <a:r>
              <a:rPr lang="cs-CZ" b="1" i="1" dirty="0" smtClean="0">
                <a:solidFill>
                  <a:schemeClr val="accent1"/>
                </a:solidFill>
              </a:rPr>
              <a:t>reparačních mechanismů </a:t>
            </a:r>
            <a:r>
              <a:rPr lang="cs-CZ" dirty="0" smtClean="0"/>
              <a:t>opravit ty části molekul DNA, které byly poškozeny mutacemi (tj. zlomy, ztrátami některých úseků, chybnými zařazeními určitých nukleotidů atd.)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reparační procesy </a:t>
            </a:r>
            <a:r>
              <a:rPr lang="cs-CZ" dirty="0" smtClean="0"/>
              <a:t>jsou pro další vývoj buňky velmi důležité, protože zajišťují, </a:t>
            </a:r>
            <a:r>
              <a:rPr lang="cs-CZ" b="1" i="1" dirty="0" smtClean="0"/>
              <a:t>aby mateřská buňka vstoupila do dalšího dělení s nepoškozenou genetickou informací a předala ji dceřiným buňkám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součástí této fáze je i </a:t>
            </a:r>
            <a:r>
              <a:rPr lang="cs-CZ" b="1" i="1" dirty="0" smtClean="0">
                <a:solidFill>
                  <a:schemeClr val="accent1"/>
                </a:solidFill>
              </a:rPr>
              <a:t>G0- bod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22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G0- bod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825624"/>
            <a:ext cx="7675350" cy="5032375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hlavní kontrolní bod buněčného cyklu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umožňuje dostatek času pro reparační mechanismy, pro odstranění poruch DNA vzniklých mutacemi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proto G1-fáze trvá zpravidla nejdéle z celého cyklu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jeho existenci umožňují složité mechanismy na molekulární úrovni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pokud tyto mechanismy selžou, mateřská buňka předává dále poškozenou genetickou informaci dceřiným buňkám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selháním těchto mechanismů někdy vznikají </a:t>
            </a:r>
            <a:r>
              <a:rPr lang="cs-CZ" sz="2800" b="1" i="1" dirty="0" smtClean="0">
                <a:solidFill>
                  <a:schemeClr val="accent1"/>
                </a:solidFill>
              </a:rPr>
              <a:t>buňky nádorové </a:t>
            </a:r>
            <a:r>
              <a:rPr lang="cs-CZ" sz="2800" dirty="0" smtClean="0">
                <a:solidFill>
                  <a:schemeClr val="tx1"/>
                </a:solidFill>
              </a:rPr>
              <a:t>(rychle a nekontrolovaně se dělí)</a:t>
            </a:r>
            <a:endParaRPr lang="cs-CZ" sz="28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91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S- fáze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také syntetická fáze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probíhá zde </a:t>
            </a:r>
            <a:r>
              <a:rPr lang="cs-CZ" sz="2800" b="1" i="1" dirty="0" smtClean="0">
                <a:solidFill>
                  <a:schemeClr val="accent1"/>
                </a:solidFill>
              </a:rPr>
              <a:t>syntéza, neboli replikace DNA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z původní molekuly DNA se vytvářejí dvě nová vlákna se zcela identickou genetickou informací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dochází ke zdvojení chromatidy a vytvoření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dvouchromatidového</a:t>
            </a:r>
            <a:r>
              <a:rPr lang="cs-CZ" sz="2800" b="1" i="1" dirty="0" smtClean="0">
                <a:solidFill>
                  <a:schemeClr val="accent1"/>
                </a:solidFill>
              </a:rPr>
              <a:t> chromozomu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každá z chromatid nese jedno z nově vzniklých vláken DNA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05817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G2- fáze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příprava na jaderné dělení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syntetizují se zde proteiny důležité pro průběh mitózy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také zde mohou proběhnout </a:t>
            </a:r>
            <a:r>
              <a:rPr lang="cs-CZ" sz="2800" b="1" i="1" dirty="0" smtClean="0">
                <a:solidFill>
                  <a:schemeClr val="accent1"/>
                </a:solidFill>
              </a:rPr>
              <a:t>reparační mechanismy </a:t>
            </a:r>
            <a:r>
              <a:rPr lang="cs-CZ" sz="2800" dirty="0" smtClean="0"/>
              <a:t>s opravou některých mutací, tento </a:t>
            </a:r>
            <a:r>
              <a:rPr lang="cs-CZ" sz="2800" b="1" i="1" dirty="0" smtClean="0">
                <a:solidFill>
                  <a:schemeClr val="accent1"/>
                </a:solidFill>
              </a:rPr>
              <a:t>kontrolní bod je ale méně významný než G0-bod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končí období interfáze, buňka vstupuje do M- fáze</a:t>
            </a:r>
          </a:p>
        </p:txBody>
      </p:sp>
    </p:spTree>
    <p:extLst>
      <p:ext uri="{BB962C8B-B14F-4D97-AF65-F5344CB8AC3E}">
        <p14:creationId xmlns:p14="http://schemas.microsoft.com/office/powerpoint/2010/main" val="830901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M- fáze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od slova mitóza (angl. </a:t>
            </a:r>
            <a:r>
              <a:rPr lang="cs-CZ" sz="2800" dirty="0" err="1"/>
              <a:t>m</a:t>
            </a:r>
            <a:r>
              <a:rPr lang="cs-CZ" sz="2800" dirty="0" err="1" smtClean="0"/>
              <a:t>itosis</a:t>
            </a:r>
            <a:r>
              <a:rPr lang="cs-CZ" sz="2800" dirty="0" smtClean="0"/>
              <a:t>), neboli jaderné dělení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jaderné dělení vede k zachováni kontinuity genetické informace 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zpravidla časově nejkratší ze všech fází buněčného cyklu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skládá se ze čtyř po sobě následujících fází: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chemeClr val="tx1"/>
                </a:solidFill>
              </a:rPr>
              <a:t> </a:t>
            </a:r>
            <a:r>
              <a:rPr lang="cs-CZ" sz="2800" b="1" i="1" dirty="0" smtClean="0">
                <a:solidFill>
                  <a:schemeClr val="tx1"/>
                </a:solidFill>
              </a:rPr>
              <a:t>    </a:t>
            </a:r>
            <a:r>
              <a:rPr lang="cs-CZ" sz="2800" b="1" i="1" u="sng" dirty="0" smtClean="0">
                <a:solidFill>
                  <a:schemeClr val="tx1"/>
                </a:solidFill>
              </a:rPr>
              <a:t>profáze, metafáze, anafáze a telofáze</a:t>
            </a:r>
            <a:endParaRPr lang="cs-CZ" sz="2800" b="1" i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277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Profáze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jaderný obal se rozděluje </a:t>
            </a:r>
            <a:r>
              <a:rPr lang="cs-CZ" sz="2800" dirty="0" smtClean="0"/>
              <a:t>na drobné měchýřky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chromozomy</a:t>
            </a:r>
            <a:r>
              <a:rPr lang="cs-CZ" sz="2800" dirty="0" smtClean="0"/>
              <a:t> jsou tenké a nitkovité, postupně </a:t>
            </a:r>
            <a:r>
              <a:rPr lang="cs-CZ" sz="2800" b="1" i="1" dirty="0" smtClean="0">
                <a:solidFill>
                  <a:schemeClr val="accent1"/>
                </a:solidFill>
              </a:rPr>
              <a:t>se zkracují a ztlušťují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kolem zvláštních tělísek, </a:t>
            </a:r>
            <a:r>
              <a:rPr lang="cs-CZ" sz="2800" dirty="0" err="1" smtClean="0"/>
              <a:t>tzv.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centriol</a:t>
            </a:r>
            <a:r>
              <a:rPr lang="cs-CZ" sz="2800" dirty="0" smtClean="0"/>
              <a:t> vznikají </a:t>
            </a:r>
            <a:r>
              <a:rPr lang="cs-CZ" sz="2800" b="1" i="1" dirty="0" smtClean="0">
                <a:solidFill>
                  <a:schemeClr val="accent1"/>
                </a:solidFill>
              </a:rPr>
              <a:t>vlákna budoucího dělícího (mitotického) vřeténka)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vlákna dělícího vřeténka jsou tvořena proteinem </a:t>
            </a:r>
            <a:r>
              <a:rPr lang="cs-CZ" sz="2800" b="1" i="1" dirty="0" smtClean="0"/>
              <a:t>tubulinem</a:t>
            </a:r>
            <a:r>
              <a:rPr lang="cs-CZ" sz="2800" dirty="0" smtClean="0"/>
              <a:t> a nazývají se </a:t>
            </a:r>
            <a:r>
              <a:rPr lang="cs-CZ" sz="2800" b="1" i="1" dirty="0" smtClean="0"/>
              <a:t>mikrotubuly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závěrem profáze se mikrotubuly připojují k centromerám chromozomů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12669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747712"/>
            <a:ext cx="7620000" cy="536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087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1454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Metafáze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na opačných pólech </a:t>
            </a:r>
            <a:r>
              <a:rPr lang="cs-CZ" sz="2800" dirty="0" smtClean="0"/>
              <a:t>dělícího vřeténka </a:t>
            </a:r>
            <a:r>
              <a:rPr lang="cs-CZ" sz="2800" b="1" i="1" dirty="0" smtClean="0">
                <a:solidFill>
                  <a:schemeClr val="accent1"/>
                </a:solidFill>
              </a:rPr>
              <a:t>jsou centrioly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uprostřed dělícího vřeténka leží </a:t>
            </a:r>
            <a:r>
              <a:rPr lang="cs-CZ" sz="2800" b="1" i="1" dirty="0" smtClean="0">
                <a:solidFill>
                  <a:schemeClr val="accent1"/>
                </a:solidFill>
              </a:rPr>
              <a:t>chromozomy uspořádané v ekvatoriální rovině </a:t>
            </a:r>
            <a:r>
              <a:rPr lang="cs-CZ" sz="2800" dirty="0" smtClean="0"/>
              <a:t>(připomíná glóbus s póly a rovníkovou rovinou)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dirty="0" smtClean="0"/>
              <a:t>chromozomy jsou maximálně kondenzované</a:t>
            </a:r>
            <a:r>
              <a:rPr lang="cs-CZ" sz="2800" dirty="0" smtClean="0"/>
              <a:t>, lze je dobře rozlišit a spočítat (význam v klinické genetice)</a:t>
            </a:r>
          </a:p>
        </p:txBody>
      </p:sp>
    </p:spTree>
    <p:extLst>
      <p:ext uri="{BB962C8B-B14F-4D97-AF65-F5344CB8AC3E}">
        <p14:creationId xmlns:p14="http://schemas.microsoft.com/office/powerpoint/2010/main" val="3886470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747712"/>
            <a:ext cx="7620000" cy="536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163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747712"/>
            <a:ext cx="7620000" cy="536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098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171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068" y="682580"/>
            <a:ext cx="6497977" cy="5718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99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Anafáze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vlákna dělícího vřeténka se postupně zkracují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jejich tahem (k pólům) dochází k </a:t>
            </a:r>
            <a:r>
              <a:rPr lang="cs-CZ" sz="2800" b="1" i="1" dirty="0" smtClean="0">
                <a:solidFill>
                  <a:schemeClr val="accent1"/>
                </a:solidFill>
              </a:rPr>
              <a:t>rozdělení každého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dvouchromatidového</a:t>
            </a:r>
            <a:r>
              <a:rPr lang="cs-CZ" sz="2800" b="1" i="1" dirty="0" smtClean="0">
                <a:solidFill>
                  <a:schemeClr val="accent1"/>
                </a:solidFill>
              </a:rPr>
              <a:t> chromozomu na dva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jednochromatidové</a:t>
            </a:r>
            <a:r>
              <a:rPr lang="cs-CZ" sz="2800" dirty="0" smtClean="0"/>
              <a:t>, které se přesouvají k opačným pólům buňky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tento proces zajišťuje přenos zcela shodné genetické informace z mateřské buňky do dceřiných jader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165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747712"/>
            <a:ext cx="7620000" cy="536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86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1" y="1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35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Telofáze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závěr jaderného dělení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chromozomy na opačných pólech </a:t>
            </a:r>
            <a:r>
              <a:rPr lang="cs-CZ" sz="2800" b="1" i="1" dirty="0" err="1" smtClean="0">
                <a:solidFill>
                  <a:schemeClr val="accent1"/>
                </a:solidFill>
              </a:rPr>
              <a:t>buńky</a:t>
            </a:r>
            <a:r>
              <a:rPr lang="cs-CZ" sz="2800" b="1" i="1" dirty="0" smtClean="0">
                <a:solidFill>
                  <a:schemeClr val="accent1"/>
                </a:solidFill>
              </a:rPr>
              <a:t> se opět protahují </a:t>
            </a:r>
            <a:r>
              <a:rPr lang="cs-CZ" sz="2800" dirty="0" smtClean="0"/>
              <a:t>(</a:t>
            </a:r>
            <a:r>
              <a:rPr lang="cs-CZ" sz="2800" dirty="0" err="1" smtClean="0"/>
              <a:t>dekondenzují</a:t>
            </a:r>
            <a:r>
              <a:rPr lang="cs-CZ" sz="2800" dirty="0" smtClean="0"/>
              <a:t>, </a:t>
            </a:r>
            <a:r>
              <a:rPr lang="cs-CZ" sz="2800" dirty="0" err="1" smtClean="0"/>
              <a:t>despiralizují</a:t>
            </a:r>
            <a:r>
              <a:rPr lang="cs-CZ" sz="28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postupně jsou obklopovány </a:t>
            </a:r>
            <a:r>
              <a:rPr lang="cs-CZ" sz="2800" b="1" i="1" dirty="0" smtClean="0">
                <a:solidFill>
                  <a:schemeClr val="accent1"/>
                </a:solidFill>
              </a:rPr>
              <a:t>jaderným obalem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vznikají dceřiná jádra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dělící vřeténko se rozpadá</a:t>
            </a:r>
            <a:endParaRPr lang="cs-CZ" sz="28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657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747712"/>
            <a:ext cx="7620000" cy="536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528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872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Vlastní dělení buňky (cytokineze)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následuje po vlastním jaderném dělení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rozdělí se buněčná (cytoplazmatická) membrána a cytoplazma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u="sng" dirty="0" smtClean="0"/>
              <a:t>u rostlinných buněk </a:t>
            </a:r>
            <a:r>
              <a:rPr lang="cs-CZ" dirty="0" smtClean="0"/>
              <a:t>se vytváří </a:t>
            </a:r>
            <a:r>
              <a:rPr lang="cs-CZ" b="1" i="1" dirty="0" smtClean="0">
                <a:solidFill>
                  <a:schemeClr val="accent1"/>
                </a:solidFill>
              </a:rPr>
              <a:t>přepážka</a:t>
            </a:r>
            <a:r>
              <a:rPr lang="cs-CZ" dirty="0" smtClean="0"/>
              <a:t>, která se rozšiřuje od středu k okrajům původní mateřské buňky, až se zcela uzavře a rozdělí ji na dvě buňky dceřiné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u="sng" dirty="0" smtClean="0"/>
              <a:t>u živočišných buněk </a:t>
            </a:r>
            <a:r>
              <a:rPr lang="cs-CZ" dirty="0" smtClean="0"/>
              <a:t>dochází k </a:t>
            </a:r>
            <a:r>
              <a:rPr lang="cs-CZ" b="1" i="1" dirty="0" smtClean="0">
                <a:solidFill>
                  <a:schemeClr val="accent1"/>
                </a:solidFill>
              </a:rPr>
              <a:t>zaškrcování</a:t>
            </a:r>
            <a:r>
              <a:rPr lang="cs-CZ" dirty="0" smtClean="0"/>
              <a:t> mateřské buňky </a:t>
            </a:r>
            <a:r>
              <a:rPr lang="cs-CZ" b="1" i="1" dirty="0" smtClean="0">
                <a:solidFill>
                  <a:schemeClr val="accent1"/>
                </a:solidFill>
              </a:rPr>
              <a:t>proteinovým prstencem</a:t>
            </a:r>
            <a:r>
              <a:rPr lang="cs-CZ" dirty="0" smtClean="0"/>
              <a:t>, který se vytváří po obvodu buňky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687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747712"/>
            <a:ext cx="7620000" cy="536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579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Plazmodium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smtClean="0"/>
              <a:t>cytokineze</a:t>
            </a:r>
            <a:r>
              <a:rPr lang="cs-CZ" dirty="0" smtClean="0"/>
              <a:t> po jaderném dělení </a:t>
            </a:r>
            <a:r>
              <a:rPr lang="cs-CZ" b="1" i="1" dirty="0" smtClean="0"/>
              <a:t>vůbec neprobíhá</a:t>
            </a:r>
            <a:endParaRPr lang="cs-CZ" b="1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poměrně velké </a:t>
            </a:r>
            <a:r>
              <a:rPr lang="cs-CZ" b="1" i="1" dirty="0" smtClean="0">
                <a:solidFill>
                  <a:schemeClr val="accent1"/>
                </a:solidFill>
              </a:rPr>
              <a:t>mnohojaderné útvary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př.u</a:t>
            </a:r>
            <a:r>
              <a:rPr lang="cs-CZ" dirty="0" smtClean="0"/>
              <a:t> hlenek (</a:t>
            </a:r>
            <a:r>
              <a:rPr lang="cs-CZ" i="1" dirty="0" err="1"/>
              <a:t>M</a:t>
            </a:r>
            <a:r>
              <a:rPr lang="cs-CZ" i="1" dirty="0" err="1" smtClean="0"/>
              <a:t>yxomycota</a:t>
            </a:r>
            <a:r>
              <a:rPr lang="cs-CZ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př.původce</a:t>
            </a:r>
            <a:r>
              <a:rPr lang="cs-CZ" dirty="0" smtClean="0"/>
              <a:t> malárie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072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975" y="875763"/>
            <a:ext cx="7495504" cy="5357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248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Soubuní (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syncytium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mnohojaderné útvary, které vznikly splynutím již oddělených buněk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př.vlákno</a:t>
            </a:r>
            <a:r>
              <a:rPr lang="cs-CZ" dirty="0" smtClean="0"/>
              <a:t> příčně pruhovaného svalu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417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3345" y="314048"/>
            <a:ext cx="5283101" cy="6357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133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 jednou G0-fáze…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825625"/>
            <a:ext cx="7675350" cy="481987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každá buňka prochází během vývinu větším počtem následných buněčných cyklů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 určité době přechází po ukončení mitózy buňka do této fáze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zde může zůstat </a:t>
            </a:r>
            <a:r>
              <a:rPr lang="cs-CZ" b="1" i="1" dirty="0" smtClean="0">
                <a:solidFill>
                  <a:schemeClr val="accent1"/>
                </a:solidFill>
              </a:rPr>
              <a:t>až do konce života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neprobíhá replikace DNA, buněčné dělení, jádro je trvale obaleno, chromozomy nejsou viditelné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vstup buňky do této fáze může být podmíněn její </a:t>
            </a:r>
            <a:r>
              <a:rPr lang="cs-CZ" b="1" i="1" dirty="0" smtClean="0">
                <a:solidFill>
                  <a:schemeClr val="accent1"/>
                </a:solidFill>
              </a:rPr>
              <a:t>diferenciací</a:t>
            </a:r>
            <a:r>
              <a:rPr lang="cs-CZ" dirty="0" smtClean="0"/>
              <a:t>, buňka je již zralá a začíná zastávat určitou funkci v organismu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dirty="0" smtClean="0">
                <a:solidFill>
                  <a:schemeClr val="accent1"/>
                </a:solidFill>
              </a:rPr>
              <a:t>některé buňky mohou přejít opět z G0 do G1-fáze </a:t>
            </a:r>
            <a:r>
              <a:rPr lang="cs-CZ" dirty="0" smtClean="0"/>
              <a:t>buněčného cyklu (př. buňky imunitního systému, nádorové buňky)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143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trvání buněčného cyklu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rozdílná u různých organismů i jednotlivých typů buněk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př. </a:t>
            </a:r>
            <a:r>
              <a:rPr lang="cs-CZ" sz="2800" dirty="0"/>
              <a:t>k</a:t>
            </a:r>
            <a:r>
              <a:rPr lang="cs-CZ" sz="2800" dirty="0" smtClean="0"/>
              <a:t>vasinky 1,5- 3 h, buňky žabího embrya 30 minut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u většiny savčích buněk cca 1 den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2430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2048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>
                <a:solidFill>
                  <a:schemeClr val="accent1"/>
                </a:solidFill>
              </a:rPr>
              <a:t> Hlavní kontrolní bod buněčného cyklu je součástí fáze: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G1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S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G2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M</a:t>
            </a:r>
          </a:p>
        </p:txBody>
      </p:sp>
    </p:spTree>
    <p:extLst>
      <p:ext uri="{BB962C8B-B14F-4D97-AF65-F5344CB8AC3E}">
        <p14:creationId xmlns:p14="http://schemas.microsoft.com/office/powerpoint/2010/main" val="3548321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arenR" startAt="2"/>
            </a:pPr>
            <a:r>
              <a:rPr lang="cs-CZ" dirty="0" smtClean="0">
                <a:solidFill>
                  <a:schemeClr val="accent1"/>
                </a:solidFill>
              </a:rPr>
              <a:t>Replikace DNA probíhá: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během celého buněčného cyklu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v S- fázi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v G1- fázi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na počátku anafáze mitotického dělení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1017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arenR" startAt="3"/>
            </a:pPr>
            <a:r>
              <a:rPr lang="cs-CZ" dirty="0" smtClean="0">
                <a:solidFill>
                  <a:schemeClr val="accent1"/>
                </a:solidFill>
              </a:rPr>
              <a:t>V profázi :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s</a:t>
            </a:r>
            <a:r>
              <a:rPr lang="cs-CZ" dirty="0" smtClean="0"/>
              <a:t>e chromozomy postupně zkracují a ztlušťují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jsou chromozomy již od počátku velmi dobře pozorovatelné a rozlišitelné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se jaderná membrána rozděluje (rozpadá)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se mikrotubuly dělícího vřeténka na jednom konci připojují k </a:t>
            </a:r>
            <a:r>
              <a:rPr lang="cs-CZ" dirty="0" err="1" smtClean="0"/>
              <a:t>centriolům</a:t>
            </a:r>
            <a:r>
              <a:rPr lang="cs-CZ" dirty="0" smtClean="0"/>
              <a:t> a na druhém konci k centromeře chromozomů</a:t>
            </a:r>
          </a:p>
        </p:txBody>
      </p:sp>
    </p:spTree>
    <p:extLst>
      <p:ext uri="{BB962C8B-B14F-4D97-AF65-F5344CB8AC3E}">
        <p14:creationId xmlns:p14="http://schemas.microsoft.com/office/powerpoint/2010/main" val="2273127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arenR" startAt="4"/>
            </a:pPr>
            <a:r>
              <a:rPr lang="cs-CZ" dirty="0" smtClean="0">
                <a:solidFill>
                  <a:schemeClr val="accent1"/>
                </a:solidFill>
              </a:rPr>
              <a:t>V metafázi: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se chromozomy seřazují v centrální (ekvatoriální) rovině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jsou chromozomy dobře pozorovatelné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se mikrotubuly dělícího vřeténka zkracují, a tím přitahují chromozomy k </a:t>
            </a:r>
            <a:r>
              <a:rPr lang="cs-CZ" dirty="0" err="1" smtClean="0"/>
              <a:t>centriolům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se mikrotubuly dělícího </a:t>
            </a:r>
            <a:r>
              <a:rPr lang="cs-CZ" dirty="0" smtClean="0"/>
              <a:t>vřeténka prodlužují, </a:t>
            </a:r>
            <a:r>
              <a:rPr lang="cs-CZ" dirty="0"/>
              <a:t>a tím </a:t>
            </a:r>
            <a:r>
              <a:rPr lang="cs-CZ" dirty="0" smtClean="0"/>
              <a:t>posouvají </a:t>
            </a:r>
            <a:r>
              <a:rPr lang="cs-CZ" dirty="0"/>
              <a:t>chromozomy k </a:t>
            </a:r>
            <a:r>
              <a:rPr lang="cs-CZ" dirty="0" err="1"/>
              <a:t>centriolům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095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arenR" startAt="5"/>
            </a:pPr>
            <a:r>
              <a:rPr lang="cs-CZ" dirty="0" smtClean="0">
                <a:solidFill>
                  <a:schemeClr val="accent1"/>
                </a:solidFill>
              </a:rPr>
              <a:t>Vyberte správné (správná) tvrzení: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v G1- fázi jsou chromozomy </a:t>
            </a:r>
            <a:r>
              <a:rPr lang="cs-CZ" dirty="0" err="1" smtClean="0"/>
              <a:t>dvouchromatidové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v G2- fázi jsou chromozomy </a:t>
            </a:r>
            <a:r>
              <a:rPr lang="cs-CZ" dirty="0" err="1" smtClean="0"/>
              <a:t>jednochromatidové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v telofázi mitózy jsou chromozomy </a:t>
            </a:r>
            <a:r>
              <a:rPr lang="cs-CZ" dirty="0" err="1" smtClean="0"/>
              <a:t>jednochromatidové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v G0- fázi může dojít ke konečné diferenciaci buňky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0818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odpovědi: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 a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b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a, c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a, b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c, 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1375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ROSYPAL</a:t>
            </a:r>
            <a:r>
              <a:rPr lang="cs-CZ" dirty="0"/>
              <a:t>, Stanislav a kol. </a:t>
            </a:r>
            <a:r>
              <a:rPr lang="cs-CZ" i="1" dirty="0"/>
              <a:t>Nový přehled biologie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2003, ISBN 80-7183-268-5</a:t>
            </a:r>
            <a:r>
              <a:rPr lang="cs-CZ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965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Str. 4-ZEPHYRIS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commons.wikimedia.org/wiki/File:Cell_Cycle_3-2.svg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Str.13-LADYOFHATS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commons.wikimedia.org/wiki/File:Prophase_eukaryotic_mitosis.svg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Str. 16-LADYOFHATS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commons.wikimedia.org/wiki/File:Prometaphase_eukaryotic_mitosis.svg</a:t>
            </a:r>
            <a:endParaRPr lang="cs-CZ" dirty="0" smtClean="0"/>
          </a:p>
          <a:p>
            <a:r>
              <a:rPr lang="cs-CZ" dirty="0" smtClean="0"/>
              <a:t>Str. 17-LADYOFHATS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commons.wikimedia.org/wiki/File:Metaphase_eukaryotic_mitosis.svg</a:t>
            </a:r>
            <a:endParaRPr lang="cs-CZ" dirty="0" smtClean="0"/>
          </a:p>
          <a:p>
            <a:r>
              <a:rPr lang="cs-CZ" dirty="0" smtClean="0"/>
              <a:t>Str. 21-LADYOFHATS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commons.wikimedia.org/wiki/File:Anaphase_eukaryotic_mitosis.svg</a:t>
            </a:r>
            <a:endParaRPr lang="cs-CZ" dirty="0" smtClean="0"/>
          </a:p>
          <a:p>
            <a:r>
              <a:rPr lang="cs-CZ" dirty="0" smtClean="0"/>
              <a:t>Str. 24-LADYOFHATS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commons.wikimedia.org/wiki/File:Telophase_eukaryotic_mitosis.svg</a:t>
            </a:r>
            <a:endParaRPr lang="cs-CZ" dirty="0" smtClean="0"/>
          </a:p>
          <a:p>
            <a:r>
              <a:rPr lang="cs-CZ" dirty="0" smtClean="0"/>
              <a:t>Str. 27-LADYOFHATS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commons.wikimedia.org/wiki/File:Cytokinesis_eukaryotic_mitosis.svg</a:t>
            </a:r>
            <a:endParaRPr lang="cs-CZ" dirty="0" smtClean="0"/>
          </a:p>
          <a:p>
            <a:r>
              <a:rPr lang="cs-CZ" dirty="0" smtClean="0"/>
              <a:t>Str. 29-CDC</a:t>
            </a:r>
            <a:r>
              <a:rPr lang="cs-CZ" dirty="0"/>
              <a:t>/ STEVEN GLENN, LABORATORY &amp; CONSULTATION DIVISION.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commons.wikimedia.org/wiki/File:5942_lores.jpg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46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Str. 14- ROY </a:t>
            </a:r>
            <a:r>
              <a:rPr lang="cs-CZ" dirty="0"/>
              <a:t>VAN HEESBEEN.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commons.wikimedia.org/wiki/File:ProphaseIF.jpg</a:t>
            </a:r>
            <a:endParaRPr lang="cs-CZ" dirty="0" smtClean="0"/>
          </a:p>
          <a:p>
            <a:r>
              <a:rPr lang="cs-CZ" dirty="0" smtClean="0"/>
              <a:t>Str. 18- </a:t>
            </a:r>
            <a:r>
              <a:rPr lang="cs-CZ" dirty="0"/>
              <a:t>ROY VAN HEESBEEN.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commons.wikimedia.org/wiki/File:Prometaphase.jpg</a:t>
            </a:r>
            <a:endParaRPr lang="cs-CZ" dirty="0" smtClean="0"/>
          </a:p>
          <a:p>
            <a:r>
              <a:rPr lang="cs-CZ" dirty="0" smtClean="0"/>
              <a:t>Str. 25- ROY </a:t>
            </a:r>
            <a:r>
              <a:rPr lang="cs-CZ" dirty="0"/>
              <a:t>VAN HEESBEEN.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commons.wikimedia.org/wiki/File:TelophaseIF.jpg</a:t>
            </a:r>
            <a:endParaRPr lang="cs-CZ" dirty="0" smtClean="0"/>
          </a:p>
          <a:p>
            <a:r>
              <a:rPr lang="cs-CZ" dirty="0" smtClean="0"/>
              <a:t>Str. 22-ROY </a:t>
            </a:r>
            <a:r>
              <a:rPr lang="cs-CZ" dirty="0"/>
              <a:t>VAN HEESBEEN.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commons.wikimedia.org/wiki/File:Anaphase_IF.jpg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Str. 19- </a:t>
            </a:r>
            <a:r>
              <a:rPr lang="en-US" dirty="0" smtClean="0"/>
              <a:t>NATIONAL </a:t>
            </a:r>
            <a:r>
              <a:rPr lang="en-US" dirty="0"/>
              <a:t>INSTITUTES OF HEALTH. </a:t>
            </a:r>
            <a:r>
              <a:rPr lang="en-US" i="1" dirty="0" err="1"/>
              <a:t>wikimedia.commons</a:t>
            </a:r>
            <a:r>
              <a:rPr lang="en-US" dirty="0"/>
              <a:t> [online]. [cit. </a:t>
            </a:r>
            <a:r>
              <a:rPr lang="en-US" dirty="0" smtClean="0"/>
              <a:t>19.</a:t>
            </a:r>
            <a:r>
              <a:rPr lang="cs-CZ" dirty="0" smtClean="0"/>
              <a:t>9</a:t>
            </a:r>
            <a:r>
              <a:rPr lang="en-US" dirty="0" smtClean="0"/>
              <a:t>.201</a:t>
            </a:r>
            <a:r>
              <a:rPr lang="cs-CZ" dirty="0" smtClean="0"/>
              <a:t>3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6"/>
              </a:rPr>
              <a:t>http://</a:t>
            </a:r>
            <a:r>
              <a:rPr lang="en-US" dirty="0" smtClean="0">
                <a:hlinkClick r:id="rId6"/>
              </a:rPr>
              <a:t>commons.wikimedia.org/wiki/File:Mitosis-fluorescent.jpg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Str. 31- BUNNELL </a:t>
            </a:r>
            <a:r>
              <a:rPr lang="cs-CZ" dirty="0"/>
              <a:t>TM, JAEGER MA, FITZSIMONS DP, PRINS KW, ERVASTI JM (2008).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19.9.2013]. </a:t>
            </a:r>
            <a:r>
              <a:rPr lang="cs-CZ" dirty="0"/>
              <a:t>Dostupný na WWW: </a:t>
            </a:r>
            <a:r>
              <a:rPr lang="cs-CZ" dirty="0">
                <a:hlinkClick r:id="rId7"/>
              </a:rPr>
              <a:t>http://commons.wikimedia.org/wiki/File:Costamere_structure_in_mouse_quadriceps_-_</a:t>
            </a:r>
            <a:r>
              <a:rPr lang="cs-CZ" dirty="0" smtClean="0">
                <a:hlinkClick r:id="rId7"/>
              </a:rPr>
              <a:t>journal.pone.0002604.g003-cropped.png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612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249</TotalTime>
  <Words>1558</Words>
  <Application>Microsoft Office PowerPoint</Application>
  <PresentationFormat>Předvádění na obrazovce (4:3)</PresentationFormat>
  <Paragraphs>157</Paragraphs>
  <Slides>43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8" baseType="lpstr">
      <vt:lpstr>Arial</vt:lpstr>
      <vt:lpstr>Calibri</vt:lpstr>
      <vt:lpstr>Corbel</vt:lpstr>
      <vt:lpstr>Wingdings</vt:lpstr>
      <vt:lpstr>Hloubka</vt:lpstr>
      <vt:lpstr>Prezentace aplikace PowerPoint</vt:lpstr>
      <vt:lpstr>Anotace</vt:lpstr>
      <vt:lpstr>BUNĚČNÝ CYKLUS A MITÓZA</vt:lpstr>
      <vt:lpstr>Prezentace aplikace PowerPoint</vt:lpstr>
      <vt:lpstr>Buněčný cyklus</vt:lpstr>
      <vt:lpstr>Interfáze </vt:lpstr>
      <vt:lpstr>G1 fáze</vt:lpstr>
      <vt:lpstr>G0- bod</vt:lpstr>
      <vt:lpstr>S- fáze</vt:lpstr>
      <vt:lpstr>G2- fáze</vt:lpstr>
      <vt:lpstr>M- fáze</vt:lpstr>
      <vt:lpstr>Profáze </vt:lpstr>
      <vt:lpstr>Prezentace aplikace PowerPoint</vt:lpstr>
      <vt:lpstr>Prezentace aplikace PowerPoint</vt:lpstr>
      <vt:lpstr>Metafáze </vt:lpstr>
      <vt:lpstr>Prezentace aplikace PowerPoint</vt:lpstr>
      <vt:lpstr>Prezentace aplikace PowerPoint</vt:lpstr>
      <vt:lpstr>Prezentace aplikace PowerPoint</vt:lpstr>
      <vt:lpstr>Prezentace aplikace PowerPoint</vt:lpstr>
      <vt:lpstr>Anafáze</vt:lpstr>
      <vt:lpstr>Prezentace aplikace PowerPoint</vt:lpstr>
      <vt:lpstr>Prezentace aplikace PowerPoint</vt:lpstr>
      <vt:lpstr>Telofáze </vt:lpstr>
      <vt:lpstr>Prezentace aplikace PowerPoint</vt:lpstr>
      <vt:lpstr>Prezentace aplikace PowerPoint</vt:lpstr>
      <vt:lpstr>Vlastní dělení buňky (cytokineze)</vt:lpstr>
      <vt:lpstr>Prezentace aplikace PowerPoint</vt:lpstr>
      <vt:lpstr>Plazmodium </vt:lpstr>
      <vt:lpstr>Prezentace aplikace PowerPoint</vt:lpstr>
      <vt:lpstr>Soubuní (syncytium)</vt:lpstr>
      <vt:lpstr>Prezentace aplikace PowerPoint</vt:lpstr>
      <vt:lpstr>Ještě jednou G0-fáze…</vt:lpstr>
      <vt:lpstr>Délka trvání buněčného cyklu</vt:lpstr>
      <vt:lpstr>OPAKOVÁNÍ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Správné odpovědi:</vt:lpstr>
      <vt:lpstr>ZDROJE</vt:lpstr>
      <vt:lpstr>OBRAZOVÝ MATERIÁL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BUNĚČNÝ CYKLUS A MITÓZA</dc:title>
  <dc:creator>Pavel Fiala</dc:creator>
  <cp:lastModifiedBy>Pavel Fiala</cp:lastModifiedBy>
  <cp:revision>23</cp:revision>
  <dcterms:created xsi:type="dcterms:W3CDTF">2014-03-19T16:02:33Z</dcterms:created>
  <dcterms:modified xsi:type="dcterms:W3CDTF">2014-04-09T19:25:11Z</dcterms:modified>
</cp:coreProperties>
</file>