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37"/>
  </p:notesMasterIdLst>
  <p:sldIdLst>
    <p:sldId id="283" r:id="rId2"/>
    <p:sldId id="256" r:id="rId3"/>
    <p:sldId id="282" r:id="rId4"/>
    <p:sldId id="257" r:id="rId5"/>
    <p:sldId id="258" r:id="rId6"/>
    <p:sldId id="259" r:id="rId7"/>
    <p:sldId id="287" r:id="rId8"/>
    <p:sldId id="260" r:id="rId9"/>
    <p:sldId id="261" r:id="rId10"/>
    <p:sldId id="262" r:id="rId11"/>
    <p:sldId id="263" r:id="rId12"/>
    <p:sldId id="285" r:id="rId13"/>
    <p:sldId id="290" r:id="rId14"/>
    <p:sldId id="264" r:id="rId15"/>
    <p:sldId id="28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89" r:id="rId26"/>
    <p:sldId id="288" r:id="rId27"/>
    <p:sldId id="286" r:id="rId28"/>
    <p:sldId id="274" r:id="rId29"/>
    <p:sldId id="275" r:id="rId30"/>
    <p:sldId id="276" r:id="rId31"/>
    <p:sldId id="277" r:id="rId32"/>
    <p:sldId id="278" r:id="rId33"/>
    <p:sldId id="279" r:id="rId34"/>
    <p:sldId id="280" r:id="rId35"/>
    <p:sldId id="281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D6945F-A24A-4B52-8943-930A8B1E2F49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13AFD4-5F05-4F82-9D10-64448B4DFA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9974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7866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090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452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25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691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600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648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67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613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380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13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0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4681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03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754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1721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961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81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E2AA80C6-203E-4B2D-A5AA-D57565F4CA44}" type="datetimeFigureOut">
              <a:rPr lang="cs-CZ" smtClean="0"/>
              <a:t>1. 4. 2014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EAB6BF8E-4C88-487A-88E2-3CC236F3E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4467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hage2.JPG?uselang=cs" TargetMode="External"/><Relationship Id="rId3" Type="http://schemas.openxmlformats.org/officeDocument/2006/relationships/hyperlink" Target="http://commons.wikimedia.org/wiki/File:Bacteriophage_P22_Casjens_Lenk.png" TargetMode="External"/><Relationship Id="rId7" Type="http://schemas.openxmlformats.org/officeDocument/2006/relationships/hyperlink" Target="http://commons.wikimedia.org/wiki/File:Prophage.JPG?uselang=cs" TargetMode="External"/><Relationship Id="rId2" Type="http://schemas.openxmlformats.org/officeDocument/2006/relationships/hyperlink" Target="http://commons.wikimedia.org/wiki/File:BacteriophageT4imagem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s2capsid_surface.png" TargetMode="External"/><Relationship Id="rId5" Type="http://schemas.openxmlformats.org/officeDocument/2006/relationships/hyperlink" Target="http://commons.wikimedia.org/wiki/File:Virus_Replication.svg?uselang=cs" TargetMode="External"/><Relationship Id="rId4" Type="http://schemas.openxmlformats.org/officeDocument/2006/relationships/hyperlink" Target="http://commons.wikimedia.org/wiki/File:Influenza_virus_particle_color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4848296"/>
              </p:ext>
            </p:extLst>
          </p:nvPr>
        </p:nvGraphicFramePr>
        <p:xfrm>
          <a:off x="827978" y="2204994"/>
          <a:ext cx="7704047" cy="2545324"/>
        </p:xfrm>
        <a:graphic>
          <a:graphicData uri="http://schemas.openxmlformats.org/drawingml/2006/table">
            <a:tbl>
              <a:tblPr/>
              <a:tblGrid>
                <a:gridCol w="2540870"/>
                <a:gridCol w="5163177"/>
              </a:tblGrid>
              <a:tr h="54286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9524" marR="9524" marT="952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6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18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VY_32_INOVACE_6C_16_Zaklady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6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molekularni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virologie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II.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 Fialová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3985" y="5081895"/>
            <a:ext cx="5406458" cy="1046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96" y="404982"/>
            <a:ext cx="1324349" cy="136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72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ZÁKLADY MOLEKULÁRNÍ VIROLOGIE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010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 prezentaci se studenti seznámí s genetikou virů, s jejich reprodukčním cyklem, s jejich dělením dle různých hledisek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prezentace je v závěru doplněna otázkami s možnou volbou několika správných odpovědí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</a:t>
            </a:r>
            <a:r>
              <a:rPr lang="cs-CZ" dirty="0" smtClean="0"/>
              <a:t>: virus, </a:t>
            </a:r>
            <a:r>
              <a:rPr lang="cs-CZ" dirty="0" err="1" smtClean="0"/>
              <a:t>genofor</a:t>
            </a:r>
            <a:r>
              <a:rPr lang="cs-CZ" dirty="0" smtClean="0"/>
              <a:t>, kapsid, </a:t>
            </a:r>
            <a:r>
              <a:rPr lang="cs-CZ" dirty="0" err="1" smtClean="0"/>
              <a:t>kapsomera</a:t>
            </a:r>
            <a:r>
              <a:rPr lang="cs-CZ" dirty="0" smtClean="0"/>
              <a:t>, bakteriofág, DNA viry, RNA viry, reprodukční cyklus viru, provirus, lytický a lysogenní cyklus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671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Virus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z latinského virus (jed)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toto označení bylo poprvé použito v roce 1902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roce 1953 izoloval americký badatel </a:t>
            </a:r>
            <a:r>
              <a:rPr lang="cs-CZ" dirty="0" err="1" smtClean="0"/>
              <a:t>Wendel</a:t>
            </a:r>
            <a:r>
              <a:rPr lang="cs-CZ" dirty="0" smtClean="0"/>
              <a:t> </a:t>
            </a:r>
            <a:r>
              <a:rPr lang="cs-CZ" dirty="0" err="1" smtClean="0"/>
              <a:t>Stanley</a:t>
            </a:r>
            <a:r>
              <a:rPr lang="cs-CZ" dirty="0" smtClean="0"/>
              <a:t> virus tabákové mozaiky v krystalické formě; soudilo se, že jde o čistou bílkovinu; teprve později bylo </a:t>
            </a:r>
            <a:r>
              <a:rPr lang="cs-CZ" dirty="0" err="1" smtClean="0"/>
              <a:t>zjištěno,že</a:t>
            </a:r>
            <a:r>
              <a:rPr lang="cs-CZ" dirty="0" smtClean="0"/>
              <a:t> hmota také obsahuje malé množství RNA (podpořil se tím názor, že nukleové kyseliny mají určitý význam pro syntézu proteinů)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molekulární virologie </a:t>
            </a:r>
            <a:r>
              <a:rPr lang="cs-CZ" dirty="0" smtClean="0"/>
              <a:t>se velmi rychle začala rozvíjet s rozluštěním struktury a funkce nukleových kyselin v 50. letech 20. století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7743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nebuněčné živé soustavy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nitrobuněční parazité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nejsou schopny samostatné existence a rozmnožování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spolupráce s </a:t>
            </a:r>
            <a:r>
              <a:rPr lang="cs-CZ" sz="2800" b="1" i="1" dirty="0" smtClean="0">
                <a:solidFill>
                  <a:schemeClr val="accent1"/>
                </a:solidFill>
              </a:rPr>
              <a:t>hostitelskou buňkou </a:t>
            </a:r>
            <a:r>
              <a:rPr lang="cs-CZ" sz="2800" dirty="0" smtClean="0"/>
              <a:t>je velmi těsná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plně využívají genetickou, transportní a metabolickou výbavu hostitelské buňky ve svůj prospěch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jejich základní částice schopná infikovat hostitelskou buňku se nazývá </a:t>
            </a:r>
            <a:r>
              <a:rPr lang="cs-CZ" sz="2800" b="1" i="1" dirty="0" smtClean="0">
                <a:solidFill>
                  <a:schemeClr val="accent1"/>
                </a:solidFill>
              </a:rPr>
              <a:t>virion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velikost virionu 18- 200 </a:t>
            </a:r>
            <a:r>
              <a:rPr lang="cs-CZ" sz="2800" dirty="0" err="1" smtClean="0"/>
              <a:t>nm</a:t>
            </a:r>
            <a:r>
              <a:rPr lang="cs-CZ" sz="2800" dirty="0" smtClean="0"/>
              <a:t> (výjimečně 450 </a:t>
            </a:r>
            <a:r>
              <a:rPr lang="cs-CZ" sz="2800" dirty="0" err="1" smtClean="0"/>
              <a:t>nm</a:t>
            </a:r>
            <a:r>
              <a:rPr lang="cs-CZ" sz="2800" dirty="0" smtClean="0"/>
              <a:t>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5125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virionu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503653"/>
            <a:ext cx="7675350" cy="514184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obsahují </a:t>
            </a:r>
            <a:r>
              <a:rPr lang="cs-CZ" b="1" i="1" dirty="0" smtClean="0">
                <a:solidFill>
                  <a:schemeClr val="accent1"/>
                </a:solidFill>
              </a:rPr>
              <a:t>nukleovou kyselinu  a proteiny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nukleová kyselina slouží jako </a:t>
            </a:r>
            <a:r>
              <a:rPr lang="cs-CZ" b="1" i="1" dirty="0" smtClean="0">
                <a:solidFill>
                  <a:schemeClr val="accent1"/>
                </a:solidFill>
              </a:rPr>
              <a:t>virový </a:t>
            </a:r>
            <a:r>
              <a:rPr lang="cs-CZ" b="1" i="1" dirty="0" err="1" smtClean="0">
                <a:solidFill>
                  <a:schemeClr val="accent1"/>
                </a:solidFill>
              </a:rPr>
              <a:t>genofor</a:t>
            </a:r>
            <a:r>
              <a:rPr lang="cs-CZ" b="1" i="1" dirty="0" smtClean="0">
                <a:solidFill>
                  <a:schemeClr val="accent1"/>
                </a:solidFill>
              </a:rPr>
              <a:t>  </a:t>
            </a:r>
            <a:r>
              <a:rPr lang="cs-CZ" dirty="0" smtClean="0"/>
              <a:t>(</a:t>
            </a:r>
            <a:r>
              <a:rPr lang="cs-CZ" dirty="0" err="1" smtClean="0"/>
              <a:t>tj.útvar</a:t>
            </a:r>
            <a:r>
              <a:rPr lang="cs-CZ" dirty="0" smtClean="0"/>
              <a:t> nesoucí geny)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molekuly proteinů vytvářejí základní stavební částice- </a:t>
            </a:r>
            <a:r>
              <a:rPr lang="cs-CZ" b="1" i="1" dirty="0" err="1" smtClean="0">
                <a:solidFill>
                  <a:schemeClr val="accent1"/>
                </a:solidFill>
              </a:rPr>
              <a:t>kapsomery</a:t>
            </a:r>
            <a:endParaRPr lang="cs-CZ" b="1" i="1" dirty="0" smtClean="0">
              <a:solidFill>
                <a:schemeClr val="accent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složením </a:t>
            </a:r>
            <a:r>
              <a:rPr lang="cs-CZ" dirty="0" err="1" smtClean="0"/>
              <a:t>kapsomer</a:t>
            </a:r>
            <a:r>
              <a:rPr lang="cs-CZ" dirty="0" smtClean="0"/>
              <a:t> okolo </a:t>
            </a:r>
            <a:r>
              <a:rPr lang="cs-CZ" dirty="0" err="1" smtClean="0"/>
              <a:t>genoforu</a:t>
            </a:r>
            <a:r>
              <a:rPr lang="cs-CZ" dirty="0" smtClean="0"/>
              <a:t> vzniká bílkovinný plášť- </a:t>
            </a:r>
            <a:r>
              <a:rPr lang="cs-CZ" b="1" i="1" dirty="0" smtClean="0">
                <a:solidFill>
                  <a:schemeClr val="accent1"/>
                </a:solidFill>
              </a:rPr>
              <a:t>kapsid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částice některých virů obsahují uvnitř kapsidu také </a:t>
            </a:r>
            <a:r>
              <a:rPr lang="cs-CZ" b="1" i="1" dirty="0" smtClean="0"/>
              <a:t>specifické enzymy</a:t>
            </a:r>
            <a:r>
              <a:rPr lang="cs-CZ" dirty="0" smtClean="0"/>
              <a:t>, které umožňují replikaci </a:t>
            </a:r>
            <a:r>
              <a:rPr lang="cs-CZ" dirty="0" err="1" smtClean="0"/>
              <a:t>genoforu</a:t>
            </a:r>
            <a:r>
              <a:rPr lang="cs-CZ" dirty="0" smtClean="0"/>
              <a:t> nebo syntézu virových proteinů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některé viriony jsou obaleny </a:t>
            </a:r>
            <a:r>
              <a:rPr lang="cs-CZ" b="1" i="1" dirty="0" err="1" smtClean="0">
                <a:solidFill>
                  <a:schemeClr val="accent1"/>
                </a:solidFill>
              </a:rPr>
              <a:t>fosfolipidovou</a:t>
            </a:r>
            <a:r>
              <a:rPr lang="cs-CZ" b="1" i="1" dirty="0" smtClean="0">
                <a:solidFill>
                  <a:schemeClr val="accent1"/>
                </a:solidFill>
              </a:rPr>
              <a:t> membránou </a:t>
            </a:r>
            <a:r>
              <a:rPr lang="cs-CZ" dirty="0" smtClean="0"/>
              <a:t>(získávají ji od hostitelských buněk, ve kterých se namnožily)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na povrchu se nacházejí </a:t>
            </a:r>
            <a:r>
              <a:rPr lang="cs-CZ" b="1" i="1" dirty="0" smtClean="0">
                <a:solidFill>
                  <a:schemeClr val="accent1"/>
                </a:solidFill>
              </a:rPr>
              <a:t>receptorové proteiny </a:t>
            </a:r>
            <a:r>
              <a:rPr lang="cs-CZ" dirty="0" smtClean="0"/>
              <a:t>(kontakt s hostitelskou buňkou) nebo </a:t>
            </a:r>
            <a:r>
              <a:rPr lang="cs-CZ" b="1" i="1" dirty="0" smtClean="0">
                <a:solidFill>
                  <a:schemeClr val="accent1"/>
                </a:solidFill>
              </a:rPr>
              <a:t>enzymy</a:t>
            </a:r>
            <a:r>
              <a:rPr lang="cs-CZ" dirty="0" smtClean="0"/>
              <a:t> (rozrušují povrch hostitelské buňky)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3693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kapsid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9104" y="1825625"/>
            <a:ext cx="4844134" cy="4844134"/>
          </a:xfrm>
        </p:spPr>
      </p:pic>
    </p:spTree>
    <p:extLst>
      <p:ext uri="{BB962C8B-B14F-4D97-AF65-F5344CB8AC3E}">
        <p14:creationId xmlns:p14="http://schemas.microsoft.com/office/powerpoint/2010/main" val="1521091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Genom viru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značně odlišný od bakteriálního i eukaryotického chromozomu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obsahuje </a:t>
            </a:r>
            <a:r>
              <a:rPr lang="cs-CZ" sz="2800" b="1" i="1" dirty="0" smtClean="0">
                <a:solidFill>
                  <a:schemeClr val="accent1"/>
                </a:solidFill>
              </a:rPr>
              <a:t>pouhých 20- 200 genů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molekuly nukleových kyselin viru mohou mít různé utváření; buď jsou kružnicové nebo lineární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err="1" smtClean="0"/>
              <a:t>genofor</a:t>
            </a:r>
            <a:r>
              <a:rPr lang="cs-CZ" sz="2800" dirty="0" smtClean="0"/>
              <a:t> většiny virů je tvořen jedinou molekulou nukleové kyseliny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vzácně mají genom segmentovaný, tvořený několika různými úseky RNA (př. </a:t>
            </a:r>
            <a:r>
              <a:rPr lang="cs-CZ" sz="2800" dirty="0"/>
              <a:t>v</a:t>
            </a:r>
            <a:r>
              <a:rPr lang="cs-CZ" sz="2800" dirty="0" smtClean="0"/>
              <a:t>irus chřipky)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01248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virů podle nukleových kyselin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481070"/>
            <a:ext cx="7675350" cy="5151549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3200" dirty="0" smtClean="0"/>
              <a:t> </a:t>
            </a:r>
            <a:r>
              <a:rPr lang="cs-CZ" sz="3200" b="1" i="1" u="sng" dirty="0" smtClean="0">
                <a:solidFill>
                  <a:schemeClr val="accent1"/>
                </a:solidFill>
              </a:rPr>
              <a:t>DNA- viry</a:t>
            </a:r>
          </a:p>
          <a:p>
            <a:pPr marL="0" indent="0">
              <a:buNone/>
            </a:pPr>
            <a:r>
              <a:rPr lang="cs-CZ" sz="3200" dirty="0" smtClean="0"/>
              <a:t>b)   </a:t>
            </a:r>
            <a:r>
              <a:rPr lang="cs-CZ" sz="3200" b="1" i="1" u="sng" dirty="0" smtClean="0">
                <a:solidFill>
                  <a:schemeClr val="accent1"/>
                </a:solidFill>
              </a:rPr>
              <a:t>RNA- viry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2357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DNA viry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obsahují </a:t>
            </a:r>
            <a:r>
              <a:rPr lang="cs-CZ" sz="3200" dirty="0" err="1"/>
              <a:t>jednořetězcovou</a:t>
            </a:r>
            <a:r>
              <a:rPr lang="cs-CZ" sz="3200" dirty="0"/>
              <a:t> DNA, </a:t>
            </a:r>
            <a:r>
              <a:rPr lang="cs-CZ" sz="3200" b="1" i="1" dirty="0" err="1">
                <a:solidFill>
                  <a:schemeClr val="accent1"/>
                </a:solidFill>
              </a:rPr>
              <a:t>ssDNA</a:t>
            </a:r>
            <a:r>
              <a:rPr lang="cs-CZ" sz="3200" dirty="0"/>
              <a:t> (od anglického </a:t>
            </a:r>
            <a:r>
              <a:rPr lang="cs-CZ" sz="3200" b="1" u="sng" dirty="0"/>
              <a:t>s</a:t>
            </a:r>
            <a:r>
              <a:rPr lang="cs-CZ" sz="3200" dirty="0"/>
              <a:t>ingle </a:t>
            </a:r>
            <a:r>
              <a:rPr lang="cs-CZ" sz="3200" b="1" u="sng" dirty="0" err="1"/>
              <a:t>s</a:t>
            </a:r>
            <a:r>
              <a:rPr lang="cs-CZ" sz="3200" dirty="0" err="1"/>
              <a:t>tranded</a:t>
            </a:r>
            <a:r>
              <a:rPr lang="cs-CZ" sz="3200" dirty="0"/>
              <a:t>) nebo </a:t>
            </a:r>
            <a:r>
              <a:rPr lang="cs-CZ" sz="3200" dirty="0" err="1"/>
              <a:t>dvouřetězcovou</a:t>
            </a:r>
            <a:r>
              <a:rPr lang="cs-CZ" sz="3200" dirty="0"/>
              <a:t> DNA, </a:t>
            </a:r>
            <a:r>
              <a:rPr lang="cs-CZ" sz="3200" b="1" i="1" dirty="0" err="1">
                <a:solidFill>
                  <a:schemeClr val="accent1"/>
                </a:solidFill>
              </a:rPr>
              <a:t>dsDNA</a:t>
            </a:r>
            <a:r>
              <a:rPr lang="cs-CZ" sz="3200" b="1" i="1" dirty="0">
                <a:solidFill>
                  <a:schemeClr val="accent1"/>
                </a:solidFill>
              </a:rPr>
              <a:t> </a:t>
            </a:r>
            <a:r>
              <a:rPr lang="cs-CZ" sz="3200" dirty="0"/>
              <a:t>(</a:t>
            </a:r>
            <a:r>
              <a:rPr lang="cs-CZ" sz="3200" b="1" u="sng" dirty="0"/>
              <a:t>d</a:t>
            </a:r>
            <a:r>
              <a:rPr lang="cs-CZ" sz="3200" dirty="0"/>
              <a:t>ouble </a:t>
            </a:r>
            <a:r>
              <a:rPr lang="cs-CZ" sz="3200" b="1" u="sng" dirty="0" err="1"/>
              <a:t>s</a:t>
            </a:r>
            <a:r>
              <a:rPr lang="cs-CZ" sz="3200" dirty="0" err="1"/>
              <a:t>tranded</a:t>
            </a:r>
            <a:r>
              <a:rPr lang="cs-CZ" sz="3200" dirty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err="1"/>
              <a:t>př.Herpes</a:t>
            </a:r>
            <a:r>
              <a:rPr lang="cs-CZ" sz="3200" dirty="0"/>
              <a:t> viry, </a:t>
            </a:r>
            <a:r>
              <a:rPr lang="cs-CZ" sz="3200" dirty="0" err="1"/>
              <a:t>Poxiviry</a:t>
            </a:r>
            <a:r>
              <a:rPr lang="cs-CZ" sz="3200" dirty="0"/>
              <a:t> –viry pravých neštovic, lidský </a:t>
            </a:r>
            <a:r>
              <a:rPr lang="cs-CZ" sz="3200" dirty="0" err="1"/>
              <a:t>papilomavirus</a:t>
            </a:r>
            <a:r>
              <a:rPr lang="cs-CZ" sz="3200" dirty="0"/>
              <a:t> (HPV), virus hepatitidy B (naproti tomu ostatní typy hepatitidy způsobují RNA viry)</a:t>
            </a:r>
          </a:p>
        </p:txBody>
      </p:sp>
    </p:spTree>
    <p:extLst>
      <p:ext uri="{BB962C8B-B14F-4D97-AF65-F5344CB8AC3E}">
        <p14:creationId xmlns:p14="http://schemas.microsoft.com/office/powerpoint/2010/main" val="3010898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RNA viry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obsahují </a:t>
            </a:r>
            <a:r>
              <a:rPr lang="cs-CZ" sz="3200" dirty="0" err="1"/>
              <a:t>jednořetězcovou</a:t>
            </a:r>
            <a:r>
              <a:rPr lang="cs-CZ" sz="3200" dirty="0"/>
              <a:t> RNA, </a:t>
            </a:r>
            <a:r>
              <a:rPr lang="cs-CZ" sz="3200" b="1" i="1" dirty="0" err="1">
                <a:solidFill>
                  <a:schemeClr val="accent1"/>
                </a:solidFill>
              </a:rPr>
              <a:t>ssRNA</a:t>
            </a:r>
            <a:r>
              <a:rPr lang="cs-CZ" sz="3200" dirty="0"/>
              <a:t> nebo </a:t>
            </a:r>
            <a:r>
              <a:rPr lang="cs-CZ" sz="3200" dirty="0" err="1"/>
              <a:t>dvouřetězcovou</a:t>
            </a:r>
            <a:r>
              <a:rPr lang="cs-CZ" sz="3200" dirty="0"/>
              <a:t>, </a:t>
            </a:r>
            <a:r>
              <a:rPr lang="cs-CZ" sz="3200" b="1" i="1" dirty="0" err="1">
                <a:solidFill>
                  <a:schemeClr val="accent1"/>
                </a:solidFill>
              </a:rPr>
              <a:t>dsRNA</a:t>
            </a:r>
            <a:endParaRPr lang="cs-CZ" sz="3200" b="1" i="1" dirty="0">
              <a:solidFill>
                <a:schemeClr val="accent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př. virus chřipky, dětské obrny, hepatitidy (A,C,D,E), tabákové mozaiky, slintavky a kulhavky, </a:t>
            </a:r>
            <a:r>
              <a:rPr lang="cs-CZ" sz="3200" dirty="0" smtClean="0"/>
              <a:t>klíšťové </a:t>
            </a:r>
            <a:r>
              <a:rPr lang="cs-CZ" sz="3200" dirty="0"/>
              <a:t>encefalitidy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7812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00003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Virus chřipky pod elektronovým mikroskopem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3586" y="1506828"/>
            <a:ext cx="5763282" cy="5251706"/>
          </a:xfrm>
        </p:spPr>
      </p:pic>
    </p:spTree>
    <p:extLst>
      <p:ext uri="{BB962C8B-B14F-4D97-AF65-F5344CB8AC3E}">
        <p14:creationId xmlns:p14="http://schemas.microsoft.com/office/powerpoint/2010/main" val="139154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940158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Retroviry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4325" y="846830"/>
            <a:ext cx="7675350" cy="601117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zvláštní skupina RNA virů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 vstupu do buňky se podle matrice RNA vytváří komplementární vlákno virové DNA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proces je katalyzován enzymem </a:t>
            </a:r>
            <a:r>
              <a:rPr lang="cs-CZ" b="1" i="1" dirty="0" smtClean="0">
                <a:solidFill>
                  <a:schemeClr val="accent1"/>
                </a:solidFill>
              </a:rPr>
              <a:t>reverzní (zpětnou) transkriptázou</a:t>
            </a:r>
            <a:r>
              <a:rPr lang="cs-CZ" dirty="0" smtClean="0"/>
              <a:t> (patří mezi DNA- polymerázy)a označuje se jako </a:t>
            </a:r>
            <a:r>
              <a:rPr lang="cs-CZ" b="1" i="1" dirty="0" smtClean="0">
                <a:solidFill>
                  <a:schemeClr val="accent1"/>
                </a:solidFill>
              </a:rPr>
              <a:t>reverzní (zpětná) transkripce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vzniklá </a:t>
            </a:r>
            <a:r>
              <a:rPr lang="cs-CZ" dirty="0" err="1" smtClean="0"/>
              <a:t>dsDNA</a:t>
            </a:r>
            <a:r>
              <a:rPr lang="cs-CZ" dirty="0" smtClean="0"/>
              <a:t> se začleňuje do genomu hostitelské buňky jako </a:t>
            </a:r>
            <a:r>
              <a:rPr lang="cs-CZ" b="1" i="1" dirty="0" smtClean="0">
                <a:solidFill>
                  <a:schemeClr val="accent1"/>
                </a:solidFill>
              </a:rPr>
              <a:t>provirus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podle provirové DNA se vytvářejí vlákna RNA, z nichž některá slouží k syntéze virových proteinů, jiná jako </a:t>
            </a:r>
            <a:r>
              <a:rPr lang="cs-CZ" dirty="0" err="1" smtClean="0"/>
              <a:t>genofory</a:t>
            </a:r>
            <a:r>
              <a:rPr lang="cs-CZ" dirty="0" smtClean="0"/>
              <a:t> budoucích virionů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buňka zpravidla dlouhodobě přežívá, ale stává se trvalým zdrojem infekce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př. </a:t>
            </a:r>
            <a:r>
              <a:rPr lang="cs-CZ" dirty="0"/>
              <a:t>v</a:t>
            </a:r>
            <a:r>
              <a:rPr lang="cs-CZ" dirty="0" smtClean="0"/>
              <a:t>irus HIV (AIDS), </a:t>
            </a:r>
            <a:r>
              <a:rPr lang="cs-CZ" dirty="0" err="1" smtClean="0"/>
              <a:t>onkogenní</a:t>
            </a:r>
            <a:r>
              <a:rPr lang="cs-CZ" dirty="0" smtClean="0"/>
              <a:t> viry HTLV-1 a HTLV-2 (některé typy leukémie); nejčastějšími postiženými jsou narkomani a osoby s rizikovou sexuální aktivitou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225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virů podle hostitele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živočišné</a:t>
            </a:r>
          </a:p>
          <a:p>
            <a:pPr>
              <a:buFontTx/>
              <a:buChar char="-"/>
            </a:pPr>
            <a:r>
              <a:rPr lang="cs-CZ" dirty="0" smtClean="0"/>
              <a:t>dále je dělíme na viry obratlovců a viry bezobratlých</a:t>
            </a:r>
          </a:p>
          <a:p>
            <a:pPr marL="457200" indent="-457200">
              <a:buAutoNum type="alphaLcParenR" startAt="2"/>
            </a:pPr>
            <a:r>
              <a:rPr lang="cs-CZ" b="1" i="1" dirty="0">
                <a:solidFill>
                  <a:schemeClr val="accent1"/>
                </a:solidFill>
              </a:rPr>
              <a:t>r</a:t>
            </a:r>
            <a:r>
              <a:rPr lang="cs-CZ" b="1" i="1" dirty="0" smtClean="0">
                <a:solidFill>
                  <a:schemeClr val="accent1"/>
                </a:solidFill>
              </a:rPr>
              <a:t>ostlinné</a:t>
            </a:r>
          </a:p>
          <a:p>
            <a:pPr>
              <a:buFontTx/>
              <a:buChar char="-"/>
            </a:pPr>
            <a:r>
              <a:rPr lang="cs-CZ" dirty="0"/>
              <a:t>ř</a:t>
            </a:r>
            <a:r>
              <a:rPr lang="cs-CZ" dirty="0" smtClean="0"/>
              <a:t>adí se sem i viry infikující řasy</a:t>
            </a:r>
          </a:p>
          <a:p>
            <a:pPr marL="457200" indent="-457200">
              <a:buAutoNum type="alphaLcParenR" startAt="3"/>
            </a:pPr>
            <a:r>
              <a:rPr lang="cs-CZ" b="1" i="1" dirty="0" smtClean="0">
                <a:solidFill>
                  <a:schemeClr val="accent1"/>
                </a:solidFill>
              </a:rPr>
              <a:t>bakteriální (bakteriofágy, fágy)</a:t>
            </a:r>
          </a:p>
          <a:p>
            <a:pPr marL="0" indent="0">
              <a:buNone/>
            </a:pPr>
            <a:r>
              <a:rPr lang="cs-CZ" dirty="0" smtClean="0"/>
              <a:t>-  zvláštní skupinou jsou </a:t>
            </a:r>
            <a:r>
              <a:rPr lang="cs-CZ" dirty="0" err="1" smtClean="0"/>
              <a:t>cyanofágy</a:t>
            </a:r>
            <a:r>
              <a:rPr lang="cs-CZ" dirty="0" smtClean="0"/>
              <a:t> napadající sinice </a:t>
            </a:r>
          </a:p>
          <a:p>
            <a:pPr marL="457200" indent="-457200">
              <a:buAutoNum type="alphaLcParenR" startAt="4"/>
            </a:pPr>
            <a:r>
              <a:rPr lang="cs-CZ" b="1" i="1" dirty="0" smtClean="0">
                <a:solidFill>
                  <a:schemeClr val="accent1"/>
                </a:solidFill>
              </a:rPr>
              <a:t>houbové (</a:t>
            </a:r>
            <a:r>
              <a:rPr lang="cs-CZ" b="1" i="1" dirty="0" err="1" smtClean="0">
                <a:solidFill>
                  <a:schemeClr val="accent1"/>
                </a:solidFill>
              </a:rPr>
              <a:t>mykofágy</a:t>
            </a:r>
            <a:r>
              <a:rPr lang="cs-CZ" b="1" i="1" dirty="0" smtClean="0">
                <a:solidFill>
                  <a:schemeClr val="accent1"/>
                </a:solidFill>
              </a:rPr>
              <a:t>)</a:t>
            </a:r>
          </a:p>
          <a:p>
            <a:pPr marL="457200" indent="-457200">
              <a:buAutoNum type="alphaLcParenR" startAt="4"/>
            </a:pPr>
            <a:r>
              <a:rPr lang="cs-CZ" b="1" i="1" dirty="0">
                <a:solidFill>
                  <a:schemeClr val="accent1"/>
                </a:solidFill>
              </a:rPr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viry napadající prvoky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Pozn. </a:t>
            </a:r>
            <a:r>
              <a:rPr lang="cs-CZ" dirty="0"/>
              <a:t>N</a:t>
            </a:r>
            <a:r>
              <a:rPr lang="cs-CZ" dirty="0" smtClean="0"/>
              <a:t>ěkteré viry nemusejí být zcela specifické pro jednu říši organismů.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9956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bakteriofág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989613"/>
            <a:ext cx="3951041" cy="4187349"/>
          </a:xfrm>
        </p:spPr>
      </p:pic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5297" y="1989613"/>
            <a:ext cx="3696247" cy="4187349"/>
          </a:xfrm>
        </p:spPr>
      </p:pic>
    </p:spTree>
    <p:extLst>
      <p:ext uri="{BB962C8B-B14F-4D97-AF65-F5344CB8AC3E}">
        <p14:creationId xmlns:p14="http://schemas.microsoft.com/office/powerpoint/2010/main" val="4174808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Rozmnožování virů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825625"/>
            <a:ext cx="7675350" cy="4588054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3200" dirty="0" smtClean="0"/>
              <a:t> vazba virionu na povrch hostitelské buňky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3200" dirty="0"/>
              <a:t> </a:t>
            </a:r>
            <a:r>
              <a:rPr lang="cs-CZ" sz="3200" dirty="0" smtClean="0"/>
              <a:t>vstup (penetrace) viru do hostitelské buňky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3200" dirty="0"/>
              <a:t> </a:t>
            </a:r>
            <a:r>
              <a:rPr lang="cs-CZ" sz="3200" dirty="0" smtClean="0"/>
              <a:t>uvolnění nukleové kyseliny z kapsidu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3200" dirty="0"/>
              <a:t> </a:t>
            </a:r>
            <a:r>
              <a:rPr lang="cs-CZ" sz="3200" dirty="0" smtClean="0"/>
              <a:t>replikace virové nukleové kyseliny a syntéza proteinů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3200" dirty="0"/>
              <a:t> </a:t>
            </a:r>
            <a:r>
              <a:rPr lang="cs-CZ" sz="3200" dirty="0" smtClean="0"/>
              <a:t>zrání (maturace) virionů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3200" dirty="0"/>
              <a:t> </a:t>
            </a:r>
            <a:r>
              <a:rPr lang="cs-CZ" sz="3200" dirty="0" smtClean="0"/>
              <a:t>uvolnění virionů z buňky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68989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lphaLcParenR"/>
            </a:pPr>
            <a:r>
              <a:rPr lang="cs-CZ" sz="3000" dirty="0" smtClean="0"/>
              <a:t> </a:t>
            </a:r>
            <a:r>
              <a:rPr lang="cs-CZ" sz="3000" u="sng" dirty="0" smtClean="0"/>
              <a:t>vazba virionu na povrch hostitelské buňky</a:t>
            </a:r>
            <a:endParaRPr lang="cs-CZ" sz="3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prostřednictvím virových receptorů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některé viry napadají pouze určitý typ buněk v organismu (</a:t>
            </a:r>
            <a:r>
              <a:rPr lang="cs-CZ" sz="2800" dirty="0" err="1" smtClean="0"/>
              <a:t>př.virus</a:t>
            </a:r>
            <a:r>
              <a:rPr lang="cs-CZ" sz="2800" dirty="0" smtClean="0"/>
              <a:t> HIV napadající pouze T-lymfocyty)</a:t>
            </a:r>
          </a:p>
        </p:txBody>
      </p:sp>
    </p:spTree>
    <p:extLst>
      <p:ext uri="{BB962C8B-B14F-4D97-AF65-F5344CB8AC3E}">
        <p14:creationId xmlns:p14="http://schemas.microsoft.com/office/powerpoint/2010/main" val="2029772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b)  </a:t>
            </a:r>
            <a:r>
              <a:rPr lang="cs-CZ" sz="3600" u="sng" dirty="0" smtClean="0"/>
              <a:t>penetrace viru do hostitelské buňky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zpravidla endocytózou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virová částice je obalena vchlípeninou buněčné membrány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výjimkou jsou bakteriofágy, které enzymaticky rozrušují bakteriální buněčnou stěnu a vstřikují do nitra hostitelské buňky svou nukleovou kyselinu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70630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c)  </a:t>
            </a:r>
            <a:r>
              <a:rPr lang="cs-CZ" sz="3600" u="sng" dirty="0" smtClean="0"/>
              <a:t>uvolnění nukleové kyseliny z kapsidu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po endocytóze je kapsid odstraněn a nukleová kyselina vstupuje do cytoplazmy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u bakteriofágů tato fáze odpadá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45268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d)  </a:t>
            </a:r>
            <a:r>
              <a:rPr lang="cs-CZ" sz="3200" u="sng" dirty="0" smtClean="0"/>
              <a:t>replikace virové nukleové kyseliny a      syntéza proteinů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virus využívá replikačního a </a:t>
            </a:r>
            <a:r>
              <a:rPr lang="cs-CZ" sz="2800" dirty="0" err="1" smtClean="0"/>
              <a:t>proteosyntetického</a:t>
            </a:r>
            <a:r>
              <a:rPr lang="cs-CZ" sz="2800" dirty="0" smtClean="0"/>
              <a:t> aparátu hostitelské buňky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průběh závisí na charakteru virového </a:t>
            </a:r>
            <a:r>
              <a:rPr lang="cs-CZ" sz="2800" dirty="0" err="1" smtClean="0"/>
              <a:t>genoforu</a:t>
            </a:r>
            <a:r>
              <a:rPr lang="cs-CZ" sz="2800" dirty="0" smtClean="0"/>
              <a:t> (viz lytický a lysogenní cyklus dále)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2140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e)  </a:t>
            </a:r>
            <a:r>
              <a:rPr lang="cs-CZ" sz="3600" u="sng" dirty="0" smtClean="0"/>
              <a:t>zrání (maturace) virionů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vlákna nové virové nukleové kyseliny se obalují </a:t>
            </a:r>
            <a:r>
              <a:rPr lang="cs-CZ" sz="2800" dirty="0" err="1" smtClean="0"/>
              <a:t>kapsomerami</a:t>
            </a:r>
            <a:endParaRPr lang="cs-CZ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 v závěru maturace jsou prostřednictvím Golgiho aparátu transportovány k povrchu buňky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2414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f)  </a:t>
            </a:r>
            <a:r>
              <a:rPr lang="cs-CZ" sz="3200" u="sng" dirty="0" smtClean="0"/>
              <a:t>uvolnění virionu z buňky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u živočišných buněk dochází k </a:t>
            </a:r>
            <a:r>
              <a:rPr lang="cs-CZ" dirty="0" err="1" smtClean="0"/>
              <a:t>exocytóze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virion je obalen cytoplazmatickou membránou hostitelské buňky a oddělen od 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tak vzniká nový virion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současným uvolněním velkého množství virionů se může porušit cytoplazmatická membrána a infikovaná buňka tak může zaniknout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u rostlinných virů a bakteriofágů k </a:t>
            </a:r>
            <a:r>
              <a:rPr lang="cs-CZ" dirty="0" err="1" smtClean="0"/>
              <a:t>exocytóze</a:t>
            </a:r>
            <a:r>
              <a:rPr lang="cs-CZ" dirty="0" smtClean="0"/>
              <a:t> nedochází (množí se v buňce tak dlouho, dokud nedojde k rozpadu, lyzi, hostitelské </a:t>
            </a:r>
            <a:r>
              <a:rPr lang="cs-CZ" dirty="0" err="1" smtClean="0"/>
              <a:t>buńky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1982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Lytický životní cyklus viru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reprodukční cyklus, kdy rozmnožení viru v buňce vede přímo k jejímu rozpadu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z latinského </a:t>
            </a:r>
            <a:r>
              <a:rPr lang="cs-CZ" sz="2800" b="1" i="1" dirty="0" err="1" smtClean="0"/>
              <a:t>lysis</a:t>
            </a:r>
            <a:r>
              <a:rPr lang="cs-CZ" sz="2800" dirty="0" smtClean="0"/>
              <a:t>- rozpuštění, uvolnění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typické pro bakteriofágy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08459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Lysogenní životní cyklus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za určitých podmínek </a:t>
            </a:r>
            <a:r>
              <a:rPr lang="cs-CZ" sz="2800" b="1" i="1" dirty="0" smtClean="0">
                <a:solidFill>
                  <a:schemeClr val="accent1"/>
                </a:solidFill>
              </a:rPr>
              <a:t>se virová DNA po infekci začleňuje do chromozomu </a:t>
            </a:r>
            <a:r>
              <a:rPr lang="cs-CZ" sz="2800" dirty="0" smtClean="0"/>
              <a:t>bakteriální buňky a spolu s ním pak replikuje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virová DNA začleněná do hostitelského genomu se nazývá </a:t>
            </a:r>
            <a:r>
              <a:rPr lang="cs-CZ" sz="2800" b="1" i="1" dirty="0" smtClean="0">
                <a:solidFill>
                  <a:schemeClr val="accent1"/>
                </a:solidFill>
              </a:rPr>
              <a:t>profág nebo provirus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za určitých podmínek (př. </a:t>
            </a:r>
            <a:r>
              <a:rPr lang="cs-CZ" sz="2800" dirty="0"/>
              <a:t>z</a:t>
            </a:r>
            <a:r>
              <a:rPr lang="cs-CZ" sz="2800" dirty="0" smtClean="0"/>
              <a:t>pětnou mutací) může dojít k vyčlenění virové DNA z bakteriálního genomu a k obnovení její autonomní replikace, následné namnožení způsobuje zánik hostitelské buňky (viz lytický cyklus)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43673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42457"/>
          </a:xfrm>
        </p:spPr>
        <p:txBody>
          <a:bodyPr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ytický a lysogenní cyklus viru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2395" y="1455314"/>
            <a:ext cx="5565946" cy="5267458"/>
          </a:xfrm>
        </p:spPr>
      </p:pic>
    </p:spTree>
    <p:extLst>
      <p:ext uri="{BB962C8B-B14F-4D97-AF65-F5344CB8AC3E}">
        <p14:creationId xmlns:p14="http://schemas.microsoft.com/office/powerpoint/2010/main" val="159719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45488"/>
          </a:xfrm>
        </p:spPr>
        <p:txBody>
          <a:bodyPr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rofág, provirus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7741" y="1403797"/>
            <a:ext cx="5164428" cy="5190186"/>
          </a:xfrm>
        </p:spPr>
      </p:pic>
    </p:spTree>
    <p:extLst>
      <p:ext uri="{BB962C8B-B14F-4D97-AF65-F5344CB8AC3E}">
        <p14:creationId xmlns:p14="http://schemas.microsoft.com/office/powerpoint/2010/main" val="2286935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0424" y="249216"/>
            <a:ext cx="7886700" cy="793973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Reprodukční cyklus viru chřipky 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0164" y="1043189"/>
            <a:ext cx="5731098" cy="5628067"/>
          </a:xfr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1465057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Virion 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 bílkovinný obal viru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virový genom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virová částice schopná způsobit infekci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nedospělé stadium viru neschopné infikovat jinou buňku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9134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2)  Bakteriofágy jsou: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 viry napadající bakterie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buňky imunitního systému specializované na fagocytózu bakterií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viry strukturně blízké bakteriím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antibiotika k léčbě bakteriálních infekcí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4853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3)  </a:t>
            </a:r>
            <a:r>
              <a:rPr lang="cs-CZ" dirty="0" err="1" smtClean="0"/>
              <a:t>Genoforem</a:t>
            </a:r>
            <a:r>
              <a:rPr lang="cs-CZ" dirty="0" smtClean="0"/>
              <a:t> u virů 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 molekula DNA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err="1" smtClean="0"/>
              <a:t>ssRNA</a:t>
            </a: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err="1" smtClean="0"/>
              <a:t>dsRNA</a:t>
            </a: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proteinový kapsid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230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4) Provirus 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 virion, který se nachází mimo hostitelskou buňku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nevyvinutý virus, který je transportován k povrchu napadené buňky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virová DNA začleněná do genomu hostitelské buňky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virová RNA, z níž zpětnou transkripcí vzniká funkční DNA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54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5)  Při lysogenním životním cyklu: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 se virová DNA začleňuje do hostitelského genomu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dochází ihned po infekci k rozmnožení viru a zániku buňky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se virová RNA replikuje společně s hostitelským genomem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je DNA hostitelské buňky ihned po infekci rozštěpena a nahrazena virovým </a:t>
            </a:r>
            <a:r>
              <a:rPr lang="cs-CZ" dirty="0" err="1" smtClean="0"/>
              <a:t>genoforem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3726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ODPOVĚDI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 c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a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 smtClean="0"/>
              <a:t>abc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c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 smtClean="0"/>
              <a:t>ac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0270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ROSYPAL, Stanislav a kol. </a:t>
            </a:r>
            <a:r>
              <a:rPr lang="cs-CZ" i="1" dirty="0"/>
              <a:t>Nový přehled biologie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2003, ISBN 80-7183-268-5.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0559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 </a:t>
            </a:r>
            <a:r>
              <a:rPr lang="cs-CZ" dirty="0" smtClean="0"/>
              <a:t>Str.15- </a:t>
            </a:r>
            <a:r>
              <a:rPr lang="cs-CZ" dirty="0" smtClean="0"/>
              <a:t>PEDRO </a:t>
            </a:r>
            <a:r>
              <a:rPr lang="cs-CZ" dirty="0"/>
              <a:t>LOPES.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30.9.2013].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commons.wikimedia.org/wiki/File:BacteriophageT4imagem.png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Str.15- </a:t>
            </a:r>
            <a:r>
              <a:rPr lang="cs-CZ" dirty="0" smtClean="0"/>
              <a:t>SHERWOOD </a:t>
            </a:r>
            <a:r>
              <a:rPr lang="cs-CZ" dirty="0"/>
              <a:t>CASJENS, ELAINE LENK.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30.9.2013].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commons.wikimedia.org/wiki/File:Bacteriophage_P22_Casjens_Lenk.png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Str.12- CDC</a:t>
            </a:r>
            <a:r>
              <a:rPr lang="cs-CZ" dirty="0"/>
              <a:t>/ DR. ERSKINE. L. PALMER; DR. M. L. MARTIN.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30.9.2013].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commons.wikimedia.org/wiki/File:Influenza_virus_particle_color.jpg?uselang=cs</a:t>
            </a:r>
            <a:endParaRPr lang="cs-CZ" dirty="0" smtClean="0"/>
          </a:p>
          <a:p>
            <a:r>
              <a:rPr lang="cs-CZ" dirty="0" smtClean="0"/>
              <a:t>Str.27- </a:t>
            </a:r>
            <a:r>
              <a:rPr lang="cs-CZ" dirty="0" smtClean="0"/>
              <a:t>YK </a:t>
            </a:r>
            <a:r>
              <a:rPr lang="cs-CZ" dirty="0"/>
              <a:t>TIMES.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30.9.2013]. </a:t>
            </a:r>
            <a:r>
              <a:rPr lang="cs-CZ" dirty="0"/>
              <a:t>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commons.wikimedia.org/wiki/File:Virus_Replication.svg?uselang=cs</a:t>
            </a:r>
            <a:endParaRPr lang="cs-CZ" dirty="0" smtClean="0"/>
          </a:p>
          <a:p>
            <a:r>
              <a:rPr lang="cs-CZ" dirty="0"/>
              <a:t>NARANSON.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30.9.2013]. </a:t>
            </a:r>
            <a:r>
              <a:rPr lang="cs-CZ" dirty="0"/>
              <a:t>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commons.wikimedia.org/wiki/File:Ms2capsid_surface.png</a:t>
            </a:r>
            <a:endParaRPr lang="cs-CZ" dirty="0" smtClean="0"/>
          </a:p>
          <a:p>
            <a:r>
              <a:rPr lang="cs-CZ" dirty="0" smtClean="0"/>
              <a:t>Str.26- </a:t>
            </a:r>
            <a:r>
              <a:rPr lang="cs-CZ" dirty="0" smtClean="0"/>
              <a:t>SULY12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30.9.2013]. </a:t>
            </a:r>
            <a:r>
              <a:rPr lang="cs-CZ" dirty="0"/>
              <a:t>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commons.wikimedia.org/wiki/File:Prophage.JPG?uselang=cs</a:t>
            </a:r>
            <a:endParaRPr lang="cs-CZ" dirty="0" smtClean="0"/>
          </a:p>
          <a:p>
            <a:r>
              <a:rPr lang="cs-CZ" dirty="0" smtClean="0"/>
              <a:t>Str.25- </a:t>
            </a:r>
            <a:r>
              <a:rPr lang="cs-CZ" dirty="0" smtClean="0"/>
              <a:t>SULY12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30.9.2013]. </a:t>
            </a:r>
            <a:r>
              <a:rPr lang="cs-CZ" dirty="0"/>
              <a:t>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commons.wikimedia.org/wiki/File:Phage2.JPG?uselang=cs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4309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Hloubka">
      <a:dk1>
        <a:sysClr val="windowText" lastClr="000000"/>
      </a:dk1>
      <a:lt1>
        <a:sysClr val="window" lastClr="FFFFFF"/>
      </a:lt1>
      <a:dk2>
        <a:srgbClr val="454551"/>
      </a:dk2>
      <a:lt2>
        <a:srgbClr val="F2ACD2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369</TotalTime>
  <Words>1494</Words>
  <Application>Microsoft Office PowerPoint</Application>
  <PresentationFormat>Předvádění na obrazovce (4:3)</PresentationFormat>
  <Paragraphs>168</Paragraphs>
  <Slides>35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40" baseType="lpstr">
      <vt:lpstr>Arial</vt:lpstr>
      <vt:lpstr>Calibri</vt:lpstr>
      <vt:lpstr>Corbel</vt:lpstr>
      <vt:lpstr>Wingdings</vt:lpstr>
      <vt:lpstr>Hloubka</vt:lpstr>
      <vt:lpstr>Prezentace aplikace PowerPoint</vt:lpstr>
      <vt:lpstr>ZÁKLADY MOLEKULÁRNÍ VIROLOGIE</vt:lpstr>
      <vt:lpstr>Anotace</vt:lpstr>
      <vt:lpstr>Virus </vt:lpstr>
      <vt:lpstr>Viry</vt:lpstr>
      <vt:lpstr>Stavba virionu</vt:lpstr>
      <vt:lpstr>kapsid</vt:lpstr>
      <vt:lpstr>Genom viru</vt:lpstr>
      <vt:lpstr>Dělení virů podle nukleových kyselin</vt:lpstr>
      <vt:lpstr>DNA viry</vt:lpstr>
      <vt:lpstr>RNA viry</vt:lpstr>
      <vt:lpstr>Virus chřipky pod elektronovým mikroskopem</vt:lpstr>
      <vt:lpstr>Retroviry </vt:lpstr>
      <vt:lpstr>Dělení virů podle hostitele</vt:lpstr>
      <vt:lpstr>bakteriofág</vt:lpstr>
      <vt:lpstr>Rozmnožování virů</vt:lpstr>
      <vt:lpstr> vazba virionu na povrch hostitelské buňky</vt:lpstr>
      <vt:lpstr>b)  penetrace viru do hostitelské buňky</vt:lpstr>
      <vt:lpstr>c)  uvolnění nukleové kyseliny z kapsidu</vt:lpstr>
      <vt:lpstr>d)  replikace virové nukleové kyseliny a      syntéza proteinů</vt:lpstr>
      <vt:lpstr>e)  zrání (maturace) virionů</vt:lpstr>
      <vt:lpstr>f)  uvolnění virionu z buňky</vt:lpstr>
      <vt:lpstr>Lytický životní cyklus viru</vt:lpstr>
      <vt:lpstr>Lysogenní životní cyklus</vt:lpstr>
      <vt:lpstr>lytický a lysogenní cyklus viru</vt:lpstr>
      <vt:lpstr>profág, provirus</vt:lpstr>
      <vt:lpstr>Reprodukční cyklus viru chřipky </vt:lpstr>
      <vt:lpstr>OPAKOVÁNÍ</vt:lpstr>
      <vt:lpstr>Prezentace aplikace PowerPoint</vt:lpstr>
      <vt:lpstr>Prezentace aplikace PowerPoint</vt:lpstr>
      <vt:lpstr>Prezentace aplikace PowerPoint</vt:lpstr>
      <vt:lpstr>Prezentace aplikace PowerPoint</vt:lpstr>
      <vt:lpstr>SPRÁVNÉ ODPOVĚDI</vt:lpstr>
      <vt:lpstr>ZDROJE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MOLEKULÁRNÍ VIROLOGIE</dc:title>
  <dc:creator>Pavel Fiala</dc:creator>
  <cp:lastModifiedBy>Pavel Fiala</cp:lastModifiedBy>
  <cp:revision>23</cp:revision>
  <dcterms:created xsi:type="dcterms:W3CDTF">2014-03-28T15:25:45Z</dcterms:created>
  <dcterms:modified xsi:type="dcterms:W3CDTF">2014-04-01T20:04:36Z</dcterms:modified>
</cp:coreProperties>
</file>