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1" r:id="rId5"/>
    <p:sldId id="263" r:id="rId6"/>
    <p:sldId id="264" r:id="rId7"/>
    <p:sldId id="260" r:id="rId8"/>
    <p:sldId id="262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2334E-1872-478E-B60C-58070DD15A83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2DC54-DDA7-4A20-8A1B-9237F47FEB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8114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758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9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393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8138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9699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948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098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821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4524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1728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/>
              <a:pPr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1613742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DUM 5. procesory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Miroslav Kubeš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</a:t>
                      </a: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Základní pojmy informačních technologií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Výpočetní technika 1. ročník </a:t>
                      </a:r>
                      <a:r>
                        <a:rPr lang="cs-CZ" smtClean="0"/>
                        <a:t>sš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7.6.2013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Tato prezentace pojednává o základních pojmech v oblasti výpočetní techniky.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Procesory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marL="0" indent="0">
              <a:buNone/>
            </a:pPr>
            <a:r>
              <a:rPr lang="cs-CZ" dirty="0"/>
              <a:t>Dum použije učitel při výkladu látky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Procesory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Anglický výraz CPU (</a:t>
            </a:r>
            <a:r>
              <a:rPr lang="cs-CZ" dirty="0" err="1" smtClean="0"/>
              <a:t>central</a:t>
            </a:r>
            <a:r>
              <a:rPr lang="cs-CZ" dirty="0" smtClean="0"/>
              <a:t> </a:t>
            </a:r>
            <a:r>
              <a:rPr lang="cs-CZ" dirty="0" err="1" smtClean="0"/>
              <a:t>processing</a:t>
            </a:r>
            <a:r>
              <a:rPr lang="cs-CZ" dirty="0" smtClean="0"/>
              <a:t> unit)</a:t>
            </a:r>
          </a:p>
          <a:p>
            <a:r>
              <a:rPr lang="cs-CZ" dirty="0" smtClean="0"/>
              <a:t>Složitý číslicový integrovaný obvod</a:t>
            </a:r>
          </a:p>
          <a:p>
            <a:r>
              <a:rPr lang="cs-CZ" dirty="0" smtClean="0"/>
              <a:t>Vykonává strojové instrukce</a:t>
            </a:r>
          </a:p>
          <a:p>
            <a:r>
              <a:rPr lang="cs-CZ" dirty="0" smtClean="0"/>
              <a:t>Navržen k co nejefektivnějšímu počítaní v binární soustavě</a:t>
            </a:r>
          </a:p>
          <a:p>
            <a:r>
              <a:rPr lang="cs-CZ" dirty="0"/>
              <a:t>p</a:t>
            </a:r>
            <a:r>
              <a:rPr lang="cs-CZ" dirty="0" smtClean="0"/>
              <a:t>rovádí neustále matematické operace řádově v milionech až miliardách za sekundu</a:t>
            </a:r>
          </a:p>
        </p:txBody>
      </p:sp>
    </p:spTree>
    <p:extLst>
      <p:ext uri="{BB962C8B-B14F-4D97-AF65-F5344CB8AC3E}">
        <p14:creationId xmlns:p14="http://schemas.microsoft.com/office/powerpoint/2010/main" val="866835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Vzhledem ke složitosti dané problematiky budou následující informace </a:t>
            </a:r>
            <a:r>
              <a:rPr lang="cs-CZ" dirty="0"/>
              <a:t>z</a:t>
            </a:r>
            <a:r>
              <a:rPr lang="cs-CZ" dirty="0" smtClean="0"/>
              <a:t>jednodušeny</a:t>
            </a:r>
          </a:p>
          <a:p>
            <a:r>
              <a:rPr lang="cs-CZ" b="1" dirty="0" smtClean="0"/>
              <a:t>Frekvence procesoru (3,2 GHz)</a:t>
            </a:r>
            <a:r>
              <a:rPr lang="cs-CZ" dirty="0" smtClean="0"/>
              <a:t> nebo také taktovací frekvence.</a:t>
            </a:r>
            <a:r>
              <a:rPr lang="cs-CZ" b="1" dirty="0" smtClean="0"/>
              <a:t> </a:t>
            </a:r>
            <a:r>
              <a:rPr lang="cs-CZ" dirty="0" smtClean="0"/>
              <a:t>Nepleťte ale s počtem operací za sekundu.</a:t>
            </a:r>
          </a:p>
          <a:p>
            <a:r>
              <a:rPr lang="cs-CZ" dirty="0" smtClean="0"/>
              <a:t>Frekvence procesoru udává, kolik taktů je procesor schopný udělat za jednu sekundu.</a:t>
            </a:r>
          </a:p>
          <a:p>
            <a:r>
              <a:rPr lang="cs-CZ" dirty="0" smtClean="0"/>
              <a:t>Tento údaj je v dnešní době zavádějící, protože počet taktů není počet operací.</a:t>
            </a:r>
          </a:p>
          <a:p>
            <a:r>
              <a:rPr lang="cs-CZ" dirty="0" smtClean="0"/>
              <a:t>Počet vykonaných strojových instrukcí (operací) se odvíjí například od architektury procesoru. Takže na jednu operaci je potřeba různý počet taktů, nebo také na x operací stačí pouze jeden takt.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01495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10127"/>
            <a:ext cx="8229600" cy="826585"/>
          </a:xfrm>
        </p:spPr>
        <p:txBody>
          <a:bodyPr/>
          <a:lstStyle/>
          <a:p>
            <a:r>
              <a:rPr lang="cs-CZ" dirty="0" smtClean="0"/>
              <a:t>Základní 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Počet jader procesoru</a:t>
            </a:r>
            <a:r>
              <a:rPr lang="cs-CZ" dirty="0" smtClean="0"/>
              <a:t> v současnosti jsou nejběžnější 4 jádrové procesory</a:t>
            </a:r>
          </a:p>
          <a:p>
            <a:r>
              <a:rPr lang="cs-CZ" dirty="0" err="1" smtClean="0"/>
              <a:t>Multicore</a:t>
            </a:r>
            <a:r>
              <a:rPr lang="cs-CZ" dirty="0" smtClean="0"/>
              <a:t> technologie se používá hlavně z důvodu různých fyzikálních omezení, jak výroby tak materiálů.</a:t>
            </a:r>
          </a:p>
          <a:p>
            <a:r>
              <a:rPr lang="cs-CZ" dirty="0" smtClean="0"/>
              <a:t>Lze tedy dosáhnout mnohem většího výkonu integrací více jader do jednoho obvodu než jedním složitějším jádrem.  </a:t>
            </a:r>
          </a:p>
          <a:p>
            <a:r>
              <a:rPr lang="cs-CZ" dirty="0" smtClean="0"/>
              <a:t>Operace jsou rozděleny mezi více procesorů, což zajišťuje větší rychlost, nicméně aplikace musejí být napsány tak, aby těchto vlastností zcela využívaly</a:t>
            </a:r>
          </a:p>
          <a:p>
            <a:r>
              <a:rPr lang="cs-CZ" dirty="0" smtClean="0"/>
              <a:t>Pokud nejsou aplikace optimalizovány větší počet jader nemá výrazný vliv (Hry, grafika,…)</a:t>
            </a:r>
          </a:p>
        </p:txBody>
      </p:sp>
    </p:spTree>
    <p:extLst>
      <p:ext uri="{BB962C8B-B14F-4D97-AF65-F5344CB8AC3E}">
        <p14:creationId xmlns:p14="http://schemas.microsoft.com/office/powerpoint/2010/main" val="1774790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parametry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b="1" dirty="0" smtClean="0"/>
                  <a:t>Šířka slova </a:t>
                </a:r>
                <a:r>
                  <a:rPr lang="cs-CZ" dirty="0" smtClean="0"/>
                  <a:t>udává, kolika bitový je procesor</a:t>
                </a:r>
              </a:p>
              <a:p>
                <a:r>
                  <a:rPr lang="cs-CZ" dirty="0" smtClean="0"/>
                  <a:t>V současnosti nejčastěji 64bit</a:t>
                </a:r>
              </a:p>
              <a:p>
                <a:r>
                  <a:rPr lang="cs-CZ" dirty="0" smtClean="0"/>
                  <a:t>Doslova jde </a:t>
                </a:r>
                <a:r>
                  <a:rPr lang="cs-CZ" dirty="0" smtClean="0"/>
                  <a:t>říci, </a:t>
                </a:r>
                <a:r>
                  <a:rPr lang="cs-CZ" dirty="0" smtClean="0"/>
                  <a:t>s kolika jedničkami a nulami je schopný procesor pracova</a:t>
                </a:r>
                <a:r>
                  <a:rPr lang="cs-CZ" dirty="0"/>
                  <a:t>t</a:t>
                </a:r>
                <a:r>
                  <a:rPr lang="cs-CZ" dirty="0" smtClean="0"/>
                  <a:t> v jednom kroku.</a:t>
                </a:r>
              </a:p>
              <a:p>
                <a:r>
                  <a:rPr lang="cs-CZ" dirty="0" smtClean="0"/>
                  <a:t>Pokud by byl procesor </a:t>
                </a:r>
                <a:r>
                  <a:rPr lang="cs-CZ" dirty="0" smtClean="0"/>
                  <a:t>1b, </a:t>
                </a:r>
                <a:r>
                  <a:rPr lang="cs-CZ" dirty="0" smtClean="0"/>
                  <a:t>uměl by pracovat se dvěma </a:t>
                </a:r>
                <a:r>
                  <a:rPr lang="cs-CZ" dirty="0" smtClean="0"/>
                  <a:t>čísly, </a:t>
                </a:r>
                <a:r>
                  <a:rPr lang="cs-CZ" dirty="0" smtClean="0"/>
                  <a:t>4b by uměl pracovat s 16 </a:t>
                </a:r>
                <a:r>
                  <a:rPr lang="cs-CZ" dirty="0" smtClean="0"/>
                  <a:t>čísly,      </a:t>
                </a:r>
                <a:r>
                  <a:rPr lang="cs-CZ" dirty="0" smtClean="0"/>
                  <a:t>8b = 256 čísel atd.</a:t>
                </a:r>
              </a:p>
              <a:p>
                <a:r>
                  <a:rPr lang="cs-CZ" dirty="0" smtClean="0"/>
                  <a:t>1bit je 0 nebo </a:t>
                </a:r>
                <a:r>
                  <a:rPr lang="cs-CZ" dirty="0" smtClean="0"/>
                  <a:t>1, </a:t>
                </a:r>
                <a:r>
                  <a:rPr lang="cs-CZ" dirty="0" smtClean="0"/>
                  <a:t>proto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𝑝𝑜</m:t>
                        </m:r>
                        <m:r>
                          <a:rPr lang="cs-CZ" b="0" i="1" smtClean="0">
                            <a:latin typeface="Cambria Math"/>
                          </a:rPr>
                          <m:t>č</m:t>
                        </m:r>
                        <m:r>
                          <a:rPr lang="cs-CZ" b="0" i="1" smtClean="0">
                            <a:latin typeface="Cambria Math"/>
                          </a:rPr>
                          <m:t>𝑒𝑡</m:t>
                        </m:r>
                        <m:r>
                          <a:rPr lang="cs-CZ" b="0" i="1" smtClean="0">
                            <a:latin typeface="Cambria Math"/>
                          </a:rPr>
                          <m:t> </m:t>
                        </m:r>
                        <m:r>
                          <a:rPr lang="cs-CZ" b="0" i="1" smtClean="0">
                            <a:latin typeface="Cambria Math"/>
                          </a:rPr>
                          <m:t>𝑏𝑖𝑡𝑢</m:t>
                        </m:r>
                      </m:sup>
                    </m:sSup>
                  </m:oMath>
                </a14:m>
                <a:endParaRPr lang="cs-CZ" baseline="30000" dirty="0" smtClean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r="-2593" b="-18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4840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Instrukční sada</a:t>
            </a:r>
            <a:r>
              <a:rPr lang="cs-CZ" dirty="0" smtClean="0"/>
              <a:t> RISC redukovaná instrukční sada, CISC kompletní instrukční sada</a:t>
            </a:r>
          </a:p>
          <a:p>
            <a:r>
              <a:rPr lang="cs-CZ" b="1" dirty="0" smtClean="0"/>
              <a:t>RISC</a:t>
            </a:r>
            <a:r>
              <a:rPr lang="cs-CZ" dirty="0" smtClean="0"/>
              <a:t> mají jednodušší vnitřní strukturu.</a:t>
            </a:r>
          </a:p>
          <a:p>
            <a:r>
              <a:rPr lang="cs-CZ" dirty="0" smtClean="0"/>
              <a:t>Obecně nevýhoda této instrukční sady je v tom, že procesor využívá více paměti pro ukládání </a:t>
            </a:r>
            <a:r>
              <a:rPr lang="cs-CZ" dirty="0" err="1" smtClean="0"/>
              <a:t>mezivýpočtů</a:t>
            </a:r>
            <a:r>
              <a:rPr lang="cs-CZ" dirty="0" smtClean="0"/>
              <a:t> programu.</a:t>
            </a:r>
          </a:p>
          <a:p>
            <a:r>
              <a:rPr lang="cs-CZ" dirty="0" smtClean="0"/>
              <a:t>Výhoda je rychlost řešení instrukcí, což je například jedna instrukce na jeden takt.</a:t>
            </a:r>
          </a:p>
        </p:txBody>
      </p:sp>
    </p:spTree>
    <p:extLst>
      <p:ext uri="{BB962C8B-B14F-4D97-AF65-F5344CB8AC3E}">
        <p14:creationId xmlns:p14="http://schemas.microsoft.com/office/powerpoint/2010/main" val="3989848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Autofit/>
          </a:bodyPr>
          <a:lstStyle/>
          <a:p>
            <a:r>
              <a:rPr lang="cs-CZ" dirty="0"/>
              <a:t>RISC procesory se hojně používají u mobilních </a:t>
            </a:r>
            <a:r>
              <a:rPr lang="cs-CZ" dirty="0" smtClean="0"/>
              <a:t>telefonů, protože díky jednodušší vnitřní struktuře mívají menší spotřebu energie.</a:t>
            </a:r>
          </a:p>
          <a:p>
            <a:r>
              <a:rPr lang="cs-CZ" dirty="0" smtClean="0"/>
              <a:t>CISC obecně potřebují více taktů na jednu instrukci.</a:t>
            </a:r>
          </a:p>
          <a:p>
            <a:r>
              <a:rPr lang="cs-CZ" dirty="0" smtClean="0"/>
              <a:t>Např. Intel v dnešní době používá kombinaci RISC A CISC a tím kompenzuje nedostatky obou instrukčních sad. </a:t>
            </a:r>
          </a:p>
          <a:p>
            <a:r>
              <a:rPr lang="cs-CZ" dirty="0" smtClean="0"/>
              <a:t>Důležitý je také </a:t>
            </a:r>
            <a:r>
              <a:rPr lang="cs-CZ" b="1" dirty="0" smtClean="0"/>
              <a:t>výrobní proces</a:t>
            </a:r>
            <a:r>
              <a:rPr lang="cs-CZ" dirty="0" smtClean="0"/>
              <a:t> (miniaturizace)</a:t>
            </a:r>
            <a:r>
              <a:rPr lang="cs-CZ" b="1" dirty="0"/>
              <a:t> </a:t>
            </a:r>
            <a:r>
              <a:rPr lang="cs-CZ" dirty="0"/>
              <a:t>65-22 </a:t>
            </a:r>
            <a:r>
              <a:rPr lang="cs-CZ" dirty="0" err="1"/>
              <a:t>nm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125072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2031"/>
            <a:ext cx="8229600" cy="1143000"/>
          </a:xfrm>
        </p:spPr>
        <p:txBody>
          <a:bodyPr/>
          <a:lstStyle/>
          <a:p>
            <a:r>
              <a:rPr lang="cs-CZ" dirty="0" smtClean="0"/>
              <a:t>Procesor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700808"/>
            <a:ext cx="3960151" cy="2952328"/>
          </a:xfrm>
        </p:spPr>
      </p:pic>
      <p:sp>
        <p:nvSpPr>
          <p:cNvPr id="7" name="TextovéPole 6"/>
          <p:cNvSpPr txBox="1"/>
          <p:nvPr/>
        </p:nvSpPr>
        <p:spPr>
          <a:xfrm>
            <a:off x="467544" y="4869160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 1: návrh čipu procesoru IBM,</a:t>
            </a:r>
          </a:p>
          <a:p>
            <a:r>
              <a:rPr lang="cs-CZ" dirty="0" smtClean="0"/>
              <a:t>Převzato a upraveno z [1] 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403285"/>
            <a:ext cx="3572523" cy="378904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5004048" y="5192325"/>
            <a:ext cx="3572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 č 2: procesor I7, převzato a upraveno z [2]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29347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800" dirty="0"/>
              <a:t>[</a:t>
            </a:r>
            <a:r>
              <a:rPr lang="cs-CZ" sz="1800" dirty="0" smtClean="0"/>
              <a:t>1]http</a:t>
            </a:r>
            <a:r>
              <a:rPr lang="cs-CZ" sz="1800" dirty="0"/>
              <a:t>://</a:t>
            </a:r>
            <a:r>
              <a:rPr lang="cs-CZ" sz="1800" dirty="0" smtClean="0"/>
              <a:t>extrahardware.cnews.cz/sites/default/files/styles/epc-galerie-clanek-500-nowatermark/public/pictures/novinky/ehw/2013/08srpen/procesor-ibm-power8-pro-highendove-servery/procesor_ibm_power8_pro_highendove_servery_01.jpg?itok=PTWfP6X0</a:t>
            </a:r>
          </a:p>
          <a:p>
            <a:pPr marL="0" indent="0">
              <a:buNone/>
            </a:pPr>
            <a:r>
              <a:rPr lang="cs-CZ" sz="1800" dirty="0" smtClean="0"/>
              <a:t>[2]http</a:t>
            </a:r>
            <a:r>
              <a:rPr lang="cs-CZ" sz="1800" dirty="0"/>
              <a:t>://upload.wikimedia.org/wikipedia/commons/d/de/Intel_core_i7_940_bottom_R7309480_wp.jpg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11523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068960"/>
            <a:ext cx="8229600" cy="1143000"/>
          </a:xfrm>
        </p:spPr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23450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532</Words>
  <Application>Microsoft Office PowerPoint</Application>
  <PresentationFormat>Předvádění na obrazovce (4:3)</PresentationFormat>
  <Paragraphs>64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Procesory</vt:lpstr>
      <vt:lpstr>Základní parametry</vt:lpstr>
      <vt:lpstr>Základní parametry</vt:lpstr>
      <vt:lpstr>Základní parametry</vt:lpstr>
      <vt:lpstr>Základní parametry</vt:lpstr>
      <vt:lpstr>Základní parametry</vt:lpstr>
      <vt:lpstr>Procesor</vt:lpstr>
      <vt:lpstr>Použité zdroje</vt:lpstr>
      <vt:lpstr>Konec prezentace</vt:lpstr>
    </vt:vector>
  </TitlesOfParts>
  <Company>SŠ a VOŠ cestovního ruchu, České Budějovice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Baštář Jan</dc:creator>
  <cp:lastModifiedBy>User</cp:lastModifiedBy>
  <cp:revision>35</cp:revision>
  <dcterms:created xsi:type="dcterms:W3CDTF">2012-10-19T06:36:28Z</dcterms:created>
  <dcterms:modified xsi:type="dcterms:W3CDTF">1980-01-03T23:10:20Z</dcterms:modified>
</cp:coreProperties>
</file>