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1" r:id="rId5"/>
    <p:sldId id="263" r:id="rId6"/>
    <p:sldId id="264" r:id="rId7"/>
    <p:sldId id="260" r:id="rId8"/>
    <p:sldId id="262" r:id="rId9"/>
    <p:sldId id="265" r:id="rId10"/>
    <p:sldId id="268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36088702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 10. pevné disky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Miroslav Kubeš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pojmy informačních technologií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Výpočetní technika 1. ročník </a:t>
                      </a:r>
                      <a:r>
                        <a:rPr lang="cs-CZ" smtClean="0"/>
                        <a:t>sš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Tato prezentace pojednává o základních pojmech v oblasti výpočetní techniky.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Pevný disk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dirty="0"/>
              <a:t>Dum použije učitel při výkladu látky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Pevné disky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HDD Hard disk drive</a:t>
            </a:r>
          </a:p>
          <a:p>
            <a:r>
              <a:rPr lang="cs-CZ" dirty="0" smtClean="0"/>
              <a:t>Zařízení pro ukládání dat, která si pomatuje i při odpojení napájení</a:t>
            </a:r>
          </a:p>
          <a:p>
            <a:r>
              <a:rPr lang="cs-CZ" dirty="0" smtClean="0"/>
              <a:t>Zápis v dnešní době probíhá elektromagneticky</a:t>
            </a:r>
          </a:p>
          <a:p>
            <a:r>
              <a:rPr lang="cs-CZ" dirty="0" smtClean="0"/>
              <a:t>Disk se skládá z jednotlivých ploten, které jsou potaženy z obou stran tenkou vrstvou magnetického substrátu (slitina kobaltu)</a:t>
            </a:r>
          </a:p>
          <a:p>
            <a:r>
              <a:rPr lang="cs-CZ" dirty="0" smtClean="0"/>
              <a:t>Plotna je vyrobena buď ze skla, plastu, nebo keramiky</a:t>
            </a:r>
          </a:p>
        </p:txBody>
      </p:sp>
    </p:spTree>
    <p:extLst>
      <p:ext uri="{BB962C8B-B14F-4D97-AF65-F5344CB8AC3E}">
        <p14:creationId xmlns:p14="http://schemas.microsoft.com/office/powerpoint/2010/main" xmlns="" val="86683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Pevné disky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Zápis na plotnu probíhá z obou stran</a:t>
            </a:r>
          </a:p>
          <a:p>
            <a:r>
              <a:rPr lang="cs-CZ" dirty="0"/>
              <a:t>Zápis provádí speciální čtecí/zapisovací hlavičky, které se pohybují velice blízko nad </a:t>
            </a:r>
            <a:r>
              <a:rPr lang="cs-CZ" dirty="0" smtClean="0"/>
              <a:t>plotnou</a:t>
            </a:r>
            <a:endParaRPr lang="cs-CZ" dirty="0"/>
          </a:p>
          <a:p>
            <a:r>
              <a:rPr lang="cs-CZ" dirty="0" smtClean="0"/>
              <a:t>Plotny se otáčejí kolem své osy (jsou poháněny elektromotorky)</a:t>
            </a:r>
          </a:p>
          <a:p>
            <a:r>
              <a:rPr lang="cs-CZ" dirty="0" smtClean="0"/>
              <a:t>Rychlost otáčení je v dnešní době většinou 7200 RPM u 3,5“ disků</a:t>
            </a:r>
          </a:p>
          <a:p>
            <a:r>
              <a:rPr lang="cs-CZ" dirty="0" smtClean="0"/>
              <a:t>Počet ploten v disku udává jeho kapacitu, na plotnu můžeme zapsat například 400GB dat, takže </a:t>
            </a:r>
            <a:r>
              <a:rPr lang="cs-CZ" dirty="0" smtClean="0"/>
              <a:t>disk, </a:t>
            </a:r>
            <a:r>
              <a:rPr lang="cs-CZ" dirty="0" smtClean="0"/>
              <a:t>který bude mít </a:t>
            </a:r>
            <a:r>
              <a:rPr lang="cs-CZ" dirty="0" smtClean="0"/>
              <a:t>2TB, </a:t>
            </a:r>
            <a:r>
              <a:rPr lang="cs-CZ" dirty="0" smtClean="0"/>
              <a:t>může obsahovat třeba 5 ploten.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301495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0127"/>
            <a:ext cx="8229600" cy="826585"/>
          </a:xfrm>
        </p:spPr>
        <p:txBody>
          <a:bodyPr/>
          <a:lstStyle/>
          <a:p>
            <a:r>
              <a:rPr lang="cs-CZ" dirty="0" smtClean="0"/>
              <a:t>Pevné disky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880584"/>
            <a:ext cx="7816482" cy="5256584"/>
          </a:xfrm>
        </p:spPr>
      </p:pic>
      <p:sp>
        <p:nvSpPr>
          <p:cNvPr id="5" name="TextovéPole 4"/>
          <p:cNvSpPr txBox="1"/>
          <p:nvPr/>
        </p:nvSpPr>
        <p:spPr>
          <a:xfrm>
            <a:off x="1907704" y="6111449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1 schéma ploten, převzato a upraveno z 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4790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Pevné disky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Plotna je rozdělena na jisté úseky</a:t>
            </a:r>
          </a:p>
          <a:p>
            <a:r>
              <a:rPr lang="cs-CZ" dirty="0" smtClean="0"/>
              <a:t>Stopy (</a:t>
            </a:r>
            <a:r>
              <a:rPr lang="cs-CZ" dirty="0" err="1" smtClean="0"/>
              <a:t>tracks</a:t>
            </a:r>
            <a:r>
              <a:rPr lang="cs-CZ" dirty="0" smtClean="0"/>
              <a:t>) jsou soustředné kružnice, které jsou očíslovány</a:t>
            </a:r>
          </a:p>
          <a:p>
            <a:r>
              <a:rPr lang="cs-CZ" dirty="0" smtClean="0"/>
              <a:t>Každá stopa je rozdělena na sektory,</a:t>
            </a:r>
          </a:p>
          <a:p>
            <a:r>
              <a:rPr lang="cs-CZ" dirty="0" smtClean="0"/>
              <a:t>Sektor je nejmenší adresovatelné místo na disku veliké většinou 4096B</a:t>
            </a:r>
          </a:p>
          <a:p>
            <a:r>
              <a:rPr lang="cs-CZ" dirty="0" smtClean="0"/>
              <a:t>Čtecí hlavy vždy zapisují do daného cylindru (do stop na plotnách se stejným číslem). </a:t>
            </a:r>
            <a:r>
              <a:rPr lang="cs-CZ" dirty="0"/>
              <a:t>J</a:t>
            </a:r>
            <a:r>
              <a:rPr lang="cs-CZ" dirty="0" smtClean="0"/>
              <a:t>sou všechny na stejném ramenu. Dochází tak k využití všech hlav v jeden okamžik.  </a:t>
            </a:r>
          </a:p>
          <a:p>
            <a:endParaRPr lang="cs-CZ" baseline="300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1248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zápisu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Zápis provádí </a:t>
            </a:r>
            <a:r>
              <a:rPr lang="cs-CZ" dirty="0"/>
              <a:t>čtecí hlavička</a:t>
            </a:r>
          </a:p>
          <a:p>
            <a:r>
              <a:rPr lang="cs-CZ" dirty="0"/>
              <a:t>Čtecí hlavička je cívka navinutá na jádře</a:t>
            </a:r>
          </a:p>
          <a:p>
            <a:r>
              <a:rPr lang="cs-CZ" dirty="0" smtClean="0"/>
              <a:t>Pokud cívkou prochází elektrický proud, vytváří se v její blízkosti magnetické pole.</a:t>
            </a:r>
          </a:p>
          <a:p>
            <a:r>
              <a:rPr lang="cs-CZ" dirty="0" smtClean="0"/>
              <a:t>Magnetické pole „</a:t>
            </a:r>
            <a:r>
              <a:rPr lang="cs-CZ" dirty="0" err="1" smtClean="0"/>
              <a:t>zmagnetovává</a:t>
            </a:r>
            <a:r>
              <a:rPr lang="cs-CZ" dirty="0" smtClean="0"/>
              <a:t>“ magnetickou vrstvu plotny v bezprostřední blízkosti hlavičky</a:t>
            </a:r>
          </a:p>
          <a:p>
            <a:r>
              <a:rPr lang="cs-CZ" dirty="0" smtClean="0"/>
              <a:t>Hraje zde roli také to, jakým směrem proud cívkou prochází, protože magnetizace plotny probíhá ve směru procházejícího proudu.</a:t>
            </a:r>
          </a:p>
          <a:p>
            <a:r>
              <a:rPr lang="cs-CZ" dirty="0" smtClean="0"/>
              <a:t>Na plotně tak vznikají úseky s různým směrem magnetické indukce</a:t>
            </a:r>
            <a:endParaRPr lang="cs-CZ" dirty="0"/>
          </a:p>
          <a:p>
            <a:r>
              <a:rPr lang="cs-CZ" dirty="0" smtClean="0"/>
              <a:t>Toto je velice důležité a jde o </a:t>
            </a:r>
            <a:r>
              <a:rPr lang="cs-CZ" dirty="0" smtClean="0"/>
              <a:t>principiální </a:t>
            </a:r>
            <a:r>
              <a:rPr lang="cs-CZ" dirty="0" smtClean="0"/>
              <a:t>funkčnost zápisu</a:t>
            </a:r>
          </a:p>
        </p:txBody>
      </p:sp>
    </p:spTree>
    <p:extLst>
      <p:ext uri="{BB962C8B-B14F-4D97-AF65-F5344CB8AC3E}">
        <p14:creationId xmlns:p14="http://schemas.microsoft.com/office/powerpoint/2010/main" xmlns="" val="3989848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čtení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Čtení dat probíhá opačným způsobem</a:t>
            </a:r>
          </a:p>
          <a:p>
            <a:r>
              <a:rPr lang="cs-CZ" dirty="0" smtClean="0"/>
              <a:t>Hlavička jezdí nad zmagnetizovanou plotnou</a:t>
            </a:r>
          </a:p>
          <a:p>
            <a:r>
              <a:rPr lang="cs-CZ" dirty="0" smtClean="0"/>
              <a:t>V hlavičce je vyvolán tzv. magnetický tok, obvodem začne procházet el. proud ve směru podle magnetických indukčních čar zmagnetované plošky.</a:t>
            </a:r>
          </a:p>
          <a:p>
            <a:r>
              <a:rPr lang="cs-CZ" dirty="0" smtClean="0"/>
              <a:t>Velice zjednodušeně lze říci, že směr proudu </a:t>
            </a:r>
            <a:r>
              <a:rPr lang="cs-CZ" dirty="0" smtClean="0"/>
              <a:t>určuje, </a:t>
            </a:r>
            <a:r>
              <a:rPr lang="cs-CZ" dirty="0" smtClean="0"/>
              <a:t>zda jde o jedničku, nebo nulu.</a:t>
            </a:r>
          </a:p>
        </p:txBody>
      </p:sp>
    </p:spTree>
    <p:extLst>
      <p:ext uri="{BB962C8B-B14F-4D97-AF65-F5344CB8AC3E}">
        <p14:creationId xmlns:p14="http://schemas.microsoft.com/office/powerpoint/2010/main" xmlns="" val="112507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31"/>
            <a:ext cx="8229600" cy="1143000"/>
          </a:xfrm>
        </p:spPr>
        <p:txBody>
          <a:bodyPr/>
          <a:lstStyle/>
          <a:p>
            <a:r>
              <a:rPr lang="cs-CZ" dirty="0" smtClean="0"/>
              <a:t>Mazání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52736"/>
            <a:ext cx="8640960" cy="422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/>
              <a:t>Mazání probíhá tak, že dochází k odmagnetování </a:t>
            </a:r>
            <a:r>
              <a:rPr lang="cs-CZ" sz="3200" dirty="0" smtClean="0"/>
              <a:t>úseků plotny</a:t>
            </a:r>
            <a:r>
              <a:rPr lang="cs-CZ" sz="3200" dirty="0"/>
              <a:t>, snížení magnetického pole pod určitou úroveň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/>
              <a:t>Odmagnetování lze charakterizovat hysterezní </a:t>
            </a:r>
            <a:r>
              <a:rPr lang="cs-CZ" sz="3200" dirty="0" smtClean="0"/>
              <a:t>křivkou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Energie potřebná pro snížení magnetického pole je přímo úměrná energii potřebné pro zmagnetování.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82934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Pevný disk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4348" y="5926803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2 pevný disk, převzato a upraveno z [2]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1340768"/>
            <a:ext cx="6380250" cy="4514027"/>
          </a:xfrm>
        </p:spPr>
      </p:pic>
    </p:spTree>
    <p:extLst>
      <p:ext uri="{BB962C8B-B14F-4D97-AF65-F5344CB8AC3E}">
        <p14:creationId xmlns:p14="http://schemas.microsoft.com/office/powerpoint/2010/main" xmlns="" val="3093244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[1] http://</a:t>
            </a:r>
            <a:r>
              <a:rPr lang="cs-CZ" sz="1800" dirty="0" smtClean="0"/>
              <a:t>www.petrn.wz.cz/disky/hdd.gif</a:t>
            </a:r>
          </a:p>
          <a:p>
            <a:pPr marL="0" indent="0">
              <a:buNone/>
            </a:pPr>
            <a:r>
              <a:rPr lang="cs-CZ" sz="1800" dirty="0" smtClean="0"/>
              <a:t>[2</a:t>
            </a:r>
            <a:r>
              <a:rPr lang="cs-CZ" sz="1800" dirty="0"/>
              <a:t>] https://commons.wikimedia.org/wiki/File:Hdd_od_srodka.jpg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11523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68960"/>
            <a:ext cx="8229600" cy="1143000"/>
          </a:xfrm>
        </p:spPr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3450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440</TotalTime>
  <Words>514</Words>
  <Application>Microsoft Office PowerPoint</Application>
  <PresentationFormat>Předvádění na obrazovce (4:3)</PresentationFormat>
  <Paragraphs>65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Pevné disky</vt:lpstr>
      <vt:lpstr>Pevné disky</vt:lpstr>
      <vt:lpstr>Pevné disky</vt:lpstr>
      <vt:lpstr>Pevné disky</vt:lpstr>
      <vt:lpstr>Princip zápisu</vt:lpstr>
      <vt:lpstr>Princip čtení</vt:lpstr>
      <vt:lpstr>Mazání</vt:lpstr>
      <vt:lpstr>Pevný disk</vt:lpstr>
      <vt:lpstr>Použité zdroje</vt:lpstr>
      <vt:lpstr>Konec prezentace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43</cp:revision>
  <dcterms:created xsi:type="dcterms:W3CDTF">2012-10-19T06:36:28Z</dcterms:created>
  <dcterms:modified xsi:type="dcterms:W3CDTF">2014-04-10T08:05:31Z</dcterms:modified>
</cp:coreProperties>
</file>