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notesMasterIdLst>
    <p:notesMasterId r:id="rId22"/>
  </p:notesMasterIdLst>
  <p:sldIdLst>
    <p:sldId id="299" r:id="rId2"/>
    <p:sldId id="298" r:id="rId3"/>
    <p:sldId id="268" r:id="rId4"/>
    <p:sldId id="278" r:id="rId5"/>
    <p:sldId id="300" r:id="rId6"/>
    <p:sldId id="281" r:id="rId7"/>
    <p:sldId id="282" r:id="rId8"/>
    <p:sldId id="283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4" r:id="rId18"/>
    <p:sldId id="297" r:id="rId19"/>
    <p:sldId id="296" r:id="rId20"/>
    <p:sldId id="280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08" d="100"/>
          <a:sy n="108" d="100"/>
        </p:scale>
        <p:origin x="-78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5C1ADC-B0EB-4462-A004-A4EDCE3C963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4479D-C999-49C4-937E-BBFBB259A62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960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1027113"/>
            <a:ext cx="4886325" cy="3665537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99484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57350" y="4464028"/>
            <a:ext cx="6858000" cy="1194650"/>
          </a:xfrm>
        </p:spPr>
        <p:txBody>
          <a:bodyPr wrap="none" anchor="t">
            <a:normAutofit/>
          </a:bodyPr>
          <a:lstStyle>
            <a:lvl1pPr algn="r">
              <a:defRPr sz="7200" b="0" spc="-225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57349" y="3829878"/>
            <a:ext cx="6858000" cy="61852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55714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3910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40899" y="4464028"/>
            <a:ext cx="6858000" cy="1194650"/>
          </a:xfrm>
        </p:spPr>
        <p:txBody>
          <a:bodyPr wrap="none" anchor="t">
            <a:normAutofit/>
          </a:bodyPr>
          <a:lstStyle>
            <a:lvl1pPr algn="l">
              <a:defRPr sz="7200" b="0" spc="-225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640899" y="3829878"/>
            <a:ext cx="6858000" cy="617822"/>
          </a:xfrm>
        </p:spPr>
        <p:txBody>
          <a:bodyPr anchor="b">
            <a:normAutofit/>
          </a:bodyPr>
          <a:lstStyle>
            <a:lvl1pPr marL="0" indent="0" algn="l">
              <a:buNone/>
              <a:defRPr sz="24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7619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40000" y="1825625"/>
            <a:ext cx="3768912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39880" y="1825625"/>
            <a:ext cx="377547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1096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681163"/>
            <a:ext cx="3768912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000" y="2505075"/>
            <a:ext cx="3768912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39880" y="1681163"/>
            <a:ext cx="3776661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39880" y="2505075"/>
            <a:ext cx="377666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436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57953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3081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906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000" y="2057400"/>
            <a:ext cx="2739019" cy="3811588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7406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367161"/>
            <a:ext cx="7886700" cy="81935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29841" y="987426"/>
            <a:ext cx="7886700" cy="337973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5186516"/>
            <a:ext cx="7885509" cy="682472"/>
          </a:xfrm>
        </p:spPr>
        <p:txBody>
          <a:bodyPr/>
          <a:lstStyle>
            <a:lvl1pPr marL="0" indent="0">
              <a:buNone/>
              <a:defRPr sz="12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4138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3534344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489399"/>
            <a:ext cx="7885509" cy="150182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4300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365125"/>
            <a:ext cx="6977064" cy="2992904"/>
          </a:xfrm>
        </p:spPr>
        <p:txBody>
          <a:bodyPr anchor="ctr"/>
          <a:lstStyle>
            <a:lvl1pPr>
              <a:defRPr sz="33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365557"/>
            <a:ext cx="656422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8650" y="4501729"/>
            <a:ext cx="7884318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extBox 8"/>
          <p:cNvSpPr txBox="1"/>
          <p:nvPr/>
        </p:nvSpPr>
        <p:spPr>
          <a:xfrm>
            <a:off x="833283" y="7868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828359" y="2743200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122948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326968"/>
            <a:ext cx="7886700" cy="2511835"/>
          </a:xfrm>
        </p:spPr>
        <p:txBody>
          <a:bodyPr anchor="b">
            <a:normAutofit/>
          </a:bodyPr>
          <a:lstStyle>
            <a:lvl1pPr>
              <a:defRPr sz="405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4850581"/>
            <a:ext cx="7885509" cy="1140644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3782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002961" y="1885950"/>
            <a:ext cx="221015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017598" y="2571750"/>
            <a:ext cx="21955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40996" y="1885950"/>
            <a:ext cx="220218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433081" y="2571750"/>
            <a:ext cx="2210096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71777" y="1885950"/>
            <a:ext cx="2199085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8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871777" y="2571750"/>
            <a:ext cx="2199085" cy="35893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65516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99064" y="4297503"/>
            <a:ext cx="2205038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99064" y="2256354"/>
            <a:ext cx="220503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99064" y="4873766"/>
            <a:ext cx="220503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26748" y="4297503"/>
            <a:ext cx="2197894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256354"/>
            <a:ext cx="2197894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425733" y="4873765"/>
            <a:ext cx="2200805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853242" y="4297503"/>
            <a:ext cx="2199085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853241" y="2256354"/>
            <a:ext cx="219908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853148" y="4873763"/>
            <a:ext cx="2201998" cy="659189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2997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0419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E657EE-80AA-482D-89D1-D4CFB98417C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95ECD1-01F4-4862-9721-3EDAD96AB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1109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 cstate="print">
            <a:lum/>
            <a:extLst>
              <a:ext uri="{BEBA8EAE-BF5A-486C-A8C5-ECC9F3942E4B}">
                <a14:imgProps xmlns:a14="http://schemas.microsoft.com/office/drawing/2010/main" xmlns="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000" y="1825625"/>
            <a:ext cx="767535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8DE657EE-80AA-482D-89D1-D4CFB98417CC}" type="datetimeFigureOut">
              <a:rPr lang="cs-CZ" smtClean="0"/>
              <a:pPr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CF95ECD1-01F4-4862-9721-3EDAD96AB56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726485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sel.cz/index.php?clanek=1036" TargetMode="External"/><Relationship Id="rId2" Type="http://schemas.openxmlformats.org/officeDocument/2006/relationships/hyperlink" Target="http://tech.ihned.cz/c1-52239130-prvni-naklonovana-ovce-dolly-by-oslavila-patnactiny-ma-i-zavodni-nasledovnic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2005" TargetMode="External"/><Relationship Id="rId3" Type="http://schemas.openxmlformats.org/officeDocument/2006/relationships/hyperlink" Target="http://cs.wikipedia.org/wiki/Blastocysta" TargetMode="External"/><Relationship Id="rId7" Type="http://schemas.openxmlformats.org/officeDocument/2006/relationships/hyperlink" Target="http://cs.wikipedia.org/wiki/20._%C5%99%C3%ADjen" TargetMode="External"/><Relationship Id="rId12" Type="http://schemas.openxmlformats.org/officeDocument/2006/relationships/hyperlink" Target="http://cs.wikipedia.org/wiki/Patent" TargetMode="External"/><Relationship Id="rId2" Type="http://schemas.openxmlformats.org/officeDocument/2006/relationships/hyperlink" Target="http://cs.wikipedia.org/wiki/200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lon" TargetMode="External"/><Relationship Id="rId11" Type="http://schemas.openxmlformats.org/officeDocument/2006/relationships/hyperlink" Target="http://cs.wikipedia.org/wiki/Ji%C5%BEn%C3%AD_Korea" TargetMode="External"/><Relationship Id="rId5" Type="http://schemas.openxmlformats.org/officeDocument/2006/relationships/hyperlink" Target="http://cs.wikipedia.org/wiki/Embryo" TargetMode="External"/><Relationship Id="rId10" Type="http://schemas.openxmlformats.org/officeDocument/2006/relationships/hyperlink" Target="http://cs.wikipedia.org/wiki/Spojen%C3%A9_st%C3%A1ty_americk%C3%A9" TargetMode="External"/><Relationship Id="rId4" Type="http://schemas.openxmlformats.org/officeDocument/2006/relationships/hyperlink" Target="http://cs.wikipedia.org/wiki/2004" TargetMode="External"/><Relationship Id="rId9" Type="http://schemas.openxmlformats.org/officeDocument/2006/relationships/hyperlink" Target="http://cs.wikipedia.org/wiki/Soul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N%C4%9Bmecko" TargetMode="External"/><Relationship Id="rId13" Type="http://schemas.openxmlformats.org/officeDocument/2006/relationships/hyperlink" Target="http://cs.wikipedia.org/wiki/New_Jersey" TargetMode="External"/><Relationship Id="rId3" Type="http://schemas.openxmlformats.org/officeDocument/2006/relationships/hyperlink" Target="http://cs.wikipedia.org/wiki/%C5%A0v%C3%A9dsko" TargetMode="External"/><Relationship Id="rId7" Type="http://schemas.openxmlformats.org/officeDocument/2006/relationships/hyperlink" Target="http://cs.wikipedia.org/wiki/Pape%C5%BE" TargetMode="External"/><Relationship Id="rId12" Type="http://schemas.openxmlformats.org/officeDocument/2006/relationships/hyperlink" Target="http://cs.wikipedia.org/wiki/Kalifornie" TargetMode="External"/><Relationship Id="rId2" Type="http://schemas.openxmlformats.org/officeDocument/2006/relationships/hyperlink" Target="http://cs.wikipedia.org/wiki/Francie" TargetMode="External"/><Relationship Id="rId16" Type="http://schemas.openxmlformats.org/officeDocument/2006/relationships/hyperlink" Target="http://cs.wikipedia.org/wiki/Pupe%C4%8Dn%C3%ADkov%C3%A1_krev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2004" TargetMode="External"/><Relationship Id="rId11" Type="http://schemas.openxmlformats.org/officeDocument/2006/relationships/hyperlink" Target="http://cs.wikipedia.org/wiki/George_W._Bush" TargetMode="External"/><Relationship Id="rId5" Type="http://schemas.openxmlformats.org/officeDocument/2006/relationships/hyperlink" Target="http://cs.wikipedia.org/wiki/Asistovan%C3%A1_reprodukce" TargetMode="External"/><Relationship Id="rId15" Type="http://schemas.openxmlformats.org/officeDocument/2006/relationships/hyperlink" Target="http://cs.wikipedia.org/wiki/Barack_Obama" TargetMode="External"/><Relationship Id="rId10" Type="http://schemas.openxmlformats.org/officeDocument/2006/relationships/hyperlink" Target="http://cs.wikipedia.org/wiki/2001" TargetMode="External"/><Relationship Id="rId4" Type="http://schemas.openxmlformats.org/officeDocument/2006/relationships/hyperlink" Target="http://cs.wikipedia.org/wiki/It%C3%A1lie" TargetMode="External"/><Relationship Id="rId9" Type="http://schemas.openxmlformats.org/officeDocument/2006/relationships/hyperlink" Target="http://cs.wikipedia.org/wiki/Spojen%C3%A9_st%C3%A1ty_americk%C3%A9" TargetMode="External"/><Relationship Id="rId14" Type="http://schemas.openxmlformats.org/officeDocument/2006/relationships/hyperlink" Target="http://cs.wikipedia.org/wiki/Kmenov%C3%A1_bu%C5%88ka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tech.ihned.cz/c1-52239130-prvni-naklonovana-ovce-dolly-by-oslavila-patnactiny-ma-i-zavodni-nasledovnice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Telomere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66384561"/>
              </p:ext>
            </p:extLst>
          </p:nvPr>
        </p:nvGraphicFramePr>
        <p:xfrm>
          <a:off x="827978" y="2204994"/>
          <a:ext cx="7704047" cy="2545324"/>
        </p:xfrm>
        <a:graphic>
          <a:graphicData uri="http://schemas.openxmlformats.org/drawingml/2006/table">
            <a:tbl>
              <a:tblPr/>
              <a:tblGrid>
                <a:gridCol w="2540870"/>
                <a:gridCol w="5163177"/>
              </a:tblGrid>
              <a:tr h="542868">
                <a:tc>
                  <a:txBody>
                    <a:bodyPr/>
                    <a:lstStyle/>
                    <a:p>
                      <a:pPr algn="l" fontAlgn="ctr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9524" marR="9524" marT="9524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6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718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VY_32_INOVACE_6C_20_Vyuziti </a:t>
                      </a:r>
                      <a:r>
                        <a:rPr lang="cs-CZ" sz="1600" b="1" i="0" u="none" strike="noStrike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klonovani</a:t>
                      </a:r>
                      <a:r>
                        <a:rPr lang="cs-CZ" sz="16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II.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6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44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říjen 2013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04768"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9524" marR="9524" marT="9524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6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 Fialová</a:t>
                      </a:r>
                      <a:endParaRPr lang="cs-CZ" sz="16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4" marR="9524" marT="9524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3985" y="5081895"/>
            <a:ext cx="5406458" cy="10460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851996" y="404982"/>
            <a:ext cx="1324349" cy="1368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429239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studenti se v prezentaci seznámí s možným využitím klonování v praxi; s úskalími, které v dnešní době klonování přináší; je zde zmíněna i platná legislativa u nás i ve světě týkající se klonování lidských embryí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prezentace je v závěru doplněna krátkým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</a:t>
            </a:r>
            <a:r>
              <a:rPr lang="cs-CZ" dirty="0" smtClean="0"/>
              <a:t>: </a:t>
            </a:r>
            <a:r>
              <a:rPr lang="cs-CZ" dirty="0"/>
              <a:t>klonování, klony, embryonální klonování, </a:t>
            </a:r>
            <a:r>
              <a:rPr lang="cs-CZ" dirty="0" err="1"/>
              <a:t>transnukleární</a:t>
            </a:r>
            <a:r>
              <a:rPr lang="cs-CZ" dirty="0"/>
              <a:t> klonování, blastomery, diferenciace </a:t>
            </a:r>
            <a:r>
              <a:rPr lang="cs-CZ" dirty="0" smtClean="0"/>
              <a:t>buněk, </a:t>
            </a:r>
            <a:r>
              <a:rPr lang="cs-CZ" dirty="0" err="1" smtClean="0"/>
              <a:t>telomera</a:t>
            </a:r>
            <a:r>
              <a:rPr lang="cs-CZ" dirty="0" smtClean="0"/>
              <a:t>, </a:t>
            </a:r>
            <a:r>
              <a:rPr lang="cs-CZ" dirty="0" err="1" smtClean="0"/>
              <a:t>telomeráza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71456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Využití klonování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3776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Využití klonování v praxi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v roce 2004 první klon domácího mazlíčka, kočka </a:t>
            </a:r>
            <a:r>
              <a:rPr lang="cs-CZ" sz="2800" dirty="0" err="1" smtClean="0"/>
              <a:t>Little</a:t>
            </a:r>
            <a:r>
              <a:rPr lang="cs-CZ" sz="2800" dirty="0" smtClean="0"/>
              <a:t> Nicky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 roce 2003 úspěšně naklonována první závodní mula Idaho gem (Klenot z Idaho); na dráze již potvrdila závodní kvality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v roce 2009 úspěšně naklonována závodní velbloudice </a:t>
            </a:r>
            <a:r>
              <a:rPr lang="cs-CZ" sz="2800" dirty="0" err="1" smtClean="0"/>
              <a:t>Indžas</a:t>
            </a:r>
            <a:r>
              <a:rPr lang="cs-CZ" sz="2800" dirty="0" smtClean="0"/>
              <a:t> (Úspěch); tehdy byla její matka již 4 roky mrtvá; závodní kariéra očekávána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340882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Odkazy na obrázky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tech.ihned.cz/c1-52239130-prvni-naklonovana-ovce-dolly-by-oslavila-patnactiny-ma-i-zavodni-nasledovnice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>
                <a:hlinkClick r:id="rId3"/>
              </a:rPr>
              <a:t>http://www.osel.cz/index.php?clanek=1036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8171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Využití klonování v praxi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40000" y="1825625"/>
            <a:ext cx="7675350" cy="4832752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klonování hospodářských zvířat se žádanými užitkovými vlastnostmi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při záchraně ohrožených vzácných druhů živočichů, kterým hrozí vyhynutí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využití klonovacích postupů pro množení transgenních zvířat vzniklých z dárcovských buněk obohacených o cizorodé geny pro produkci biologicky aktivních látek použitelných v humánní medicíně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roce 1998 naklonovány tři kozy (shodné jméno Mira) produkující látku bránící srážení lidské krve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v roce 2000 </a:t>
            </a:r>
            <a:r>
              <a:rPr lang="cs-CZ" dirty="0" smtClean="0"/>
              <a:t>přišla na svět pětice prasečích klonů </a:t>
            </a:r>
            <a:r>
              <a:rPr lang="cs-CZ" dirty="0"/>
              <a:t>upravených geneticky tak, aby mohly sloužit jako dárci orgánů pro transplantace a lidský organismus je neodmítal.</a:t>
            </a:r>
          </a:p>
        </p:txBody>
      </p:sp>
    </p:spTree>
    <p:extLst>
      <p:ext uri="{BB962C8B-B14F-4D97-AF65-F5344CB8AC3E}">
        <p14:creationId xmlns:p14="http://schemas.microsoft.com/office/powerpoint/2010/main" xmlns="" val="3866472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Nejasnosti kolem klonování zvířat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ze sta přenosů bývají </a:t>
            </a:r>
            <a:r>
              <a:rPr lang="cs-CZ" b="1" i="1" dirty="0" smtClean="0">
                <a:solidFill>
                  <a:srgbClr val="FF0000"/>
                </a:solidFill>
              </a:rPr>
              <a:t>úspěšné jen tři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ostatních případech </a:t>
            </a:r>
            <a:r>
              <a:rPr lang="cs-CZ" b="1" i="1" dirty="0" smtClean="0">
                <a:solidFill>
                  <a:srgbClr val="FF0000"/>
                </a:solidFill>
              </a:rPr>
              <a:t>umírá plod ještě před narozením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klonovaní jedinci jsou </a:t>
            </a:r>
            <a:r>
              <a:rPr lang="cs-CZ" b="1" i="1" dirty="0" smtClean="0">
                <a:solidFill>
                  <a:srgbClr val="FF0000"/>
                </a:solidFill>
              </a:rPr>
              <a:t>často postiženi těžkými vrozenými vývojovými vadami a brzy umírají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tyto obtíže souvisí zřejmě s trvalými změnami exprese některých genů a s procesy stárnutí somatických buněk, z nichž jsou jádra odebírána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předpoklad, že během první třetiny 21.století budou prostudovány procesy diferenciace buněk na genové úrovni a objeveny možnosti jejich ovlivnění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teprve poté bude možné přejít k rutinnímu klonování savců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0634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Zajímavý enzym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telomeráza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b="1" i="1" dirty="0" err="1" smtClean="0">
                <a:solidFill>
                  <a:schemeClr val="accent1"/>
                </a:solidFill>
              </a:rPr>
              <a:t>telomery</a:t>
            </a:r>
            <a:r>
              <a:rPr lang="cs-CZ" dirty="0" smtClean="0"/>
              <a:t> jsou koncové části chromozomů, které se po každém buněčném dělení zkracují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původní délka se obnovuje obvykle během tvorby pohlavních buněk, činností enzymu </a:t>
            </a:r>
            <a:r>
              <a:rPr lang="cs-CZ" b="1" i="1" dirty="0" err="1" smtClean="0">
                <a:solidFill>
                  <a:schemeClr val="accent1"/>
                </a:solidFill>
              </a:rPr>
              <a:t>telomerázy</a:t>
            </a:r>
            <a:r>
              <a:rPr lang="cs-CZ" dirty="0" smtClean="0"/>
              <a:t> (RNA-dependentní DNA- polymeráza, pracuje jako reverzní transkriptáza)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vlastní </a:t>
            </a:r>
            <a:r>
              <a:rPr lang="cs-CZ" dirty="0" err="1" smtClean="0"/>
              <a:t>telomerázu</a:t>
            </a:r>
            <a:r>
              <a:rPr lang="cs-CZ" dirty="0" smtClean="0"/>
              <a:t> mají i kmenové a rakovinné buňky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postupné </a:t>
            </a:r>
            <a:r>
              <a:rPr lang="cs-CZ" dirty="0"/>
              <a:t>zkracování délky </a:t>
            </a:r>
            <a:r>
              <a:rPr lang="cs-CZ" dirty="0" err="1"/>
              <a:t>telomer</a:t>
            </a:r>
            <a:r>
              <a:rPr lang="cs-CZ" dirty="0"/>
              <a:t> vede ke stárnutí buňky (</a:t>
            </a:r>
            <a:r>
              <a:rPr lang="cs-CZ" dirty="0" smtClean="0"/>
              <a:t>senescence) </a:t>
            </a:r>
            <a:r>
              <a:rPr lang="cs-CZ" dirty="0"/>
              <a:t>a </a:t>
            </a:r>
            <a:r>
              <a:rPr lang="cs-CZ" dirty="0" smtClean="0"/>
              <a:t>její programované buněčné smrti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dnes známe i gen odpovídající za tvorbu tohoto enzymu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zabuduje-li se gen do buňky, </a:t>
            </a:r>
            <a:r>
              <a:rPr lang="cs-CZ" dirty="0" err="1" smtClean="0">
                <a:solidFill>
                  <a:schemeClr val="tx1"/>
                </a:solidFill>
              </a:rPr>
              <a:t>telomery</a:t>
            </a:r>
            <a:r>
              <a:rPr lang="cs-CZ" dirty="0" smtClean="0">
                <a:solidFill>
                  <a:schemeClr val="tx1"/>
                </a:solidFill>
              </a:rPr>
              <a:t> se prodlouží a buňka „omládne“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prodloužení lidského života, oddalování stáří ???</a:t>
            </a:r>
          </a:p>
          <a:p>
            <a:pPr marL="0" indent="0">
              <a:buNone/>
            </a:pPr>
            <a:endParaRPr lang="cs-CZ" b="1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5031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Svítící koncové části chromozomů-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telomery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12045" y="1852519"/>
            <a:ext cx="5119909" cy="4715705"/>
          </a:xfrm>
        </p:spPr>
      </p:pic>
    </p:spTree>
    <p:extLst>
      <p:ext uri="{BB962C8B-B14F-4D97-AF65-F5344CB8AC3E}">
        <p14:creationId xmlns:p14="http://schemas.microsoft.com/office/powerpoint/2010/main" xmlns="" val="2839302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Možné využití </a:t>
            </a:r>
            <a:r>
              <a:rPr lang="cs-CZ" sz="36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transnukleárního</a:t>
            </a:r>
            <a:r>
              <a:rPr lang="cs-CZ" sz="36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klonování člověka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lphaLcParenR"/>
            </a:pPr>
            <a:r>
              <a:rPr lang="cs-CZ" sz="3600" dirty="0"/>
              <a:t> </a:t>
            </a:r>
            <a:r>
              <a:rPr lang="cs-CZ" sz="3600" dirty="0" smtClean="0"/>
              <a:t>reprodukční klonování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3600" dirty="0"/>
              <a:t> </a:t>
            </a:r>
            <a:r>
              <a:rPr lang="cs-CZ" sz="3600" dirty="0" smtClean="0"/>
              <a:t>terapeutické klonování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372547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Reprodukční klonování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vznik nového jedince, který je geneticky totožný s dárcem jádra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pomoc zejména neplodným párům, u kterých selhávají všechny metody umělého oplození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stalo by se jedním z prostředků asistované reprodukce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předmětem četných kritik, etické a legislativní problémy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nepřijatelné klonovat význačné osobnosti (vědci, umělci,…)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někteří rodiče chtějí touto cestou získat přesnou kopii svého předčasně zemřelého dítěte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nelze </a:t>
            </a:r>
            <a:r>
              <a:rPr lang="cs-CZ" dirty="0" smtClean="0"/>
              <a:t>předpovědět, </a:t>
            </a:r>
            <a:r>
              <a:rPr lang="cs-CZ" dirty="0" smtClean="0"/>
              <a:t>jak budou takto vzniklí jedinci vypadat, jak se budou chovat,…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33000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Terapeutické klonování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mohlo by vyřešit problémy s transplantacemi, kdy orgán od cizího dárce je často zničen imunitním systémem příjemce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přenosem jádra pacienta by vzniklo embryo, obsahující kmenové buňky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kmenové buňky dávají vznik novým tkáním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tyto buňky by se namnožily v kultuře, přenesly by se do těla pacienta, obnovila by se tak funkce postiženého orgánu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zatím nelze z těchto buněk vytvořit hotový orgán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není jasné, jak se budou chovat buňky po přenesení do organismu pacienta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tento způsob obecně přijatelnější, ale je zde obětován zárodek nového jedince jako pouhý zdroj kmenových buněk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00031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Nevyjasněné etické a právní problémy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 smtClean="0"/>
              <a:t>klonování člověka je v mnoha zemích legislativně omezeno nebo dokonce zakázáno  (viz dále)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podle některých církví a náboženských organizací je zcela nepřípustné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otázka, </a:t>
            </a:r>
            <a:r>
              <a:rPr lang="cs-CZ" sz="2800" dirty="0" smtClean="0"/>
              <a:t>zdali </a:t>
            </a:r>
            <a:r>
              <a:rPr lang="cs-CZ" sz="2800" dirty="0" smtClean="0"/>
              <a:t>úplný zákaz nepovede ke vzniku nekontrolovaných aktivit, které by mohly objevů zneužít (za účelem osobního obohacení)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18274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Legalizace klonování lidských embryí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>
                <a:hlinkClick r:id="rId2" tooltip="2001"/>
              </a:rPr>
              <a:t>2001</a:t>
            </a:r>
            <a:r>
              <a:rPr lang="cs-CZ" dirty="0"/>
              <a:t> – legalizace klonování lidských embryí pro získávání kmenových buněk ve Velké Británii (jako první země), ale </a:t>
            </a:r>
            <a:r>
              <a:rPr lang="cs-CZ" dirty="0">
                <a:hlinkClick r:id="rId3" tooltip="Blastocysta"/>
              </a:rPr>
              <a:t>blastocysty</a:t>
            </a:r>
            <a:r>
              <a:rPr lang="cs-CZ" dirty="0"/>
              <a:t> se musí zničit do věku 14 </a:t>
            </a:r>
            <a:r>
              <a:rPr lang="cs-CZ" dirty="0" smtClean="0"/>
              <a:t>dní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>
                <a:hlinkClick r:id="rId4" tooltip="2004"/>
              </a:rPr>
              <a:t>2004</a:t>
            </a:r>
            <a:r>
              <a:rPr lang="cs-CZ" dirty="0"/>
              <a:t> – jihokorejští vědci naklonovali 30 lidských </a:t>
            </a:r>
            <a:r>
              <a:rPr lang="cs-CZ" dirty="0">
                <a:hlinkClick r:id="rId5" tooltip="Embryo"/>
              </a:rPr>
              <a:t>embryí</a:t>
            </a:r>
            <a:r>
              <a:rPr lang="cs-CZ" dirty="0"/>
              <a:t>, nechali je dorůst do stadia </a:t>
            </a:r>
            <a:r>
              <a:rPr lang="cs-CZ" dirty="0">
                <a:hlinkClick r:id="rId3" tooltip="Blastocysta"/>
              </a:rPr>
              <a:t>blastocysty</a:t>
            </a:r>
            <a:r>
              <a:rPr lang="cs-CZ" dirty="0"/>
              <a:t> a získali z nich </a:t>
            </a:r>
            <a:r>
              <a:rPr lang="cs-CZ" dirty="0">
                <a:hlinkClick r:id="rId6" tooltip="Klon"/>
              </a:rPr>
              <a:t>klonové</a:t>
            </a:r>
            <a:r>
              <a:rPr lang="cs-CZ" dirty="0"/>
              <a:t> </a:t>
            </a:r>
            <a:r>
              <a:rPr lang="cs-CZ" dirty="0" smtClean="0"/>
              <a:t>buňky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>
                <a:hlinkClick r:id="rId7" tooltip="20. říjen"/>
              </a:rPr>
              <a:t>20. října</a:t>
            </a:r>
            <a:r>
              <a:rPr lang="cs-CZ" dirty="0"/>
              <a:t> </a:t>
            </a:r>
            <a:r>
              <a:rPr lang="cs-CZ" dirty="0">
                <a:hlinkClick r:id="rId8" tooltip="2005"/>
              </a:rPr>
              <a:t>2005</a:t>
            </a:r>
            <a:r>
              <a:rPr lang="cs-CZ" dirty="0"/>
              <a:t> – v jihokorejském </a:t>
            </a:r>
            <a:r>
              <a:rPr lang="cs-CZ" dirty="0">
                <a:hlinkClick r:id="rId9" tooltip="Soul"/>
              </a:rPr>
              <a:t>Soulu</a:t>
            </a:r>
            <a:r>
              <a:rPr lang="cs-CZ" dirty="0"/>
              <a:t> byla otevřena banka kmenových buněk pro vytváření a dodávání nových linií kmenových buněk. Banka má také umožnit expertům obcházet omezení ve výzkumu kmenových buněk, která některé vlády zavedly (např. </a:t>
            </a:r>
            <a:r>
              <a:rPr lang="cs-CZ" dirty="0">
                <a:hlinkClick r:id="rId10" tooltip="Spojené státy americké"/>
              </a:rPr>
              <a:t>USA</a:t>
            </a:r>
            <a:r>
              <a:rPr lang="cs-CZ" dirty="0"/>
              <a:t>). </a:t>
            </a:r>
            <a:r>
              <a:rPr lang="cs-CZ" dirty="0">
                <a:hlinkClick r:id="rId11" tooltip="Jižní Korea"/>
              </a:rPr>
              <a:t>Jižní Korea</a:t>
            </a:r>
            <a:r>
              <a:rPr lang="cs-CZ" dirty="0"/>
              <a:t> si nehodlá nové linie kmenových buněk nechat </a:t>
            </a:r>
            <a:r>
              <a:rPr lang="cs-CZ" dirty="0">
                <a:hlinkClick r:id="rId12" tooltip="Patent"/>
              </a:rPr>
              <a:t>patentovat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3423235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8650" y="321972"/>
            <a:ext cx="7886700" cy="776289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Legislativa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6366" y="1098262"/>
            <a:ext cx="8128984" cy="559875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b="1" dirty="0"/>
          </a:p>
          <a:p>
            <a:r>
              <a:rPr lang="cs-CZ" sz="2300" dirty="0">
                <a:hlinkClick r:id="rId2" tooltip="Francie"/>
              </a:rPr>
              <a:t>Francie</a:t>
            </a:r>
            <a:r>
              <a:rPr lang="cs-CZ" sz="2300" dirty="0"/>
              <a:t> a </a:t>
            </a:r>
            <a:r>
              <a:rPr lang="cs-CZ" sz="2300" dirty="0">
                <a:hlinkClick r:id="rId3" tooltip="Švédsko"/>
              </a:rPr>
              <a:t>Švédsko</a:t>
            </a:r>
            <a:r>
              <a:rPr lang="cs-CZ" sz="2300" dirty="0"/>
              <a:t> – povolen výzkum lidských embryí z potratů, platí zákaz výzkumu lidských embryí vytvářených v laboratoři.</a:t>
            </a:r>
          </a:p>
          <a:p>
            <a:r>
              <a:rPr lang="cs-CZ" sz="2300" dirty="0">
                <a:hlinkClick r:id="rId4" tooltip="Itálie"/>
              </a:rPr>
              <a:t>Itálie</a:t>
            </a:r>
            <a:r>
              <a:rPr lang="cs-CZ" sz="2300" dirty="0"/>
              <a:t> – platí zákaz výzkumu embryonálních kmenových buněk (a zákaz </a:t>
            </a:r>
            <a:r>
              <a:rPr lang="cs-CZ" sz="2300" dirty="0">
                <a:hlinkClick r:id="rId5" tooltip="Asistovaná reprodukce"/>
              </a:rPr>
              <a:t>asistované reprodukce</a:t>
            </a:r>
            <a:r>
              <a:rPr lang="cs-CZ" sz="2300" dirty="0"/>
              <a:t> a zákaz zmrazování embryí). Schválil to na jaře </a:t>
            </a:r>
            <a:r>
              <a:rPr lang="cs-CZ" sz="2300" dirty="0">
                <a:hlinkClick r:id="rId6" tooltip="2004"/>
              </a:rPr>
              <a:t>2004</a:t>
            </a:r>
            <a:r>
              <a:rPr lang="cs-CZ" sz="2300" dirty="0"/>
              <a:t> italský parlament na nátlak </a:t>
            </a:r>
            <a:r>
              <a:rPr lang="cs-CZ" sz="2300" dirty="0">
                <a:hlinkClick r:id="rId7" tooltip="Papež"/>
              </a:rPr>
              <a:t>papeže</a:t>
            </a:r>
            <a:r>
              <a:rPr lang="cs-CZ" sz="2300" dirty="0"/>
              <a:t>.</a:t>
            </a:r>
          </a:p>
          <a:p>
            <a:r>
              <a:rPr lang="cs-CZ" sz="2300" dirty="0">
                <a:hlinkClick r:id="rId8" tooltip="Německo"/>
              </a:rPr>
              <a:t>Německo</a:t>
            </a:r>
            <a:r>
              <a:rPr lang="cs-CZ" sz="2300" dirty="0"/>
              <a:t> – povolen dovoz a výzkum lidských embryí z jiných zemí, platí zákaz vytváření lidských embryí k výzkumu.</a:t>
            </a:r>
          </a:p>
          <a:p>
            <a:r>
              <a:rPr lang="cs-CZ" sz="2300" dirty="0">
                <a:hlinkClick r:id="rId9" tooltip="Spojené státy americké"/>
              </a:rPr>
              <a:t>USA</a:t>
            </a:r>
            <a:r>
              <a:rPr lang="cs-CZ" sz="2300" dirty="0"/>
              <a:t> neplatí ze státních peněz výzkum na nových buňkách z lidských zárodků, které při vynětí zanikají, ale lze využívat kmenové buňky odebrané ze zárodků před r. </a:t>
            </a:r>
            <a:r>
              <a:rPr lang="cs-CZ" sz="2300" dirty="0">
                <a:hlinkClick r:id="rId10" tooltip="2001"/>
              </a:rPr>
              <a:t>2001</a:t>
            </a:r>
            <a:r>
              <a:rPr lang="cs-CZ" sz="2300" dirty="0"/>
              <a:t>. Od té doby jsou kmenové buňky uchovávány a rozmnožovány živé v živném roztoku. V USA tedy nelze získat nové linie kmenových buněk. Významným odpůrcem výzkumu embryonálních kmenových buněk v USA byl prezident </a:t>
            </a:r>
            <a:r>
              <a:rPr lang="cs-CZ" sz="2300" dirty="0">
                <a:hlinkClick r:id="rId11" tooltip="George W. Bush"/>
              </a:rPr>
              <a:t>George W. Bush</a:t>
            </a:r>
            <a:r>
              <a:rPr lang="cs-CZ" sz="2300" dirty="0"/>
              <a:t>. Některé konzervativní náboženské skupiny věří, že omezení by měla být přísnější, zatímco někteří vědci jsou z těchto restrikcí zklamáni. Zákon začal platit v srpnu </a:t>
            </a:r>
            <a:r>
              <a:rPr lang="cs-CZ" sz="2300" dirty="0">
                <a:hlinkClick r:id="rId10" tooltip="2001"/>
              </a:rPr>
              <a:t>2001</a:t>
            </a:r>
            <a:r>
              <a:rPr lang="cs-CZ" sz="2300" dirty="0"/>
              <a:t>. </a:t>
            </a:r>
          </a:p>
          <a:p>
            <a:pPr lvl="1"/>
            <a:r>
              <a:rPr lang="cs-CZ" sz="2300" dirty="0"/>
              <a:t>Roku 2004 bylo povoleno vytváření lidských embryí k výzkumu v </a:t>
            </a:r>
            <a:r>
              <a:rPr lang="cs-CZ" sz="2300" dirty="0">
                <a:hlinkClick r:id="rId12" tooltip="Kalifornie"/>
              </a:rPr>
              <a:t>Kalifornii</a:t>
            </a:r>
            <a:r>
              <a:rPr lang="cs-CZ" sz="2300" dirty="0"/>
              <a:t> a v </a:t>
            </a:r>
            <a:r>
              <a:rPr lang="cs-CZ" sz="2300" dirty="0">
                <a:hlinkClick r:id="rId13" tooltip="New Jersey"/>
              </a:rPr>
              <a:t>New Jersey</a:t>
            </a:r>
            <a:r>
              <a:rPr lang="cs-CZ" sz="2300" baseline="30000" dirty="0">
                <a:hlinkClick r:id="rId14"/>
              </a:rPr>
              <a:t>[1]</a:t>
            </a:r>
            <a:endParaRPr lang="cs-CZ" sz="2300" dirty="0"/>
          </a:p>
          <a:p>
            <a:pPr lvl="1"/>
            <a:r>
              <a:rPr lang="cs-CZ" sz="2300" dirty="0">
                <a:hlinkClick r:id="rId15" tooltip="Barack Obama"/>
              </a:rPr>
              <a:t>Barack Obama</a:t>
            </a:r>
            <a:r>
              <a:rPr lang="cs-CZ" sz="2300" dirty="0"/>
              <a:t> tento Bushův zákon 9. 3. 2009 vetoval.</a:t>
            </a:r>
          </a:p>
          <a:p>
            <a:pPr lvl="1"/>
            <a:r>
              <a:rPr lang="cs-CZ" sz="2300" dirty="0"/>
              <a:t>na kmenové buňky z </a:t>
            </a:r>
            <a:r>
              <a:rPr lang="cs-CZ" sz="2300" dirty="0">
                <a:hlinkClick r:id="rId16" tooltip="Pupečníková krev"/>
              </a:rPr>
              <a:t>pupečníkové krve</a:t>
            </a:r>
            <a:r>
              <a:rPr lang="cs-CZ" sz="2300" dirty="0"/>
              <a:t> se nevztahují žádná legislativní omezení. Mají požehnání papeže. V červnu 2011 Vatikán investoval do výzkumu dospělých kmenových buněk 1 milion dolarů</a:t>
            </a:r>
          </a:p>
        </p:txBody>
      </p:sp>
    </p:spTree>
    <p:extLst>
      <p:ext uri="{BB962C8B-B14F-4D97-AF65-F5344CB8AC3E}">
        <p14:creationId xmlns:p14="http://schemas.microsoft.com/office/powerpoint/2010/main" xmlns="" val="6851252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č.227/2006 Sb., </a:t>
            </a:r>
            <a:r>
              <a:rPr lang="cs-CZ" b="1" dirty="0" smtClean="0"/>
              <a:t>§ 12, 13</a:t>
            </a:r>
          </a:p>
          <a:p>
            <a:r>
              <a:rPr lang="cs-CZ" b="1" dirty="0"/>
              <a:t> </a:t>
            </a:r>
            <a:r>
              <a:rPr lang="cs-CZ" dirty="0"/>
              <a:t>Zákon o výzkumu na lidských embryonálních kmenových buňkách a souvisejících činnostech a o změně některých souvisejících zákonů</a:t>
            </a:r>
          </a:p>
        </p:txBody>
      </p:sp>
    </p:spTree>
    <p:extLst>
      <p:ext uri="{BB962C8B-B14F-4D97-AF65-F5344CB8AC3E}">
        <p14:creationId xmlns:p14="http://schemas.microsoft.com/office/powerpoint/2010/main" xmlns="" val="917802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arenR"/>
            </a:pPr>
            <a:r>
              <a:rPr lang="cs-CZ" dirty="0" smtClean="0"/>
              <a:t>Uveďte příklady využití klonování v praxi.</a:t>
            </a:r>
          </a:p>
          <a:p>
            <a:pPr marL="457200" indent="-457200">
              <a:buAutoNum type="arabicParenR"/>
            </a:pPr>
            <a:r>
              <a:rPr lang="cs-CZ" dirty="0"/>
              <a:t> </a:t>
            </a:r>
            <a:r>
              <a:rPr lang="cs-CZ" dirty="0" smtClean="0"/>
              <a:t>S čím zřejmě souvisí problémy s klonováním zvířat ,</a:t>
            </a:r>
          </a:p>
          <a:p>
            <a:pPr marL="457200" indent="-457200">
              <a:buAutoNum type="arabicParenR"/>
            </a:pPr>
            <a:r>
              <a:rPr lang="cs-CZ" dirty="0"/>
              <a:t> </a:t>
            </a:r>
            <a:r>
              <a:rPr lang="cs-CZ" dirty="0" smtClean="0"/>
              <a:t>Jakou funkci má enzym </a:t>
            </a:r>
            <a:r>
              <a:rPr lang="cs-CZ" dirty="0" err="1" smtClean="0"/>
              <a:t>telomeráza</a:t>
            </a:r>
            <a:r>
              <a:rPr lang="cs-CZ" dirty="0" smtClean="0"/>
              <a:t> ?</a:t>
            </a:r>
          </a:p>
          <a:p>
            <a:pPr marL="457200" indent="-457200">
              <a:buAutoNum type="arabicParenR"/>
            </a:pPr>
            <a:r>
              <a:rPr lang="cs-CZ" dirty="0"/>
              <a:t> </a:t>
            </a:r>
            <a:r>
              <a:rPr lang="cs-CZ" dirty="0" smtClean="0"/>
              <a:t>Jak se mění </a:t>
            </a:r>
            <a:r>
              <a:rPr lang="cs-CZ" dirty="0" err="1" smtClean="0"/>
              <a:t>telomery</a:t>
            </a:r>
            <a:r>
              <a:rPr lang="cs-CZ" dirty="0" smtClean="0"/>
              <a:t> v chromozomech v souvislosti s buněčným dělením?</a:t>
            </a:r>
          </a:p>
          <a:p>
            <a:pPr marL="457200" indent="-457200">
              <a:buAutoNum type="arabicParenR"/>
            </a:pPr>
            <a:r>
              <a:rPr lang="cs-CZ" dirty="0"/>
              <a:t> </a:t>
            </a:r>
            <a:r>
              <a:rPr lang="cs-CZ" dirty="0" smtClean="0"/>
              <a:t>Jaký je Váš názor na klonování živočichů, včetně člověka (možné sepsat jako referát)?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05344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ROSYPAL, Stanislav a kol. </a:t>
            </a:r>
            <a:r>
              <a:rPr lang="cs-CZ" i="1" dirty="0"/>
              <a:t>Nový přehled biologie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2003, ISBN 80-7183-268-5.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 err="1"/>
              <a:t>Telomera</a:t>
            </a:r>
            <a:r>
              <a:rPr lang="cs-CZ" dirty="0"/>
              <a:t> [online]. [cit. </a:t>
            </a:r>
            <a:r>
              <a:rPr lang="cs-CZ" dirty="0" smtClean="0"/>
              <a:t>9.10.2013]. </a:t>
            </a:r>
            <a:r>
              <a:rPr lang="cs-CZ" dirty="0"/>
              <a:t>Dostupný na WWW: http://cs.wikipedia.org/wiki/Telomera</a:t>
            </a:r>
          </a:p>
        </p:txBody>
      </p:sp>
    </p:spTree>
    <p:extLst>
      <p:ext uri="{BB962C8B-B14F-4D97-AF65-F5344CB8AC3E}">
        <p14:creationId xmlns:p14="http://schemas.microsoft.com/office/powerpoint/2010/main" xmlns="" val="2219701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Citace z webových článků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Str.2- LENKOVÁ</a:t>
            </a:r>
            <a:r>
              <a:rPr lang="cs-CZ" dirty="0"/>
              <a:t>, Jitka. </a:t>
            </a:r>
            <a:r>
              <a:rPr lang="cs-CZ" i="1" dirty="0"/>
              <a:t>První naklonovaná ovce Dolly by oslavila patnáctiny. Má i závodní následovnice</a:t>
            </a:r>
            <a:r>
              <a:rPr lang="cs-CZ" dirty="0"/>
              <a:t> [online]. [cit. </a:t>
            </a:r>
            <a:r>
              <a:rPr lang="cs-CZ" dirty="0" smtClean="0"/>
              <a:t>9.10.2013].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tech.ihned.cz/c1-52239130-prvni-naklonovana-ovce-dolly-by-oslavila-patnactiny-ma-i-zavodni-nasledovnice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1960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Str.9- </a:t>
            </a:r>
            <a:r>
              <a:rPr lang="en-US" dirty="0" smtClean="0"/>
              <a:t>NATIONAL </a:t>
            </a:r>
            <a:r>
              <a:rPr lang="en-US" dirty="0"/>
              <a:t>HUMAN GENOME RESEARCH INSTITUTE. </a:t>
            </a:r>
            <a:r>
              <a:rPr lang="en-US" i="1" dirty="0" err="1"/>
              <a:t>wikimedia.commons</a:t>
            </a:r>
            <a:r>
              <a:rPr lang="en-US" dirty="0"/>
              <a:t> [online]. [cit. </a:t>
            </a:r>
            <a:r>
              <a:rPr lang="en-US" dirty="0" smtClean="0"/>
              <a:t>9.</a:t>
            </a:r>
            <a:r>
              <a:rPr lang="cs-CZ" dirty="0" smtClean="0"/>
              <a:t>10</a:t>
            </a:r>
            <a:r>
              <a:rPr lang="en-US" dirty="0" smtClean="0"/>
              <a:t>.201</a:t>
            </a:r>
            <a:r>
              <a:rPr lang="cs-CZ" dirty="0" smtClean="0"/>
              <a:t>3</a:t>
            </a:r>
            <a:r>
              <a:rPr lang="en-US" dirty="0" smtClean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commons.wikimedia.org/wiki/File:Telomere.JPG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5803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zoom/>
      </p:transition>
    </mc:Choice>
    <mc:Fallback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Hloubka">
      <a:dk1>
        <a:sysClr val="windowText" lastClr="000000"/>
      </a:dk1>
      <a:lt1>
        <a:sysClr val="window" lastClr="FFFFFF"/>
      </a:lt1>
      <a:dk2>
        <a:srgbClr val="454551"/>
      </a:dk2>
      <a:lt2>
        <a:srgbClr val="F2ACD2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Hloubka</Template>
  <TotalTime>443</TotalTime>
  <Words>1089</Words>
  <Application>Microsoft Office PowerPoint</Application>
  <PresentationFormat>Předvádění na obrazovce (4:3)</PresentationFormat>
  <Paragraphs>105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Hloubka</vt:lpstr>
      <vt:lpstr>Snímek 1</vt:lpstr>
      <vt:lpstr>Anotace</vt:lpstr>
      <vt:lpstr>Využití klonování</vt:lpstr>
      <vt:lpstr>Využití klonování v praxi</vt:lpstr>
      <vt:lpstr>Odkazy na obrázky</vt:lpstr>
      <vt:lpstr>Využití klonování v praxi</vt:lpstr>
      <vt:lpstr>Nejasnosti kolem klonování zvířat</vt:lpstr>
      <vt:lpstr>Zajímavý enzym telomeráza…</vt:lpstr>
      <vt:lpstr>Svítící koncové části chromozomů- telomery</vt:lpstr>
      <vt:lpstr>Možné využití transnukleárního klonování člověka…</vt:lpstr>
      <vt:lpstr>Reprodukční klonování</vt:lpstr>
      <vt:lpstr>Terapeutické klonování</vt:lpstr>
      <vt:lpstr>Nevyjasněné etické a právní problémy</vt:lpstr>
      <vt:lpstr>Legalizace klonování lidských embryí</vt:lpstr>
      <vt:lpstr>Legislativa</vt:lpstr>
      <vt:lpstr>Česká republika</vt:lpstr>
      <vt:lpstr>OPAKOVÁNÍ</vt:lpstr>
      <vt:lpstr>Zdroje</vt:lpstr>
      <vt:lpstr>Citace z webových článků</vt:lpstr>
      <vt:lpstr>Obrazový materiál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BIOTECHNOLOGIE</dc:title>
  <dc:creator>Pavel Fiala</dc:creator>
  <cp:lastModifiedBy>Dum</cp:lastModifiedBy>
  <cp:revision>43</cp:revision>
  <dcterms:created xsi:type="dcterms:W3CDTF">2014-04-02T07:59:32Z</dcterms:created>
  <dcterms:modified xsi:type="dcterms:W3CDTF">2014-04-10T11:01:09Z</dcterms:modified>
</cp:coreProperties>
</file>