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9"/>
  </p:notesMasterIdLst>
  <p:sldIdLst>
    <p:sldId id="273" r:id="rId2"/>
    <p:sldId id="272" r:id="rId3"/>
    <p:sldId id="256" r:id="rId4"/>
    <p:sldId id="257" r:id="rId5"/>
    <p:sldId id="259" r:id="rId6"/>
    <p:sldId id="260" r:id="rId7"/>
    <p:sldId id="258" r:id="rId8"/>
    <p:sldId id="262" r:id="rId9"/>
    <p:sldId id="261" r:id="rId10"/>
    <p:sldId id="263" r:id="rId11"/>
    <p:sldId id="264" r:id="rId12"/>
    <p:sldId id="265" r:id="rId13"/>
    <p:sldId id="266" r:id="rId14"/>
    <p:sldId id="269" r:id="rId15"/>
    <p:sldId id="275" r:id="rId16"/>
    <p:sldId id="274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7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FF55-8C21-4F94-A7E6-86162B06B296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49F50-F332-4E15-8085-9EB055FEDA5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1008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9213" y="1027113"/>
            <a:ext cx="4886325" cy="366553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083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507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87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431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877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742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282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417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907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30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486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31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5115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057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850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844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357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293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37366AAF-34F3-403D-8717-43B828397675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B9586A-012F-4A37-8804-03B5813D85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17301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sel.cz/index.php?clanek=3144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17372240"/>
              </p:ext>
            </p:extLst>
          </p:nvPr>
        </p:nvGraphicFramePr>
        <p:xfrm>
          <a:off x="827978" y="2204994"/>
          <a:ext cx="7704047" cy="2545324"/>
        </p:xfrm>
        <a:graphic>
          <a:graphicData uri="http://schemas.openxmlformats.org/drawingml/2006/table">
            <a:tbl>
              <a:tblPr/>
              <a:tblGrid>
                <a:gridCol w="2540870"/>
                <a:gridCol w="5163177"/>
              </a:tblGrid>
              <a:tr h="54286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6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18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6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VY_32_INOVACE_6C_17_Metodika genoveho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6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inzenyrstvi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II.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říjen 2013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6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 Fialová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985" y="5081895"/>
            <a:ext cx="5406458" cy="104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96" y="404982"/>
            <a:ext cx="1324349" cy="13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205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prezentaci se studenti seznámí s metodami genového inženýrství, s přípravou rekombinantních molekul DNA a jejich klonováním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prezentace je v závěru doplněna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/>
              <a:t>klíčová slova: </a:t>
            </a:r>
            <a:r>
              <a:rPr lang="cs-CZ" dirty="0" smtClean="0"/>
              <a:t>klonování DNA, rekombinantní DNA, klonovací vektor, restrikční endonukleáza, restrikční fragmenty, klonovací místo, selekční </a:t>
            </a:r>
            <a:r>
              <a:rPr lang="cs-CZ" dirty="0" err="1" smtClean="0"/>
              <a:t>markery</a:t>
            </a:r>
            <a:r>
              <a:rPr lang="cs-CZ" dirty="0" smtClean="0"/>
              <a:t>, DNA- ligáza, transformace, </a:t>
            </a:r>
            <a:r>
              <a:rPr lang="cs-CZ" dirty="0" err="1" smtClean="0"/>
              <a:t>elektroporace</a:t>
            </a:r>
            <a:r>
              <a:rPr lang="cs-CZ" dirty="0" smtClean="0"/>
              <a:t>, transdukce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0628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GENOVÉ INŽENÝRSTVÍ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8251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Genové inženýrství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u="sng" dirty="0" smtClean="0"/>
              <a:t>zabývá se: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přípravou umělých (nepřirozených) kombinací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vytvářením pozměněných či nových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zaváděním těchto genů do genomu organismů s cílem rekonstruovat (upravit nebo doplnit) jejich genetickou výbavu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základem práce jsou manipulace s DNA in vitro založené na přípravě rekombinantních molekul DNA a jejich klonování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79864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Klonování DNA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 smtClean="0"/>
              <a:t>jedna ze stěžejních metod molekulární biologie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umožňuje z genomu izolovat jeho jednotlivé úseky (př</a:t>
            </a:r>
            <a:r>
              <a:rPr lang="cs-CZ" sz="3200" dirty="0" smtClean="0"/>
              <a:t>. jednotlivé </a:t>
            </a:r>
            <a:r>
              <a:rPr lang="cs-CZ" sz="3200" dirty="0" smtClean="0"/>
              <a:t>geny), ty ve formě rekombinantní DNA mnohonásobně množit a tím je umožněno jejich další využití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24686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oblasti využití klonování DNA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izolace genů, studium jejich struktury a funkce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studium regulačních oblastí řídících expresi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fyzikální a genetická analýza genomů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exprese cizích genů v nepříbuzných hostitelských buňkách a získávání jejich produktů ve velkém množství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cílem je příprava látek využitelných v průmyslu (enzymy), zdravotnictví a farmacii (vakcíny, hormony aj.) aj.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30793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Klonování DNA (klonování genů, molekulární klonování)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tvorba klonů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>
                <a:solidFill>
                  <a:schemeClr val="accent1"/>
                </a:solidFill>
              </a:rPr>
              <a:t>klon DNA </a:t>
            </a:r>
            <a:r>
              <a:rPr lang="cs-CZ" dirty="0" smtClean="0"/>
              <a:t>je soubor identických molekul, fragmentů nebo úseků DNA připravených </a:t>
            </a:r>
            <a:r>
              <a:rPr lang="cs-CZ" dirty="0" err="1" smtClean="0"/>
              <a:t>např.množením</a:t>
            </a:r>
            <a:r>
              <a:rPr lang="cs-CZ" dirty="0" smtClean="0"/>
              <a:t> rekombinantních molekul DNA v hostitelské buňce (in </a:t>
            </a:r>
            <a:r>
              <a:rPr lang="cs-CZ" dirty="0" err="1" smtClean="0"/>
              <a:t>vivo</a:t>
            </a:r>
            <a:r>
              <a:rPr lang="cs-CZ" dirty="0" smtClean="0"/>
              <a:t>) nebo pomocí PCR (in vitro)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>
                <a:solidFill>
                  <a:schemeClr val="accent1"/>
                </a:solidFill>
              </a:rPr>
              <a:t>rekombinantní molekula DNA </a:t>
            </a:r>
            <a:r>
              <a:rPr lang="cs-CZ" dirty="0" smtClean="0"/>
              <a:t>je molekula vytvořená in vitro spojením cizorodé DNA s klonovacím vektorem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>
                <a:solidFill>
                  <a:schemeClr val="accent1"/>
                </a:solidFill>
              </a:rPr>
              <a:t>klonovací vektor (přenašeč) </a:t>
            </a:r>
            <a:r>
              <a:rPr lang="cs-CZ" dirty="0" smtClean="0"/>
              <a:t>je molekula DNA se schopností přijmout cizorodou DNA, spojit se s ní a autonomně se replikovat v hostitelské buňce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>
                <a:solidFill>
                  <a:schemeClr val="accent1"/>
                </a:solidFill>
              </a:rPr>
              <a:t>cizorodá (klonovaná) DNA </a:t>
            </a:r>
            <a:r>
              <a:rPr lang="cs-CZ" dirty="0" smtClean="0"/>
              <a:t>je jakýkoliv úsek DNA vložený do klonovacího vektoru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601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Klonování DNA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cs-CZ" sz="2800" dirty="0" smtClean="0"/>
              <a:t> Příprava rekombinantní molekuly DNA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800" dirty="0"/>
              <a:t> </a:t>
            </a:r>
            <a:r>
              <a:rPr lang="cs-CZ" sz="2800" dirty="0" smtClean="0"/>
              <a:t>Přenos rekombinantní DNA do vhodné hostitelské buňky a její pomnožení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800" dirty="0"/>
              <a:t> S</a:t>
            </a:r>
            <a:r>
              <a:rPr lang="cs-CZ" sz="2800" dirty="0" smtClean="0"/>
              <a:t>elekce klonů buněk obsahujících požadované molekuly DNA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68672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4325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rekombinantních molekul DNA</a:t>
            </a:r>
            <a:b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původ DNA určené ke klonování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207438"/>
            <a:ext cx="7675350" cy="56505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accent1"/>
                </a:solidFill>
              </a:rPr>
              <a:t>a)   </a:t>
            </a:r>
            <a:r>
              <a:rPr lang="cs-CZ" dirty="0" smtClean="0"/>
              <a:t> </a:t>
            </a:r>
            <a:r>
              <a:rPr lang="cs-CZ" b="1" i="1" u="sng" dirty="0" smtClean="0">
                <a:solidFill>
                  <a:schemeClr val="accent1"/>
                </a:solidFill>
              </a:rPr>
              <a:t>genomová DNA izolovaná z dárcovského organismu</a:t>
            </a:r>
          </a:p>
          <a:p>
            <a:pPr>
              <a:buFontTx/>
              <a:buChar char="-"/>
            </a:pPr>
            <a:r>
              <a:rPr lang="cs-CZ" dirty="0" smtClean="0"/>
              <a:t>nejdříve se rozštěpí nejčastěji účinkem enzymů restrikčních endonukleáz na kratší úseky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b="1" i="1" dirty="0" smtClean="0">
                <a:solidFill>
                  <a:schemeClr val="accent1"/>
                </a:solidFill>
              </a:rPr>
              <a:t>restrikční endonukleázy </a:t>
            </a:r>
            <a:r>
              <a:rPr lang="cs-CZ" dirty="0" smtClean="0"/>
              <a:t>jsou sekvenčně specifické endonukleázy, které jsou produkovány bakteriemi různých druhů; rozpoznávají a štěpí molekuly </a:t>
            </a:r>
            <a:r>
              <a:rPr lang="cs-CZ" dirty="0" err="1" smtClean="0"/>
              <a:t>dsDNA</a:t>
            </a:r>
            <a:r>
              <a:rPr lang="cs-CZ" dirty="0" smtClean="0"/>
              <a:t> ve specifických místech (restrikční, cílová místa)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b="1" i="1" dirty="0" smtClean="0">
                <a:solidFill>
                  <a:schemeClr val="accent1"/>
                </a:solidFill>
              </a:rPr>
              <a:t>cílová místa </a:t>
            </a:r>
            <a:r>
              <a:rPr lang="cs-CZ" dirty="0" smtClean="0"/>
              <a:t>jsou tvořena krátkými nukleotidovými sekvencemi (obvykle 4- 8 nukleotidů); </a:t>
            </a:r>
            <a:r>
              <a:rPr lang="cs-CZ" dirty="0" err="1" smtClean="0"/>
              <a:t>r.e</a:t>
            </a:r>
            <a:r>
              <a:rPr lang="cs-CZ" dirty="0" smtClean="0"/>
              <a:t>. rozpoznávají asi 200 různých sekvencí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produktem štěpení jsou úseky DNA o definované délce, </a:t>
            </a:r>
            <a:r>
              <a:rPr lang="cs-CZ" dirty="0" err="1" smtClean="0"/>
              <a:t>tzv.</a:t>
            </a:r>
            <a:r>
              <a:rPr lang="cs-CZ" b="1" i="1" dirty="0" err="1" smtClean="0">
                <a:solidFill>
                  <a:schemeClr val="accent1"/>
                </a:solidFill>
              </a:rPr>
              <a:t>restrikční</a:t>
            </a:r>
            <a:r>
              <a:rPr lang="cs-CZ" b="1" i="1" dirty="0" smtClean="0">
                <a:solidFill>
                  <a:schemeClr val="accent1"/>
                </a:solidFill>
              </a:rPr>
              <a:t> fragmenty </a:t>
            </a:r>
            <a:r>
              <a:rPr lang="cs-CZ" b="1" i="1" dirty="0" smtClean="0">
                <a:solidFill>
                  <a:schemeClr val="tx1"/>
                </a:solidFill>
              </a:rPr>
              <a:t>m</a:t>
            </a:r>
            <a:endParaRPr lang="cs-CZ" b="1" i="1" dirty="0" smtClean="0">
              <a:solidFill>
                <a:schemeClr val="accent1"/>
              </a:solidFill>
            </a:endParaRPr>
          </a:p>
          <a:p>
            <a:pPr marL="457200" indent="-457200">
              <a:buAutoNum type="alphaLcParenR" startAt="2"/>
            </a:pPr>
            <a:r>
              <a:rPr lang="cs-CZ" b="1" i="1" u="sng" dirty="0" err="1" smtClean="0">
                <a:solidFill>
                  <a:schemeClr val="accent1"/>
                </a:solidFill>
              </a:rPr>
              <a:t>cDNA</a:t>
            </a:r>
            <a:r>
              <a:rPr lang="cs-CZ" b="1" i="1" u="sng" dirty="0" smtClean="0">
                <a:solidFill>
                  <a:schemeClr val="accent1"/>
                </a:solidFill>
              </a:rPr>
              <a:t> připravená reverzní transkripcí z </a:t>
            </a:r>
            <a:r>
              <a:rPr lang="cs-CZ" b="1" i="1" u="sng" dirty="0" err="1" smtClean="0">
                <a:solidFill>
                  <a:schemeClr val="accent1"/>
                </a:solidFill>
              </a:rPr>
              <a:t>mRNA</a:t>
            </a:r>
            <a:endParaRPr lang="cs-CZ" b="1" i="1" u="sng" dirty="0" smtClean="0">
              <a:solidFill>
                <a:schemeClr val="accent1"/>
              </a:solidFill>
            </a:endParaRPr>
          </a:p>
          <a:p>
            <a:pPr marL="457200" indent="-457200">
              <a:buAutoNum type="alphaLcParenR" startAt="2"/>
            </a:pPr>
            <a:r>
              <a:rPr lang="cs-CZ" dirty="0">
                <a:solidFill>
                  <a:schemeClr val="accent1"/>
                </a:solidFill>
              </a:rPr>
              <a:t> </a:t>
            </a:r>
            <a:r>
              <a:rPr lang="cs-CZ" b="1" i="1" dirty="0" smtClean="0">
                <a:solidFill>
                  <a:schemeClr val="accent1"/>
                </a:solidFill>
              </a:rPr>
              <a:t>DNA připravená uměle chemickou syntézou</a:t>
            </a:r>
          </a:p>
        </p:txBody>
      </p:sp>
    </p:spTree>
    <p:extLst>
      <p:ext uri="{BB962C8B-B14F-4D97-AF65-F5344CB8AC3E}">
        <p14:creationId xmlns:p14="http://schemas.microsoft.com/office/powerpoint/2010/main" xmlns="" val="116276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3191" y="378005"/>
            <a:ext cx="7886700" cy="1325563"/>
          </a:xfrm>
        </p:spPr>
        <p:txBody>
          <a:bodyPr>
            <a:normAutofit/>
          </a:bodyPr>
          <a:lstStyle/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rekombinantních molekul DNA</a:t>
            </a:r>
            <a:b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klonovací vektory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 smtClean="0"/>
              <a:t>používají se pro zavedení cizorodé DNA do hostitelských buněk a k jejímu pomnožení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molekuly DNA, které jsou odvozeny z </a:t>
            </a:r>
            <a:r>
              <a:rPr lang="cs-CZ" sz="3200" b="1" i="1" dirty="0" smtClean="0">
                <a:solidFill>
                  <a:schemeClr val="accent1"/>
                </a:solidFill>
              </a:rPr>
              <a:t>bakteriálních</a:t>
            </a:r>
            <a:r>
              <a:rPr lang="cs-CZ" sz="3200" dirty="0" smtClean="0"/>
              <a:t> (významné pro další selekci jsou </a:t>
            </a:r>
            <a:r>
              <a:rPr lang="cs-CZ" sz="3200" dirty="0" err="1" smtClean="0"/>
              <a:t>plazmidy</a:t>
            </a:r>
            <a:r>
              <a:rPr lang="cs-CZ" sz="3200" dirty="0" smtClean="0"/>
              <a:t> nesoucí geny pro rezistenci k antibiotikům) </a:t>
            </a:r>
            <a:r>
              <a:rPr lang="cs-CZ" sz="3200" b="1" i="1" dirty="0" smtClean="0">
                <a:solidFill>
                  <a:schemeClr val="accent1"/>
                </a:solidFill>
              </a:rPr>
              <a:t>nebo kvasinkových </a:t>
            </a:r>
            <a:r>
              <a:rPr lang="cs-CZ" sz="3200" b="1" i="1" dirty="0" err="1" smtClean="0">
                <a:solidFill>
                  <a:schemeClr val="accent1"/>
                </a:solidFill>
              </a:rPr>
              <a:t>plazmidů</a:t>
            </a:r>
            <a:r>
              <a:rPr lang="cs-CZ" sz="3200" b="1" i="1" dirty="0" smtClean="0">
                <a:solidFill>
                  <a:schemeClr val="accent1"/>
                </a:solidFill>
              </a:rPr>
              <a:t>, nebo z bakteriálních, rostlinných a živočišných virů</a:t>
            </a:r>
            <a:endParaRPr lang="cs-CZ" sz="3200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441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rekombinantních molekul DNA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vlastnosti klonovacích vektorů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relativně malé o velikosti několika tisíc nukleotidů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obsahují </a:t>
            </a:r>
            <a:r>
              <a:rPr lang="cs-CZ" b="1" i="1" dirty="0" smtClean="0">
                <a:solidFill>
                  <a:schemeClr val="accent1"/>
                </a:solidFill>
              </a:rPr>
              <a:t>klonovací místo</a:t>
            </a:r>
            <a:r>
              <a:rPr lang="cs-CZ" dirty="0" smtClean="0"/>
              <a:t>, do něhož se začleňuje cizorodá DNA; klonovací místo je tvořeno cílovou sekvencí pro některou restrikční endonukleázu (klonovací místo může být i mnohočetné)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mají schopnost se samostatně replikovat v hostitelské buňce; po začlenění do vektoru se cizorodá DNA replikuje jako součást rekombinantní vektorové molekuly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snadno se přenášejí do hostitelských buněk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obsahují geny (tzv</a:t>
            </a:r>
            <a:r>
              <a:rPr lang="cs-CZ" dirty="0" smtClean="0"/>
              <a:t>. selekční </a:t>
            </a:r>
            <a:r>
              <a:rPr lang="cs-CZ" dirty="0" err="1" smtClean="0"/>
              <a:t>markery</a:t>
            </a:r>
            <a:r>
              <a:rPr lang="cs-CZ" dirty="0" smtClean="0"/>
              <a:t>), na základě jejichž fenotypového projevu lze buňky nesoucí vektor snadno selektovat; nejčastěji geny, které buňkám propůjčují rezistenci k některému antibiotiku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661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Příprava rekombinantních molekul 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DNA</a:t>
            </a:r>
            <a:b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spojení vektorové a cizorodé DNA</a:t>
            </a:r>
            <a:endParaRPr lang="cs-CZ" sz="3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vektorová molekula je také rozštěpena </a:t>
            </a:r>
            <a:r>
              <a:rPr lang="cs-CZ" sz="2800" b="1" i="1" dirty="0" smtClean="0">
                <a:solidFill>
                  <a:schemeClr val="accent1"/>
                </a:solidFill>
              </a:rPr>
              <a:t>restrikční endonukleázou</a:t>
            </a:r>
            <a:r>
              <a:rPr lang="cs-CZ" sz="2800" dirty="0" smtClean="0"/>
              <a:t>; vytváří se tak </a:t>
            </a:r>
            <a:r>
              <a:rPr lang="cs-CZ" sz="2800" dirty="0" err="1" smtClean="0"/>
              <a:t>jednořetězcové</a:t>
            </a:r>
            <a:r>
              <a:rPr lang="cs-CZ" sz="2800" dirty="0" smtClean="0"/>
              <a:t> konce komplementární k obdobným koncům cizorodé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po smíchání vektorové a cizorodé DNA se jejich konce vzájemně kovalentně spojí enzymem </a:t>
            </a:r>
            <a:r>
              <a:rPr lang="cs-CZ" sz="2800" b="1" i="1" dirty="0" smtClean="0">
                <a:solidFill>
                  <a:schemeClr val="accent1"/>
                </a:solidFill>
              </a:rPr>
              <a:t>DNA- ligázou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vzniká rekombinantní molekula DNA, která se přenese do buněk vhodného hostitele; zde se replikuje a vstupuje do jeho dceřiných buněk (do jeho potomstva)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58160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Selekce klonů buněk obsahujících požadované molekuly rekombinantní D</a:t>
            </a:r>
            <a:r>
              <a:rPr lang="cs-CZ" sz="3200" b="1" dirty="0" smtClean="0"/>
              <a:t>NA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buňky s rekombinantní DNA se selektují pomocí </a:t>
            </a:r>
            <a:r>
              <a:rPr lang="cs-CZ" b="1" i="1" dirty="0" smtClean="0">
                <a:solidFill>
                  <a:schemeClr val="accent1"/>
                </a:solidFill>
              </a:rPr>
              <a:t>selekčního </a:t>
            </a:r>
            <a:r>
              <a:rPr lang="cs-CZ" b="1" i="1" dirty="0" err="1" smtClean="0">
                <a:solidFill>
                  <a:schemeClr val="accent1"/>
                </a:solidFill>
              </a:rPr>
              <a:t>markeru</a:t>
            </a:r>
            <a:r>
              <a:rPr lang="cs-CZ" b="1" i="1" dirty="0" smtClean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( </a:t>
            </a:r>
            <a:r>
              <a:rPr lang="cs-CZ" dirty="0" err="1" smtClean="0">
                <a:solidFill>
                  <a:schemeClr val="tx1"/>
                </a:solidFill>
              </a:rPr>
              <a:t>např.geny</a:t>
            </a:r>
            <a:r>
              <a:rPr lang="cs-CZ" dirty="0" smtClean="0">
                <a:solidFill>
                  <a:schemeClr val="tx1"/>
                </a:solidFill>
              </a:rPr>
              <a:t> pro rezistenci bakterií k některému antibiotiku) </a:t>
            </a:r>
            <a:r>
              <a:rPr lang="cs-CZ" dirty="0" smtClean="0"/>
              <a:t>přítomného na vektorové molekule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potomstvo těchto buněk obsahuje klon rekombinantních molekul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např</a:t>
            </a:r>
            <a:r>
              <a:rPr lang="cs-CZ" dirty="0" smtClean="0"/>
              <a:t>. buňky </a:t>
            </a:r>
            <a:r>
              <a:rPr lang="cs-CZ" dirty="0" smtClean="0"/>
              <a:t>s rekombinantní DNA se přenesou na živnou půdu obsahující antibiotikum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buňky, do kterých </a:t>
            </a:r>
            <a:r>
              <a:rPr lang="cs-CZ" dirty="0" err="1" smtClean="0"/>
              <a:t>plazmid</a:t>
            </a:r>
            <a:r>
              <a:rPr lang="cs-CZ" dirty="0" smtClean="0"/>
              <a:t> s rekombinantní DNA nevnikl jsou citlivé k antibiotiku a uhynou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bakterie s </a:t>
            </a:r>
            <a:r>
              <a:rPr lang="cs-CZ" dirty="0" err="1" smtClean="0"/>
              <a:t>plazmidy</a:t>
            </a:r>
            <a:r>
              <a:rPr lang="cs-CZ" dirty="0" smtClean="0"/>
              <a:t> s rekombinantní DNA se pomnoží, tím se mnohonásobně zkopíruje klonovaná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izolací </a:t>
            </a:r>
            <a:r>
              <a:rPr lang="cs-CZ" dirty="0" err="1" smtClean="0"/>
              <a:t>plazmidů</a:t>
            </a:r>
            <a:r>
              <a:rPr lang="cs-CZ" dirty="0" smtClean="0"/>
              <a:t> z bakterií a posléze izolací DNA se získá namnožená DNA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479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Přenos rekombinantních molekul DNA do hostitelského organismu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jako </a:t>
            </a:r>
            <a:r>
              <a:rPr lang="cs-CZ" b="1" i="1" dirty="0" smtClean="0">
                <a:solidFill>
                  <a:schemeClr val="accent1"/>
                </a:solidFill>
              </a:rPr>
              <a:t>hostitelský organismus </a:t>
            </a:r>
            <a:r>
              <a:rPr lang="cs-CZ" dirty="0" smtClean="0"/>
              <a:t>se většinou používá bakterie </a:t>
            </a:r>
            <a:r>
              <a:rPr lang="cs-CZ" b="1" i="1" dirty="0" err="1" smtClean="0">
                <a:solidFill>
                  <a:schemeClr val="accent1"/>
                </a:solidFill>
              </a:rPr>
              <a:t>Escherichia</a:t>
            </a:r>
            <a:r>
              <a:rPr lang="cs-CZ" b="1" i="1" dirty="0" smtClean="0">
                <a:solidFill>
                  <a:schemeClr val="accent1"/>
                </a:solidFill>
              </a:rPr>
              <a:t> coli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nejčastěji se přenos rekombinantních </a:t>
            </a:r>
            <a:r>
              <a:rPr lang="cs-CZ" dirty="0" err="1" smtClean="0"/>
              <a:t>plazmidových</a:t>
            </a:r>
            <a:r>
              <a:rPr lang="cs-CZ" dirty="0" smtClean="0"/>
              <a:t> vektorů do </a:t>
            </a:r>
            <a:r>
              <a:rPr lang="cs-CZ" dirty="0" err="1" smtClean="0"/>
              <a:t>E.coli</a:t>
            </a:r>
            <a:r>
              <a:rPr lang="cs-CZ" dirty="0" smtClean="0"/>
              <a:t> provádí procesem </a:t>
            </a:r>
            <a:r>
              <a:rPr lang="cs-CZ" b="1" i="1" dirty="0" smtClean="0">
                <a:solidFill>
                  <a:schemeClr val="accent1"/>
                </a:solidFill>
              </a:rPr>
              <a:t>transformace</a:t>
            </a:r>
            <a:r>
              <a:rPr lang="cs-CZ" dirty="0" smtClean="0"/>
              <a:t> ,kdy bakteriální buňky přijímají volnou DNA z okolního prostředí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při</a:t>
            </a:r>
            <a:r>
              <a:rPr lang="cs-CZ" b="1" i="1" dirty="0" smtClean="0">
                <a:solidFill>
                  <a:schemeClr val="accent1"/>
                </a:solidFill>
              </a:rPr>
              <a:t> </a:t>
            </a:r>
            <a:r>
              <a:rPr lang="cs-CZ" b="1" i="1" dirty="0" err="1" smtClean="0">
                <a:solidFill>
                  <a:schemeClr val="accent1"/>
                </a:solidFill>
              </a:rPr>
              <a:t>elektroporaci</a:t>
            </a:r>
            <a:r>
              <a:rPr lang="cs-CZ" b="1" i="1" dirty="0" smtClean="0">
                <a:solidFill>
                  <a:schemeClr val="accent1"/>
                </a:solidFill>
              </a:rPr>
              <a:t> </a:t>
            </a:r>
            <a:r>
              <a:rPr lang="cs-CZ" dirty="0" smtClean="0"/>
              <a:t>se buňky vystaví krátkému elektrickému pulzu o vysokém napětí, který v buněčné stěně vytvoří póry, jimiž DNA vstupuje do buněk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při </a:t>
            </a:r>
            <a:r>
              <a:rPr lang="cs-CZ" b="1" i="1" dirty="0" smtClean="0">
                <a:solidFill>
                  <a:schemeClr val="accent1"/>
                </a:solidFill>
              </a:rPr>
              <a:t>transdukci</a:t>
            </a:r>
            <a:r>
              <a:rPr lang="cs-CZ" dirty="0" smtClean="0"/>
              <a:t> se používá vektorů odvozených od bakteriofágů (např</a:t>
            </a:r>
            <a:r>
              <a:rPr lang="cs-CZ" dirty="0" smtClean="0"/>
              <a:t>. bakteriofág </a:t>
            </a:r>
            <a:r>
              <a:rPr lang="cs-CZ" dirty="0" smtClean="0"/>
              <a:t>lambda a jeho deriváty </a:t>
            </a:r>
            <a:r>
              <a:rPr lang="cs-CZ" dirty="0" err="1" smtClean="0"/>
              <a:t>kosmidy</a:t>
            </a:r>
            <a:r>
              <a:rPr lang="cs-CZ" dirty="0" smtClean="0"/>
              <a:t>), přenos je zprostředkován přirozenou fágovou infekcí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6736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 na obrázek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hlinkClick r:id="rId2"/>
              </a:rPr>
              <a:t>http://www.osel.cz/index.php?clanek=3144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2917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Čím se zabývá genové inženýrství?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Čím je tvořena rekombinantní molekula DNA?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K čemu se v genovém inženýrství využívají enzymy restrikční endonukleázy?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K čemu se v genovém inženýrství využívá enzym DNA- ligáza?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Jaký je rozdíl mezi transformací a transdukcí při přenosu rekombinantních molekul DNA do hostitelského organismu?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7605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  JELÍNEK, Jan; ZICHÁČEK, Vladimír. </a:t>
            </a:r>
            <a:r>
              <a:rPr lang="cs-CZ" i="1" dirty="0"/>
              <a:t>Biologie pro gymnázia</a:t>
            </a:r>
            <a:r>
              <a:rPr lang="cs-CZ" dirty="0"/>
              <a:t>. Olomouc: Nakladatelství Olomouc, 2006, ISBN 80-7182-217-5.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ROSYPAL, Stanislav a kol. </a:t>
            </a:r>
            <a:r>
              <a:rPr lang="cs-CZ" i="1" dirty="0"/>
              <a:t>Nový přehled biologie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2003, ISBN 80-7183-268-5.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8637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loubka">
  <a:themeElements>
    <a:clrScheme name="Hloubka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Hloubka</Template>
  <TotalTime>345</TotalTime>
  <Words>1048</Words>
  <Application>Microsoft Office PowerPoint</Application>
  <PresentationFormat>Předvádění na obrazovce (4:3)</PresentationFormat>
  <Paragraphs>93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Hloubka</vt:lpstr>
      <vt:lpstr>Snímek 1</vt:lpstr>
      <vt:lpstr>Anotace </vt:lpstr>
      <vt:lpstr>GENOVÉ INŽENÝRSTVÍ</vt:lpstr>
      <vt:lpstr>Genové inženýrství</vt:lpstr>
      <vt:lpstr>Klonování DNA</vt:lpstr>
      <vt:lpstr>Hlavní oblasti využití klonování DNA</vt:lpstr>
      <vt:lpstr>Klonování DNA (klonování genů, molekulární klonování)</vt:lpstr>
      <vt:lpstr>Klonování DNA</vt:lpstr>
      <vt:lpstr>Příprava rekombinantních molekul DNA - původ DNA určené ke klonování</vt:lpstr>
      <vt:lpstr>Příprava rekombinantních molekul DNA - klonovací vektory</vt:lpstr>
      <vt:lpstr>Příprava rekombinantních molekul DNA - vlastnosti klonovacích vektorů</vt:lpstr>
      <vt:lpstr>Příprava rekombinantních molekul DNA - spojení vektorové a cizorodé DNA</vt:lpstr>
      <vt:lpstr>Selekce klonů buněk obsahujících požadované molekuly rekombinantní DNA</vt:lpstr>
      <vt:lpstr>Přenos rekombinantních molekul DNA do hostitelského organismu</vt:lpstr>
      <vt:lpstr>Odkaz na obrázek</vt:lpstr>
      <vt:lpstr>OPAKOVÁNÍ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GENOVÉ INŽENÝRSTVÍ</dc:title>
  <dc:creator>Pavel Fiala</dc:creator>
  <cp:lastModifiedBy>Dum</cp:lastModifiedBy>
  <cp:revision>28</cp:revision>
  <dcterms:created xsi:type="dcterms:W3CDTF">2014-04-01T12:40:49Z</dcterms:created>
  <dcterms:modified xsi:type="dcterms:W3CDTF">2014-04-10T11:03:40Z</dcterms:modified>
</cp:coreProperties>
</file>