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BC669-F386-4221-AA61-D12447592ECE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526C4-0537-4F86-948A-9D405CE0B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74815-5D6A-4F05-AF28-142CA9D4B103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EDAD0-39AD-4D11-A852-C808B139E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A5DDB-0FBC-456B-8D12-0FA3B357F5A9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B2673-2D02-4ABB-8715-E8A1D38B7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60AFF-58BB-431A-8CD7-CA1D090CE13B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26492-06A4-4B43-9643-F7E2E622D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85ADA-120E-412B-8112-1A36CE167B68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4CBD6-72F4-432D-9C69-BD6243CB2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2C84E-2E7E-49D0-AFFC-F2A802B97B44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FF60E-AB79-4AA8-88B3-EFED64BB3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80C08-7A8C-428A-BB58-FF839E6B2D9C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448FC-60A6-42FE-B6F4-C7AF0412C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A7C1B-CB97-4781-86F9-B290B6615EA7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8533B-D00A-426F-9848-E0EA46B1B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726B-1D71-441F-BA67-335F94C5B8F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66A2B-FFE4-45F2-8234-ED63E9422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4D5FA-CDBF-4FF1-A5F5-6B476296E52B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52894-97D5-4837-B2C1-084FB39D2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31B86-C169-441E-8DF0-A9AF8FD1AA2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126D3-218B-416B-B61A-09010F0F8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6DA410-AD05-4A01-AB8D-EE8EFC79E32E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A61AA8-257D-4F1E-8EBA-0C0F5A5FA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4570378" imgH="3427533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charset="0"/>
                <a:cs typeface="Arial" charset="0"/>
              </a:rPr>
              <a:t>Palivová soustava traktoru</a:t>
            </a:r>
            <a:br>
              <a:rPr lang="cs-CZ" b="1" dirty="0" smtClean="0">
                <a:latin typeface="Arial" charset="0"/>
                <a:cs typeface="Arial" charset="0"/>
              </a:rPr>
            </a:br>
            <a:r>
              <a:rPr lang="cs-CZ" b="1" dirty="0" smtClean="0">
                <a:latin typeface="Arial" charset="0"/>
                <a:cs typeface="Arial" charset="0"/>
              </a:rPr>
              <a:t>Zetor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Unifikovaná řada 1.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charset="0"/>
                <a:cs typeface="Arial" charset="0"/>
              </a:rPr>
              <a:t>Úkolem palivové soustavy je doprava paliva z nádrže do spalovacího prostoru vznětového motoru traktoru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charset="0"/>
                <a:cs typeface="Arial" charset="0"/>
              </a:rPr>
              <a:t>Palivem je motorová nafta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charset="0"/>
                <a:cs typeface="Arial" charset="0"/>
              </a:rPr>
              <a:t>Skládá se ze dvou částí – nízkotlaká a vysokotlaká část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charset="0"/>
                <a:cs typeface="Arial" charset="0"/>
              </a:rPr>
              <a:t>Nízkotlaká část – nádrž, hrubý čistič paliva, podávací čerpadlo s ručním čerpadlem, jemný čistič paliva, spojovací potrubí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charset="0"/>
                <a:cs typeface="Arial" charset="0"/>
              </a:rPr>
              <a:t>Vysokotlaká část – vysokotlaké vstřikovací čerpadlo s regulátorem vstřikovacího čerpadla, vysokotlaké potrubí, vstřikovače s vstřikovacími tryskami, odpadní potrubí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Zástupný symbol pro obrázek 6" descr="IMG_547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2275" y="0"/>
            <a:ext cx="5759450" cy="431958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625"/>
            <a:ext cx="9144000" cy="2492375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latin typeface="Arial" charset="0"/>
                <a:cs typeface="Arial" charset="0"/>
              </a:rPr>
              <a:t>Palivová nádrž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 Je umístěna na pravé straně pod kabinou traktoru ve směru jízdy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 Obsah nádrže je dle provedení – 55, 70, 95 litrů paliva</a:t>
            </a:r>
          </a:p>
          <a:p>
            <a:pPr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Plnící otvor nádrže</a:t>
            </a:r>
          </a:p>
          <a:p>
            <a:pPr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Sací a zpětné potrubí</a:t>
            </a:r>
          </a:p>
          <a:p>
            <a:pPr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Plovákový systém – snímač aktuální hladiny paliva</a:t>
            </a:r>
          </a:p>
          <a:p>
            <a:endParaRPr lang="cs-CZ" sz="2000" dirty="0" smtClean="0">
              <a:latin typeface="Arial" charset="0"/>
              <a:cs typeface="Arial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516688" y="476250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cxnSp>
        <p:nvCxnSpPr>
          <p:cNvPr id="10" name="Přímá spojovací šipka 9"/>
          <p:cNvCxnSpPr>
            <a:stCxn id="8" idx="4"/>
          </p:cNvCxnSpPr>
          <p:nvPr/>
        </p:nvCxnSpPr>
        <p:spPr>
          <a:xfrm>
            <a:off x="6732588" y="908050"/>
            <a:ext cx="215900" cy="100806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4427538" y="62071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cxnSp>
        <p:nvCxnSpPr>
          <p:cNvPr id="13" name="Přímá spojovací šipka 12"/>
          <p:cNvCxnSpPr>
            <a:stCxn id="11" idx="5"/>
          </p:cNvCxnSpPr>
          <p:nvPr/>
        </p:nvCxnSpPr>
        <p:spPr>
          <a:xfrm>
            <a:off x="4797425" y="989013"/>
            <a:ext cx="638175" cy="136048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059113" y="1268413"/>
            <a:ext cx="433387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cxnSp>
        <p:nvCxnSpPr>
          <p:cNvPr id="16" name="Přímá spojovací šipka 15"/>
          <p:cNvCxnSpPr>
            <a:stCxn id="14" idx="5"/>
          </p:cNvCxnSpPr>
          <p:nvPr/>
        </p:nvCxnSpPr>
        <p:spPr>
          <a:xfrm>
            <a:off x="3429000" y="1638300"/>
            <a:ext cx="998538" cy="9271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Zástupný symbol pro obrázek 4" descr="IMG_552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8876" t="30833" r="4189" b="6168"/>
          <a:stretch>
            <a:fillRect/>
          </a:stretch>
        </p:blipFill>
        <p:spPr>
          <a:xfrm>
            <a:off x="1187450" y="0"/>
            <a:ext cx="5916613" cy="417671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163"/>
            <a:ext cx="9144000" cy="2636837"/>
          </a:xfrm>
        </p:spPr>
        <p:txBody>
          <a:bodyPr rtlCol="0">
            <a:normAutofit fontScale="92500" lnSpcReduction="2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Přívodní potrubí paliva z nádrže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Hrubý čistič paliva (odkalovač) – zachycuje hrubé nečistoty a částečně odlučuje vodu v palivu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Podávací čerpadlo – pístová konstrukce, pracuje na principu podtlak – přetlak, namontován na tělese vstřikovacího čerpadla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Ruční čerpadlo – součást podávacího čerpadla, slouží k odvzdušnění nízkotlaké části palivové soustavy, dočerpání paliva z nádrže do soustavy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Potrubí odvádějící palivo z podávajícího čerpadla do jemného palivového čističe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6588125" y="2636838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cxnSp>
        <p:nvCxnSpPr>
          <p:cNvPr id="8" name="Přímá spojovací šipka 7"/>
          <p:cNvCxnSpPr>
            <a:stCxn id="6" idx="1"/>
          </p:cNvCxnSpPr>
          <p:nvPr/>
        </p:nvCxnSpPr>
        <p:spPr>
          <a:xfrm flipH="1" flipV="1">
            <a:off x="6156325" y="2276475"/>
            <a:ext cx="495300" cy="42386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3924300" y="3716338"/>
            <a:ext cx="431800" cy="4333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cxnSp>
        <p:nvCxnSpPr>
          <p:cNvPr id="11" name="Přímá spojovací šipka 10"/>
          <p:cNvCxnSpPr>
            <a:stCxn id="9" idx="2"/>
          </p:cNvCxnSpPr>
          <p:nvPr/>
        </p:nvCxnSpPr>
        <p:spPr>
          <a:xfrm flipH="1" flipV="1">
            <a:off x="2484438" y="3500438"/>
            <a:ext cx="1439862" cy="43338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4427538" y="1916113"/>
            <a:ext cx="431800" cy="4333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3059113" y="2133600"/>
            <a:ext cx="1441450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1835150" y="1268413"/>
            <a:ext cx="433388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cxnSp>
        <p:nvCxnSpPr>
          <p:cNvPr id="17" name="Přímá spojovací šipka 16"/>
          <p:cNvCxnSpPr>
            <a:stCxn id="15" idx="6"/>
          </p:cNvCxnSpPr>
          <p:nvPr/>
        </p:nvCxnSpPr>
        <p:spPr>
          <a:xfrm>
            <a:off x="2268538" y="1484313"/>
            <a:ext cx="574675" cy="36036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1331913" y="1773238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1692275" y="1989138"/>
            <a:ext cx="576263" cy="28733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Zástupný symbol pro obrázek 4" descr="IMG_536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150" y="0"/>
            <a:ext cx="5761038" cy="431958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625"/>
            <a:ext cx="9144000" cy="2492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 Palivový čistič jemný dvoustupňový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 U novějších motorů je nahrazen jednostupňovým čističem paliva</a:t>
            </a:r>
          </a:p>
          <a:p>
            <a:pPr>
              <a:lnSpc>
                <a:spcPct val="90000"/>
              </a:lnSpc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Přívod paliva do palivového čističe z podávacího čerpadla</a:t>
            </a:r>
          </a:p>
          <a:p>
            <a:pPr>
              <a:lnSpc>
                <a:spcPct val="90000"/>
              </a:lnSpc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První stupeň čističe paliva – hrubá čisticí vložka</a:t>
            </a:r>
          </a:p>
          <a:p>
            <a:pPr>
              <a:lnSpc>
                <a:spcPct val="90000"/>
              </a:lnSpc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Druhý stupeň čističe paliva – jemná čisticí vložka</a:t>
            </a:r>
          </a:p>
          <a:p>
            <a:pPr>
              <a:lnSpc>
                <a:spcPct val="90000"/>
              </a:lnSpc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Výstup paliva z dvoustupňového jemného čističe paliva </a:t>
            </a:r>
          </a:p>
          <a:p>
            <a:pPr>
              <a:lnSpc>
                <a:spcPct val="90000"/>
              </a:lnSpc>
              <a:buFont typeface="Arial" charset="0"/>
              <a:buAutoNum type="arabicPlain"/>
            </a:pPr>
            <a:r>
              <a:rPr lang="cs-CZ" sz="2000" dirty="0" smtClean="0">
                <a:latin typeface="Arial" charset="0"/>
                <a:cs typeface="Arial" charset="0"/>
              </a:rPr>
              <a:t>. Odvzdušňovací šroub</a:t>
            </a:r>
          </a:p>
        </p:txBody>
      </p:sp>
      <p:sp>
        <p:nvSpPr>
          <p:cNvPr id="7" name="Elipsa 6"/>
          <p:cNvSpPr/>
          <p:nvPr/>
        </p:nvSpPr>
        <p:spPr>
          <a:xfrm>
            <a:off x="2771775" y="62071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Elipsa 7"/>
          <p:cNvSpPr/>
          <p:nvPr/>
        </p:nvSpPr>
        <p:spPr>
          <a:xfrm>
            <a:off x="2484438" y="2924175"/>
            <a:ext cx="431800" cy="4333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9" name="Elipsa 8"/>
          <p:cNvSpPr/>
          <p:nvPr/>
        </p:nvSpPr>
        <p:spPr>
          <a:xfrm>
            <a:off x="5724525" y="3716338"/>
            <a:ext cx="431800" cy="4333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0" name="Elipsa 9"/>
          <p:cNvSpPr/>
          <p:nvPr/>
        </p:nvSpPr>
        <p:spPr>
          <a:xfrm>
            <a:off x="6516688" y="2205038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Elipsa 10"/>
          <p:cNvSpPr/>
          <p:nvPr/>
        </p:nvSpPr>
        <p:spPr>
          <a:xfrm>
            <a:off x="4284663" y="765175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cxnSp>
        <p:nvCxnSpPr>
          <p:cNvPr id="13" name="Přímá spojovací šipka 12"/>
          <p:cNvCxnSpPr>
            <a:stCxn id="7" idx="5"/>
          </p:cNvCxnSpPr>
          <p:nvPr/>
        </p:nvCxnSpPr>
        <p:spPr>
          <a:xfrm>
            <a:off x="3140075" y="989013"/>
            <a:ext cx="207963" cy="2794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8" idx="6"/>
          </p:cNvCxnSpPr>
          <p:nvPr/>
        </p:nvCxnSpPr>
        <p:spPr>
          <a:xfrm flipV="1">
            <a:off x="2916238" y="2924175"/>
            <a:ext cx="576262" cy="2174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1"/>
          </p:cNvCxnSpPr>
          <p:nvPr/>
        </p:nvCxnSpPr>
        <p:spPr>
          <a:xfrm flipH="1" flipV="1">
            <a:off x="5003800" y="3500438"/>
            <a:ext cx="784225" cy="2794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0" idx="2"/>
          </p:cNvCxnSpPr>
          <p:nvPr/>
        </p:nvCxnSpPr>
        <p:spPr>
          <a:xfrm flipH="1" flipV="1">
            <a:off x="5795963" y="1773238"/>
            <a:ext cx="720725" cy="6477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1" idx="4"/>
          </p:cNvCxnSpPr>
          <p:nvPr/>
        </p:nvCxnSpPr>
        <p:spPr>
          <a:xfrm flipH="1">
            <a:off x="4356100" y="1196975"/>
            <a:ext cx="144463" cy="28733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625"/>
            <a:ext cx="9144000" cy="2492375"/>
          </a:xfrm>
        </p:spPr>
        <p:txBody>
          <a:bodyPr/>
          <a:lstStyle/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1. Vysokotlaké vstřikovací čerpadlo – pístové vstřikovací jednotky, uložené </a:t>
            </a:r>
          </a:p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    v řadě a jejich počet je závislý na počtu válců motoru</a:t>
            </a:r>
          </a:p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2. Regulátor vstřikovacího čerpadla – je součástí vstřikovacího čerpadla, řídí množství paliva v závislosti na otáčkách a zatížení motoru, chrání motor před překročením jeho maximálních otáček </a:t>
            </a:r>
          </a:p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 3. Přívod paliva do vysokotlakého vstřikovacího čerpadla </a:t>
            </a:r>
          </a:p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 4. Vysokotlaké porubí – vede palivo do vstřikovačů</a:t>
            </a:r>
          </a:p>
          <a:p>
            <a:pPr marL="533400" indent="-533400"/>
            <a:endParaRPr lang="cs-CZ" sz="2000" dirty="0" smtClean="0">
              <a:latin typeface="Arial" charset="0"/>
              <a:cs typeface="Arial" charset="0"/>
            </a:endParaRPr>
          </a:p>
          <a:p>
            <a:pPr marL="533400" indent="-533400"/>
            <a:r>
              <a:rPr lang="cs-CZ" sz="2000" dirty="0" smtClean="0">
                <a:latin typeface="Arial" charset="0"/>
                <a:cs typeface="Arial" charset="0"/>
              </a:rPr>
              <a:t>    </a:t>
            </a:r>
          </a:p>
        </p:txBody>
      </p:sp>
      <p:pic>
        <p:nvPicPr>
          <p:cNvPr id="18434" name="Zástupný symbol pro obrázek 6" descr="IMG_552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604" t="7191" r="8649" b="14059"/>
          <a:stretch>
            <a:fillRect/>
          </a:stretch>
        </p:blipFill>
        <p:spPr>
          <a:xfrm>
            <a:off x="1619672" y="0"/>
            <a:ext cx="5807075" cy="4356100"/>
          </a:xfrm>
        </p:spPr>
      </p:pic>
      <p:sp>
        <p:nvSpPr>
          <p:cNvPr id="8" name="Elipsa 7"/>
          <p:cNvSpPr/>
          <p:nvPr/>
        </p:nvSpPr>
        <p:spPr>
          <a:xfrm>
            <a:off x="4572000" y="335756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9" name="Elipsa 8"/>
          <p:cNvSpPr/>
          <p:nvPr/>
        </p:nvSpPr>
        <p:spPr>
          <a:xfrm>
            <a:off x="6732588" y="2997200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0" name="Elipsa 9"/>
          <p:cNvSpPr/>
          <p:nvPr/>
        </p:nvSpPr>
        <p:spPr>
          <a:xfrm>
            <a:off x="1979613" y="1125538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1" name="Elipsa 10"/>
          <p:cNvSpPr/>
          <p:nvPr/>
        </p:nvSpPr>
        <p:spPr>
          <a:xfrm>
            <a:off x="2843213" y="2565400"/>
            <a:ext cx="433387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Elipsa 11"/>
          <p:cNvSpPr/>
          <p:nvPr/>
        </p:nvSpPr>
        <p:spPr>
          <a:xfrm>
            <a:off x="5795963" y="62071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cxnSp>
        <p:nvCxnSpPr>
          <p:cNvPr id="14" name="Přímá spojovací šipka 13"/>
          <p:cNvCxnSpPr>
            <a:stCxn id="10" idx="6"/>
          </p:cNvCxnSpPr>
          <p:nvPr/>
        </p:nvCxnSpPr>
        <p:spPr>
          <a:xfrm flipV="1">
            <a:off x="2411413" y="1125538"/>
            <a:ext cx="936625" cy="2159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1" idx="7"/>
          </p:cNvCxnSpPr>
          <p:nvPr/>
        </p:nvCxnSpPr>
        <p:spPr>
          <a:xfrm flipV="1">
            <a:off x="3213100" y="2060575"/>
            <a:ext cx="711200" cy="5683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0"/>
          </p:cNvCxnSpPr>
          <p:nvPr/>
        </p:nvCxnSpPr>
        <p:spPr>
          <a:xfrm flipH="1" flipV="1">
            <a:off x="4500563" y="1773238"/>
            <a:ext cx="287337" cy="15843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9" idx="1"/>
          </p:cNvCxnSpPr>
          <p:nvPr/>
        </p:nvCxnSpPr>
        <p:spPr>
          <a:xfrm flipH="1" flipV="1">
            <a:off x="6011863" y="1916113"/>
            <a:ext cx="784225" cy="114458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4140200" y="476250"/>
            <a:ext cx="1655763" cy="4318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2484438" y="333375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cxnSp>
        <p:nvCxnSpPr>
          <p:cNvPr id="27" name="Přímá spojovací šipka 26"/>
          <p:cNvCxnSpPr>
            <a:stCxn id="25" idx="6"/>
          </p:cNvCxnSpPr>
          <p:nvPr/>
        </p:nvCxnSpPr>
        <p:spPr>
          <a:xfrm>
            <a:off x="2916238" y="549275"/>
            <a:ext cx="576262" cy="2159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6084888" y="0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cxnSp>
        <p:nvCxnSpPr>
          <p:cNvPr id="32" name="Přímá spojovací šipka 31"/>
          <p:cNvCxnSpPr>
            <a:stCxn id="30" idx="5"/>
          </p:cNvCxnSpPr>
          <p:nvPr/>
        </p:nvCxnSpPr>
        <p:spPr>
          <a:xfrm>
            <a:off x="6453188" y="368300"/>
            <a:ext cx="495300" cy="53975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Zástupný symbol pro obrázek 6" descr="IMG_552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597" t="7223" r="8642" b="14056"/>
          <a:stretch>
            <a:fillRect/>
          </a:stretch>
        </p:blipFill>
        <p:spPr>
          <a:xfrm>
            <a:off x="1475656" y="0"/>
            <a:ext cx="5806800" cy="41622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088"/>
            <a:ext cx="9144000" cy="2636912"/>
          </a:xfrm>
        </p:spPr>
        <p:txBody>
          <a:bodyPr/>
          <a:lstStyle/>
          <a:p>
            <a:pPr marL="457200" indent="-457200">
              <a:buAutoNum type="arabicPeriod" startAt="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Zpětné potrubí – odvádí palivo z vstřikovacího čerpadla zpět do nádrže</a:t>
            </a:r>
          </a:p>
          <a:p>
            <a:pPr marL="457200" indent="-457200">
              <a:buAutoNum type="arabicPeriod" startAt="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Odvzdušňovací šroub vstřikovacího čerpadla</a:t>
            </a:r>
          </a:p>
          <a:p>
            <a:pPr marL="457200" indent="-457200">
              <a:buAutoNum type="arabicPeriod" startAt="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Přívod motorového oleje do vstřikovacího čerpadla – mazání vstřikovacích jednotek</a:t>
            </a:r>
          </a:p>
          <a:p>
            <a:pPr marL="457200" indent="-457200">
              <a:buAutoNum type="arabicPeriod" startAt="5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5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572000" y="335756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2" name="Elipsa 21"/>
          <p:cNvSpPr/>
          <p:nvPr/>
        </p:nvSpPr>
        <p:spPr>
          <a:xfrm>
            <a:off x="6732588" y="2997200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3" name="Elipsa 22"/>
          <p:cNvSpPr/>
          <p:nvPr/>
        </p:nvSpPr>
        <p:spPr>
          <a:xfrm>
            <a:off x="1979613" y="1125538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4" name="Elipsa 23"/>
          <p:cNvSpPr/>
          <p:nvPr/>
        </p:nvSpPr>
        <p:spPr>
          <a:xfrm>
            <a:off x="2843213" y="2565400"/>
            <a:ext cx="433387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Elipsa 24"/>
          <p:cNvSpPr/>
          <p:nvPr/>
        </p:nvSpPr>
        <p:spPr>
          <a:xfrm>
            <a:off x="5795963" y="620713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2411760" y="980728"/>
            <a:ext cx="936625" cy="2159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24" idx="7"/>
          </p:cNvCxnSpPr>
          <p:nvPr/>
        </p:nvCxnSpPr>
        <p:spPr>
          <a:xfrm flipV="1">
            <a:off x="3213100" y="2060575"/>
            <a:ext cx="711200" cy="5683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0"/>
          </p:cNvCxnSpPr>
          <p:nvPr/>
        </p:nvCxnSpPr>
        <p:spPr>
          <a:xfrm flipH="1" flipV="1">
            <a:off x="4500563" y="1773238"/>
            <a:ext cx="287337" cy="15843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22" idx="1"/>
          </p:cNvCxnSpPr>
          <p:nvPr/>
        </p:nvCxnSpPr>
        <p:spPr>
          <a:xfrm flipH="1" flipV="1">
            <a:off x="6011863" y="1916113"/>
            <a:ext cx="784225" cy="114458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 flipV="1">
            <a:off x="4140200" y="476250"/>
            <a:ext cx="1655763" cy="4318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2484438" y="333375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843808" y="476672"/>
            <a:ext cx="576262" cy="2159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6453188" y="368300"/>
            <a:ext cx="495300" cy="53975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6084888" y="0"/>
            <a:ext cx="431800" cy="4318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437112"/>
            <a:ext cx="9144000" cy="2420888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Vysokotlaké potrubí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Těleso vstřikovače se vstřikovací tryskou 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Zpětné potrubí – odvádí přebytečné palivo zpět do vysokotlakého vstřikovacího čerpadla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rázek 4" descr="IMG_552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0"/>
            <a:ext cx="5760000" cy="4320000"/>
          </a:xfrm>
        </p:spPr>
      </p:pic>
      <p:sp>
        <p:nvSpPr>
          <p:cNvPr id="6" name="Elipsa 5"/>
          <p:cNvSpPr/>
          <p:nvPr/>
        </p:nvSpPr>
        <p:spPr>
          <a:xfrm>
            <a:off x="4644008" y="3645024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1"/>
          </p:cNvCxnSpPr>
          <p:nvPr/>
        </p:nvCxnSpPr>
        <p:spPr>
          <a:xfrm flipH="1" flipV="1">
            <a:off x="2627785" y="3429001"/>
            <a:ext cx="2100586" cy="30038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6804248" y="371703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10" idx="1"/>
          </p:cNvCxnSpPr>
          <p:nvPr/>
        </p:nvCxnSpPr>
        <p:spPr>
          <a:xfrm flipH="1" flipV="1">
            <a:off x="6084168" y="2420888"/>
            <a:ext cx="804443" cy="138050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3635896" y="105273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ovací šipka 14"/>
          <p:cNvCxnSpPr>
            <a:stCxn id="13" idx="5"/>
          </p:cNvCxnSpPr>
          <p:nvPr/>
        </p:nvCxnSpPr>
        <p:spPr>
          <a:xfrm>
            <a:off x="4127597" y="1544437"/>
            <a:ext cx="876451" cy="44440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104"/>
            <a:ext cx="9144000" cy="2492896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Těleso vstřikovače – upevněný v hlavě motoru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Seřizovací šroub – seřizuje se otevírací tlak vstřikovače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Průtokový šroub – spojuje zpětné potrubí s tělesem vstřikovačem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Pružina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Tlakový čep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Vstřikovací tryska</a:t>
            </a:r>
          </a:p>
          <a:p>
            <a:pPr marL="457200" indent="-457200">
              <a:buAutoNum type="arabicPeriod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Jehla vstřikovací trysky</a:t>
            </a:r>
          </a:p>
          <a:p>
            <a:pPr marL="457200" indent="-457200">
              <a:buAutoNum type="arabicPeriod"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F:\DCIM\104CANON\IMG_5531.JPG"/>
          <p:cNvPicPr>
            <a:picLocks noChangeAspect="1" noChangeArrowheads="1"/>
          </p:cNvPicPr>
          <p:nvPr/>
        </p:nvPicPr>
        <p:blipFill>
          <a:blip r:embed="rId2" cstate="print"/>
          <a:srcRect l="26038" t="7241" r="25606" b="10861"/>
          <a:stretch>
            <a:fillRect/>
          </a:stretch>
        </p:blipFill>
        <p:spPr bwMode="auto">
          <a:xfrm>
            <a:off x="323528" y="0"/>
            <a:ext cx="4048613" cy="4320000"/>
          </a:xfrm>
          <a:prstGeom prst="rect">
            <a:avLst/>
          </a:prstGeom>
          <a:noFill/>
        </p:spPr>
      </p:pic>
      <p:pic>
        <p:nvPicPr>
          <p:cNvPr id="1027" name="Picture 3" descr="F:\DCIM\104CANON\IMG_5533.JPG"/>
          <p:cNvPicPr>
            <a:picLocks noChangeAspect="1" noChangeArrowheads="1"/>
          </p:cNvPicPr>
          <p:nvPr/>
        </p:nvPicPr>
        <p:blipFill>
          <a:blip r:embed="rId3" cstate="print"/>
          <a:srcRect l="41911" t="11841" r="28865" b="12741"/>
          <a:stretch>
            <a:fillRect/>
          </a:stretch>
        </p:blipFill>
        <p:spPr bwMode="auto">
          <a:xfrm>
            <a:off x="5076056" y="0"/>
            <a:ext cx="2416272" cy="4320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547664" y="2780928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1340768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620688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1412776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2564904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3861048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1700808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 flipV="1">
            <a:off x="1619672" y="620688"/>
            <a:ext cx="288032" cy="14401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2" idx="3"/>
          </p:cNvCxnSpPr>
          <p:nvPr/>
        </p:nvCxnSpPr>
        <p:spPr>
          <a:xfrm flipV="1">
            <a:off x="2019014" y="1412776"/>
            <a:ext cx="176722" cy="12804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0" idx="3"/>
          </p:cNvCxnSpPr>
          <p:nvPr/>
        </p:nvCxnSpPr>
        <p:spPr>
          <a:xfrm flipV="1">
            <a:off x="1874998" y="2780928"/>
            <a:ext cx="248730" cy="20005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4" idx="1"/>
          </p:cNvCxnSpPr>
          <p:nvPr/>
        </p:nvCxnSpPr>
        <p:spPr>
          <a:xfrm flipH="1" flipV="1">
            <a:off x="3491880" y="1556792"/>
            <a:ext cx="360040" cy="5603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5" idx="1"/>
          </p:cNvCxnSpPr>
          <p:nvPr/>
        </p:nvCxnSpPr>
        <p:spPr>
          <a:xfrm flipH="1" flipV="1">
            <a:off x="3419872" y="2564904"/>
            <a:ext cx="432048" cy="20005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16" idx="1"/>
          </p:cNvCxnSpPr>
          <p:nvPr/>
        </p:nvCxnSpPr>
        <p:spPr>
          <a:xfrm flipH="1" flipV="1">
            <a:off x="3491880" y="3645024"/>
            <a:ext cx="432048" cy="41607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18" idx="3"/>
          </p:cNvCxnSpPr>
          <p:nvPr/>
        </p:nvCxnSpPr>
        <p:spPr>
          <a:xfrm flipV="1">
            <a:off x="6123470" y="1556793"/>
            <a:ext cx="176722" cy="34407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0" idx="3"/>
          </p:cNvCxnSpPr>
          <p:nvPr/>
        </p:nvCxnSpPr>
        <p:spPr>
          <a:xfrm>
            <a:off x="1874998" y="2980983"/>
            <a:ext cx="248730" cy="30400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Návod k obsluze traktorů Zetor 5211, 5245, 6211, 6245, 7211, 7245,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Vydal: AGROZET ZETOR, k. p. Brno, 1987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Vlastní zdroj autora 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1052</TotalTime>
  <Words>475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Prezentace</vt:lpstr>
      <vt:lpstr>Snímek 1</vt:lpstr>
      <vt:lpstr>Palivová soustava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Palivová soustava traktoru</dc:title>
  <dc:creator>Oem</dc:creator>
  <cp:lastModifiedBy>Oem</cp:lastModifiedBy>
  <cp:revision>96</cp:revision>
  <dcterms:created xsi:type="dcterms:W3CDTF">2013-05-05T16:06:12Z</dcterms:created>
  <dcterms:modified xsi:type="dcterms:W3CDTF">2014-01-10T11:53:39Z</dcterms:modified>
</cp:coreProperties>
</file>