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E9E33-3A81-473E-8841-8451205C2EC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440AC-23D1-4F57-8D62-3EB4F6EEDFA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E9E33-3A81-473E-8841-8451205C2EC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440AC-23D1-4F57-8D62-3EB4F6EEDFA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E9E33-3A81-473E-8841-8451205C2EC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440AC-23D1-4F57-8D62-3EB4F6EEDFA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E9E33-3A81-473E-8841-8451205C2EC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440AC-23D1-4F57-8D62-3EB4F6EEDFA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E9E33-3A81-473E-8841-8451205C2EC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440AC-23D1-4F57-8D62-3EB4F6EEDFA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E9E33-3A81-473E-8841-8451205C2EC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440AC-23D1-4F57-8D62-3EB4F6EEDFA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E9E33-3A81-473E-8841-8451205C2EC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440AC-23D1-4F57-8D62-3EB4F6EEDFA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E9E33-3A81-473E-8841-8451205C2EC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440AC-23D1-4F57-8D62-3EB4F6EEDFA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E9E33-3A81-473E-8841-8451205C2EC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440AC-23D1-4F57-8D62-3EB4F6EEDFA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E9E33-3A81-473E-8841-8451205C2EC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440AC-23D1-4F57-8D62-3EB4F6EEDFA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E9E33-3A81-473E-8841-8451205C2EC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440AC-23D1-4F57-8D62-3EB4F6EEDFA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EE9E33-3A81-473E-8841-8451205C2EC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E440AC-23D1-4F57-8D62-3EB4F6EEDFA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/>
        </p:nvSpPr>
        <p:spPr bwMode="auto">
          <a:xfrm>
            <a:off x="457200" y="116601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1026" name="Prezentace" r:id="rId3" imgW="2432394" imgH="1824274" progId="PowerPoint.Show.8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2276872"/>
            <a:ext cx="7772400" cy="147002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charset="0"/>
                <a:ea typeface="+mj-ea"/>
                <a:cs typeface="Arial" charset="0"/>
              </a:rPr>
              <a:t>Převodové ústrojí traktoru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atin typeface="Arial" charset="0"/>
                <a:ea typeface="+mj-ea"/>
                <a:cs typeface="Arial" charset="0"/>
              </a:rPr>
              <a:t>Zetor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j-ea"/>
              <a:cs typeface="Arial" charset="0"/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331640" y="3861048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Unifikovaná řada 1.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536145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Převodové ústrojí je složené z převodové a rozvodové skříně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Převodové ústrojí se skládá z mechanických převodů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Krouticí moment motoru se přenáší přes soustavu ozubených kol na hnací kola traktoru, vývodový hřídel a čerpadlo hydrauliky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Převodová skříň je umístěna mezi motorem a rozvodovou skříni, s kterými tvoří nosnou část celého traktoru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převodové skříní jsou na hřídelích uložená ozubené kola, kterými se jejich přesouváním mění rychlost jízdy traktoru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rozvodové skříni je uložen diferenciál, měnící otáčivý moment v ose traktoru na jeho hnací kola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Převodová i rozvodová skříň jsou zaplněny do poloviny převodovým olejem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28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91680" y="0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221088"/>
            <a:ext cx="9144000" cy="2448272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Plná spojková hřídel pojezdu – spolu s lamelou spojky se přenáší otáčivý moment  motoru na hnací hřídel v převodové skříni</a:t>
            </a:r>
          </a:p>
          <a:p>
            <a:pPr marL="457200" indent="-457200">
              <a:buAutoNum type="arabicPeriod" startAt="2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Dutá spojková hřídel náhonu - spolu s lamelou spojky se přenáší otáčivý moment  motoru na vývodovou hřídel </a:t>
            </a:r>
          </a:p>
          <a:p>
            <a:pPr marL="457200" indent="-457200">
              <a:buAutoNum type="arabicPeriod" startAt="2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Připojovací příruba ke klikové skříni motoru  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764704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3275856" y="764704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3563888" y="3429000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" name="Přímá spojovací šipka 9"/>
          <p:cNvCxnSpPr>
            <a:stCxn id="7" idx="6"/>
          </p:cNvCxnSpPr>
          <p:nvPr/>
        </p:nvCxnSpPr>
        <p:spPr>
          <a:xfrm>
            <a:off x="3779912" y="1016732"/>
            <a:ext cx="720080" cy="54006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6" idx="5"/>
          </p:cNvCxnSpPr>
          <p:nvPr/>
        </p:nvCxnSpPr>
        <p:spPr>
          <a:xfrm>
            <a:off x="2841999" y="1194943"/>
            <a:ext cx="577873" cy="57787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8" idx="6"/>
          </p:cNvCxnSpPr>
          <p:nvPr/>
        </p:nvCxnSpPr>
        <p:spPr>
          <a:xfrm flipV="1">
            <a:off x="4067944" y="3140968"/>
            <a:ext cx="2160240" cy="54006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149080"/>
            <a:ext cx="9144000" cy="2708920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Hnací hřídel s přesuvnými ozubenými koly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Předlohová hřídel s pevně nalisovanými koly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Vložená hřídel pro zpětný chod traktoru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Přesouvací tyč 1. a zpětné rychlosti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Přesouvací tyč 2. a 3. rychlosti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Přesouvací tyč 4. a 5. rychlosti – synchronizace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Tyč řazení redukce plazivých rychlostí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Tyč řazení vývodové hřídele a čerpadla hydrauliky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Přesouvací tyč vývodové hřídele – 540/1000 ot/min</a:t>
            </a:r>
          </a:p>
          <a:p>
            <a:pPr marL="457200" indent="-457200"/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Zástupný symbol pro obrázek 12" descr="IMG_556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3334" r="251" b="14917"/>
          <a:stretch>
            <a:fillRect/>
          </a:stretch>
        </p:blipFill>
        <p:spPr>
          <a:xfrm>
            <a:off x="323528" y="-2"/>
            <a:ext cx="7668000" cy="4136681"/>
          </a:xfrm>
        </p:spPr>
      </p:pic>
      <p:sp>
        <p:nvSpPr>
          <p:cNvPr id="14" name="Elipsa 13"/>
          <p:cNvSpPr/>
          <p:nvPr/>
        </p:nvSpPr>
        <p:spPr>
          <a:xfrm>
            <a:off x="3707904" y="357301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499992" y="357301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292080" y="188640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195736" y="33265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843808" y="33265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563888" y="33265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1" name="Přímá spojovací šipka 20"/>
          <p:cNvCxnSpPr>
            <a:stCxn id="17" idx="4"/>
          </p:cNvCxnSpPr>
          <p:nvPr/>
        </p:nvCxnSpPr>
        <p:spPr>
          <a:xfrm>
            <a:off x="2411760" y="764704"/>
            <a:ext cx="216024" cy="6480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18" idx="4"/>
          </p:cNvCxnSpPr>
          <p:nvPr/>
        </p:nvCxnSpPr>
        <p:spPr>
          <a:xfrm>
            <a:off x="3059832" y="764704"/>
            <a:ext cx="72008" cy="93610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19" idx="4"/>
          </p:cNvCxnSpPr>
          <p:nvPr/>
        </p:nvCxnSpPr>
        <p:spPr>
          <a:xfrm flipH="1">
            <a:off x="3563888" y="764704"/>
            <a:ext cx="216024" cy="129614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16" idx="3"/>
          </p:cNvCxnSpPr>
          <p:nvPr/>
        </p:nvCxnSpPr>
        <p:spPr>
          <a:xfrm flipH="1">
            <a:off x="4932040" y="557416"/>
            <a:ext cx="423312" cy="49532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4" idx="0"/>
          </p:cNvCxnSpPr>
          <p:nvPr/>
        </p:nvCxnSpPr>
        <p:spPr>
          <a:xfrm flipV="1">
            <a:off x="3923928" y="2204864"/>
            <a:ext cx="432048" cy="136815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stCxn id="15" idx="1"/>
          </p:cNvCxnSpPr>
          <p:nvPr/>
        </p:nvCxnSpPr>
        <p:spPr>
          <a:xfrm flipH="1" flipV="1">
            <a:off x="4427984" y="2564904"/>
            <a:ext cx="135280" cy="107138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Elipsa 31"/>
          <p:cNvSpPr/>
          <p:nvPr/>
        </p:nvSpPr>
        <p:spPr>
          <a:xfrm>
            <a:off x="6660232" y="33265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4" name="Přímá spojovací šipka 33"/>
          <p:cNvCxnSpPr>
            <a:stCxn id="32" idx="4"/>
          </p:cNvCxnSpPr>
          <p:nvPr/>
        </p:nvCxnSpPr>
        <p:spPr>
          <a:xfrm>
            <a:off x="6876256" y="764704"/>
            <a:ext cx="0" cy="28803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Elipsa 34"/>
          <p:cNvSpPr/>
          <p:nvPr/>
        </p:nvSpPr>
        <p:spPr>
          <a:xfrm>
            <a:off x="1763688" y="3645024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7" name="Přímá spojovací šipka 36"/>
          <p:cNvCxnSpPr>
            <a:stCxn id="35" idx="0"/>
          </p:cNvCxnSpPr>
          <p:nvPr/>
        </p:nvCxnSpPr>
        <p:spPr>
          <a:xfrm flipV="1">
            <a:off x="1979712" y="2492896"/>
            <a:ext cx="504056" cy="115212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Elipsa 37"/>
          <p:cNvSpPr/>
          <p:nvPr/>
        </p:nvSpPr>
        <p:spPr>
          <a:xfrm>
            <a:off x="5868144" y="357301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0" name="Přímá spojovací šipka 39"/>
          <p:cNvCxnSpPr>
            <a:stCxn id="38" idx="0"/>
          </p:cNvCxnSpPr>
          <p:nvPr/>
        </p:nvCxnSpPr>
        <p:spPr>
          <a:xfrm flipV="1">
            <a:off x="6084168" y="2564904"/>
            <a:ext cx="72008" cy="100811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56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r="6814"/>
          <a:stretch>
            <a:fillRect/>
          </a:stretch>
        </p:blipFill>
        <p:spPr>
          <a:xfrm>
            <a:off x="1619672" y="0"/>
            <a:ext cx="5334098" cy="429309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365104"/>
            <a:ext cx="9144000" cy="2492896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Rozvodová skříň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Hnaná hřídel převodového ústrojí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Vývodová hřídel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Přesouvací ozubené kolo pro zapínaní hydraulického čerpadla 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2123728" y="33265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2123728" y="357301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75856" y="357301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716016" y="357301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012160" y="357301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ovací šipka 12"/>
          <p:cNvCxnSpPr>
            <a:stCxn id="6" idx="6"/>
          </p:cNvCxnSpPr>
          <p:nvPr/>
        </p:nvCxnSpPr>
        <p:spPr>
          <a:xfrm>
            <a:off x="2555776" y="548680"/>
            <a:ext cx="936104" cy="43204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7" idx="7"/>
          </p:cNvCxnSpPr>
          <p:nvPr/>
        </p:nvCxnSpPr>
        <p:spPr>
          <a:xfrm flipV="1">
            <a:off x="2492504" y="2492896"/>
            <a:ext cx="783352" cy="114339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9" idx="7"/>
          </p:cNvCxnSpPr>
          <p:nvPr/>
        </p:nvCxnSpPr>
        <p:spPr>
          <a:xfrm flipV="1">
            <a:off x="3644632" y="2420888"/>
            <a:ext cx="423312" cy="12154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0" idx="0"/>
          </p:cNvCxnSpPr>
          <p:nvPr/>
        </p:nvCxnSpPr>
        <p:spPr>
          <a:xfrm flipH="1" flipV="1">
            <a:off x="4860032" y="2564904"/>
            <a:ext cx="72008" cy="100811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11" idx="1"/>
          </p:cNvCxnSpPr>
          <p:nvPr/>
        </p:nvCxnSpPr>
        <p:spPr>
          <a:xfrm flipH="1" flipV="1">
            <a:off x="5436096" y="2636912"/>
            <a:ext cx="639336" cy="99937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56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5229" t="36942" r="29647" b="17559"/>
          <a:stretch>
            <a:fillRect/>
          </a:stretch>
        </p:blipFill>
        <p:spPr>
          <a:xfrm>
            <a:off x="827584" y="0"/>
            <a:ext cx="6571387" cy="4068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149080"/>
            <a:ext cx="9144000" cy="270892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Hnaná hřídel ukončená kuželovým pastorkem (tzv. hruška)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Talířové kolo upevněné na kleci diferenciálu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Skříň diferenciálu – v ní jsou uložená 2 planetová kola a</a:t>
            </a:r>
          </a:p>
          <a:p>
            <a:pPr marL="457200" indent="-457200"/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4 satelity</a:t>
            </a:r>
          </a:p>
          <a:p>
            <a:pPr marL="457200" indent="-4572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Planetové kolo na poloose  hnací nápravy</a:t>
            </a:r>
          </a:p>
          <a:p>
            <a:pPr marL="457200" indent="-457200">
              <a:buAutoNum type="arabicPeriod" startAt="5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Satelity uložené mezi 2 planetovými koly do tvaru kříže</a:t>
            </a:r>
          </a:p>
          <a:p>
            <a:pPr marL="457200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1259632" y="476672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2915816" y="188640"/>
            <a:ext cx="504056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6948264" y="1916832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1907704" y="3212976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067944" y="3356992"/>
            <a:ext cx="504056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ovací šipka 11"/>
          <p:cNvCxnSpPr>
            <a:stCxn id="6" idx="5"/>
          </p:cNvCxnSpPr>
          <p:nvPr/>
        </p:nvCxnSpPr>
        <p:spPr>
          <a:xfrm>
            <a:off x="1628408" y="845448"/>
            <a:ext cx="423312" cy="107138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7" idx="5"/>
          </p:cNvCxnSpPr>
          <p:nvPr/>
        </p:nvCxnSpPr>
        <p:spPr>
          <a:xfrm>
            <a:off x="3346055" y="557416"/>
            <a:ext cx="649881" cy="35130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8" idx="2"/>
          </p:cNvCxnSpPr>
          <p:nvPr/>
        </p:nvCxnSpPr>
        <p:spPr>
          <a:xfrm flipH="1">
            <a:off x="5580112" y="2168860"/>
            <a:ext cx="1368152" cy="10801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9" idx="7"/>
          </p:cNvCxnSpPr>
          <p:nvPr/>
        </p:nvCxnSpPr>
        <p:spPr>
          <a:xfrm flipV="1">
            <a:off x="2276480" y="2492896"/>
            <a:ext cx="1359416" cy="78335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9" idx="7"/>
          </p:cNvCxnSpPr>
          <p:nvPr/>
        </p:nvCxnSpPr>
        <p:spPr>
          <a:xfrm flipV="1">
            <a:off x="2276480" y="1988840"/>
            <a:ext cx="1143392" cy="128740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0" idx="7"/>
          </p:cNvCxnSpPr>
          <p:nvPr/>
        </p:nvCxnSpPr>
        <p:spPr>
          <a:xfrm flipV="1">
            <a:off x="4498183" y="2708920"/>
            <a:ext cx="361849" cy="71134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75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91680" y="188640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509120"/>
            <a:ext cx="9144000" cy="2348880"/>
          </a:xfrm>
        </p:spPr>
        <p:txBody>
          <a:bodyPr>
            <a:normAutofit/>
          </a:bodyPr>
          <a:lstStyle/>
          <a:p>
            <a:pPr marL="457200" indent="-457200" algn="ctr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Uzávěrka diferenciálu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Je namontovaná v pravé částí rozvodové skříni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Je ovládaná pedálem v kabině traktoru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Pomocí zubové spojky spojuje obě  poloosy diferenciálu a tím se docílí stejný záběr obou zadních kol traktoru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 uvolnění pedálu uzávěrky se obnoví činnost diferenciálu</a:t>
            </a:r>
          </a:p>
        </p:txBody>
      </p:sp>
      <p:sp>
        <p:nvSpPr>
          <p:cNvPr id="6" name="Elipsa 5"/>
          <p:cNvSpPr/>
          <p:nvPr/>
        </p:nvSpPr>
        <p:spPr>
          <a:xfrm>
            <a:off x="2843808" y="2276872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ovací šipka 7"/>
          <p:cNvCxnSpPr>
            <a:stCxn id="6" idx="6"/>
          </p:cNvCxnSpPr>
          <p:nvPr/>
        </p:nvCxnSpPr>
        <p:spPr>
          <a:xfrm flipV="1">
            <a:off x="3419872" y="2348880"/>
            <a:ext cx="1080120" cy="21602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Literatura: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Návod k obsluze traktorů Zetor 5211, 5245, 6211, 6245, 7211, 7245,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7245 Horal, 7711, 7745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Vydal: AGROZET ZETOR, k. p. Brno, 1987 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Fotografie: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Vlastní zdroj autora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381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37</cp:revision>
  <dcterms:created xsi:type="dcterms:W3CDTF">2013-09-11T16:24:10Z</dcterms:created>
  <dcterms:modified xsi:type="dcterms:W3CDTF">2014-01-12T10:55:28Z</dcterms:modified>
</cp:coreProperties>
</file>