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emf" ContentType="image/x-e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Layouts/slideLayout1.xml" ContentType="application/vnd.openxmlformats-officedocument.presentationml.slideLayout+xml"/>
  <Default Extension="ppt" ContentType="application/vnd.ms-powerpoint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vml" ContentType="application/vnd.openxmlformats-officedocument.vmlDrawing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8" r:id="rId2"/>
    <p:sldId id="256" r:id="rId3"/>
    <p:sldId id="257" r:id="rId4"/>
    <p:sldId id="258" r:id="rId5"/>
    <p:sldId id="259" r:id="rId6"/>
    <p:sldId id="260" r:id="rId7"/>
    <p:sldId id="261" r:id="rId8"/>
    <p:sldId id="262" r:id="rId9"/>
    <p:sldId id="263" r:id="rId10"/>
    <p:sldId id="264" r:id="rId11"/>
    <p:sldId id="265" r:id="rId12"/>
    <p:sldId id="266" r:id="rId13"/>
    <p:sldId id="267" r:id="rId14"/>
    <p:sldId id="269" r:id="rId1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463" autoAdjust="0"/>
    <p:restoredTop sz="94660"/>
  </p:normalViewPr>
  <p:slideViewPr>
    <p:cSldViewPr>
      <p:cViewPr varScale="1">
        <p:scale>
          <a:sx n="72" d="100"/>
          <a:sy n="72" d="100"/>
        </p:scale>
        <p:origin x="-1110" y="-10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1.emf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6126D2-117E-4AB0-977C-736F4E567BD2}" type="datetimeFigureOut">
              <a:rPr lang="cs-CZ" smtClean="0"/>
              <a:pPr/>
              <a:t>12.1.2014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6CCE3A7-BEA7-4A41-B498-258FB7BBDD99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6126D2-117E-4AB0-977C-736F4E567BD2}" type="datetimeFigureOut">
              <a:rPr lang="cs-CZ" smtClean="0"/>
              <a:pPr/>
              <a:t>12.1.2014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6CCE3A7-BEA7-4A41-B498-258FB7BBDD99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6126D2-117E-4AB0-977C-736F4E567BD2}" type="datetimeFigureOut">
              <a:rPr lang="cs-CZ" smtClean="0"/>
              <a:pPr/>
              <a:t>12.1.2014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6CCE3A7-BEA7-4A41-B498-258FB7BBDD99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6126D2-117E-4AB0-977C-736F4E567BD2}" type="datetimeFigureOut">
              <a:rPr lang="cs-CZ" smtClean="0"/>
              <a:pPr/>
              <a:t>12.1.2014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6CCE3A7-BEA7-4A41-B498-258FB7BBDD99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6126D2-117E-4AB0-977C-736F4E567BD2}" type="datetimeFigureOut">
              <a:rPr lang="cs-CZ" smtClean="0"/>
              <a:pPr/>
              <a:t>12.1.2014</a:t>
            </a:fld>
            <a:endParaRPr lang="cs-CZ" dirty="0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6CCE3A7-BEA7-4A41-B498-258FB7BBDD99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6126D2-117E-4AB0-977C-736F4E567BD2}" type="datetimeFigureOut">
              <a:rPr lang="cs-CZ" smtClean="0"/>
              <a:pPr/>
              <a:t>12.1.2014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6CCE3A7-BEA7-4A41-B498-258FB7BBDD99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6126D2-117E-4AB0-977C-736F4E567BD2}" type="datetimeFigureOut">
              <a:rPr lang="cs-CZ" smtClean="0"/>
              <a:pPr/>
              <a:t>12.1.2014</a:t>
            </a:fld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6CCE3A7-BEA7-4A41-B498-258FB7BBDD99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6126D2-117E-4AB0-977C-736F4E567BD2}" type="datetimeFigureOut">
              <a:rPr lang="cs-CZ" smtClean="0"/>
              <a:pPr/>
              <a:t>12.1.2014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6CCE3A7-BEA7-4A41-B498-258FB7BBDD99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6126D2-117E-4AB0-977C-736F4E567BD2}" type="datetimeFigureOut">
              <a:rPr lang="cs-CZ" smtClean="0"/>
              <a:pPr/>
              <a:t>12.1.2014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6CCE3A7-BEA7-4A41-B498-258FB7BBDD99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6126D2-117E-4AB0-977C-736F4E567BD2}" type="datetimeFigureOut">
              <a:rPr lang="cs-CZ" smtClean="0"/>
              <a:pPr/>
              <a:t>12.1.2014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6CCE3A7-BEA7-4A41-B498-258FB7BBDD99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6126D2-117E-4AB0-977C-736F4E567BD2}" type="datetimeFigureOut">
              <a:rPr lang="cs-CZ" smtClean="0"/>
              <a:pPr/>
              <a:t>12.1.2014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6CCE3A7-BEA7-4A41-B498-258FB7BBDD99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E6126D2-117E-4AB0-977C-736F4E567BD2}" type="datetimeFigureOut">
              <a:rPr lang="cs-CZ" smtClean="0"/>
              <a:pPr/>
              <a:t>12.1.2014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6CCE3A7-BEA7-4A41-B498-258FB7BBDD99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Prezentace_aplikace_Microsoft_Office_PowerPoint_97-20031.ppt"/><Relationship Id="rId2" Type="http://schemas.openxmlformats.org/officeDocument/2006/relationships/slideLayout" Target="../slideLayouts/slideLayout7.xml"/><Relationship Id="rId1" Type="http://schemas.openxmlformats.org/officeDocument/2006/relationships/vmlDrawing" Target="../drawings/vmlDrawing1.v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9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9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9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9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9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9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9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eg"/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9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jpeg"/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9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jpeg"/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9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1026" name="Object 2"/>
          <p:cNvGraphicFramePr>
            <a:graphicFrameLocks noChangeAspect="1"/>
          </p:cNvGraphicFramePr>
          <p:nvPr/>
        </p:nvGraphicFramePr>
        <p:xfrm>
          <a:off x="0" y="0"/>
          <a:ext cx="9144000" cy="6858000"/>
        </p:xfrm>
        <a:graphic>
          <a:graphicData uri="http://schemas.openxmlformats.org/presentationml/2006/ole">
            <p:oleObj spid="_x0000_s1026" name="Prezentace" r:id="rId3" imgW="3477783" imgH="2608985" progId="PowerPoint.Show.8">
              <p:embed/>
            </p:oleObj>
          </a:graphicData>
        </a:graphic>
      </p:graphicFrame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>
                <a:latin typeface="Arial" pitchFamily="34" charset="0"/>
                <a:cs typeface="Arial" pitchFamily="34" charset="0"/>
              </a:rPr>
              <a:t>Technická údržba 1. stupně traktoru Zetor</a:t>
            </a:r>
            <a:endParaRPr lang="cs-CZ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b="1" dirty="0" smtClean="0"/>
              <a:t>Unifikovaná řada 1.</a:t>
            </a:r>
            <a:endParaRPr lang="cs-CZ" b="1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0" y="1124744"/>
            <a:ext cx="9144000" cy="240065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  <a:buFont typeface="Wingdings" pitchFamily="2" charset="2"/>
              <a:buChar char="Ø"/>
            </a:pPr>
            <a:r>
              <a:rPr lang="cs-CZ" sz="2000" dirty="0" smtClean="0"/>
              <a:t> Perioda technické údržby 1. stupně se pravidelně provádí po odpracování</a:t>
            </a:r>
          </a:p>
          <a:p>
            <a:pPr>
              <a:lnSpc>
                <a:spcPct val="150000"/>
              </a:lnSpc>
            </a:pPr>
            <a:r>
              <a:rPr lang="cs-CZ" sz="2000" dirty="0"/>
              <a:t> </a:t>
            </a:r>
            <a:r>
              <a:rPr lang="cs-CZ" sz="2000" dirty="0" smtClean="0"/>
              <a:t>   každých 100 motohodin</a:t>
            </a:r>
          </a:p>
          <a:p>
            <a:pPr>
              <a:lnSpc>
                <a:spcPct val="150000"/>
              </a:lnSpc>
              <a:buFont typeface="Wingdings" pitchFamily="2" charset="2"/>
              <a:buChar char="Ø"/>
            </a:pPr>
            <a:r>
              <a:rPr lang="cs-CZ" sz="2000" dirty="0"/>
              <a:t> </a:t>
            </a:r>
            <a:r>
              <a:rPr lang="cs-CZ" sz="2000" dirty="0" smtClean="0"/>
              <a:t>Před začátkem prací vlastní technické údržby se provedou úkony denní     </a:t>
            </a:r>
          </a:p>
          <a:p>
            <a:pPr>
              <a:lnSpc>
                <a:spcPct val="150000"/>
              </a:lnSpc>
            </a:pPr>
            <a:r>
              <a:rPr lang="cs-CZ" sz="2000" dirty="0"/>
              <a:t> </a:t>
            </a:r>
            <a:r>
              <a:rPr lang="cs-CZ" sz="2000" dirty="0" smtClean="0"/>
              <a:t>   údržby</a:t>
            </a:r>
          </a:p>
          <a:p>
            <a:pPr>
              <a:lnSpc>
                <a:spcPct val="150000"/>
              </a:lnSpc>
              <a:buFont typeface="Wingdings" pitchFamily="2" charset="2"/>
              <a:buChar char="Ø"/>
            </a:pPr>
            <a:r>
              <a:rPr lang="cs-CZ" sz="2000" dirty="0" smtClean="0"/>
              <a:t> Dále následují tyto úkony:</a:t>
            </a:r>
            <a:endParaRPr lang="cs-CZ" sz="2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0" y="4797152"/>
            <a:ext cx="9144000" cy="1728192"/>
          </a:xfrm>
        </p:spPr>
        <p:txBody>
          <a:bodyPr>
            <a:normAutofit/>
          </a:bodyPr>
          <a:lstStyle/>
          <a:p>
            <a:pPr>
              <a:buFont typeface="Wingdings" pitchFamily="2" charset="2"/>
              <a:buChar char="Ø"/>
            </a:pPr>
            <a:r>
              <a:rPr lang="cs-CZ" sz="2000" dirty="0" smtClean="0"/>
              <a:t> Kontrola množství převodového oleje v koncových převodech (portály)</a:t>
            </a:r>
          </a:p>
          <a:p>
            <a:pPr>
              <a:buFont typeface="Wingdings" pitchFamily="2" charset="2"/>
              <a:buChar char="Ø"/>
            </a:pPr>
            <a:r>
              <a:rPr lang="cs-CZ" sz="2000" dirty="0"/>
              <a:t> </a:t>
            </a:r>
            <a:r>
              <a:rPr lang="cs-CZ" sz="2000" dirty="0" smtClean="0"/>
              <a:t>Doplnění převodového oleje</a:t>
            </a:r>
          </a:p>
          <a:p>
            <a:pPr>
              <a:buFont typeface="Wingdings" pitchFamily="2" charset="2"/>
              <a:buChar char="Ø"/>
            </a:pPr>
            <a:r>
              <a:rPr lang="cs-CZ" sz="2000" dirty="0" smtClean="0"/>
              <a:t> Vizuální kontrola těsnosti koncových převodů</a:t>
            </a:r>
            <a:endParaRPr lang="cs-CZ" sz="2000" dirty="0"/>
          </a:p>
        </p:txBody>
      </p:sp>
      <p:pic>
        <p:nvPicPr>
          <p:cNvPr id="7" name="Zástupný symbol pro obrázek 6" descr="IMG_5330.JPG"/>
          <p:cNvPicPr>
            <a:picLocks noGrp="1" noChangeAspect="1"/>
          </p:cNvPicPr>
          <p:nvPr>
            <p:ph type="pic" idx="1"/>
          </p:nvPr>
        </p:nvPicPr>
        <p:blipFill>
          <a:blip r:embed="rId2" cstate="print"/>
          <a:srcRect/>
          <a:stretch>
            <a:fillRect/>
          </a:stretch>
        </p:blipFill>
        <p:spPr>
          <a:xfrm>
            <a:off x="1331640" y="260648"/>
            <a:ext cx="6108171" cy="4581128"/>
          </a:xfrm>
        </p:spPr>
      </p:pic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Zástupný symbol pro obrázek 4" descr="IMG_5331.JPG"/>
          <p:cNvPicPr>
            <a:picLocks noGrp="1" noChangeAspect="1"/>
          </p:cNvPicPr>
          <p:nvPr>
            <p:ph type="pic" idx="1"/>
          </p:nvPr>
        </p:nvPicPr>
        <p:blipFill>
          <a:blip r:embed="rId2" cstate="print"/>
          <a:srcRect/>
          <a:stretch>
            <a:fillRect/>
          </a:stretch>
        </p:blipFill>
        <p:spPr>
          <a:xfrm>
            <a:off x="1043608" y="0"/>
            <a:ext cx="6588224" cy="4941168"/>
          </a:xfrm>
        </p:spPr>
      </p:pic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0" y="4941168"/>
            <a:ext cx="9144000" cy="1916832"/>
          </a:xfrm>
        </p:spPr>
        <p:txBody>
          <a:bodyPr>
            <a:normAutofit/>
          </a:bodyPr>
          <a:lstStyle/>
          <a:p>
            <a:pPr>
              <a:buFont typeface="Wingdings" pitchFamily="2" charset="2"/>
              <a:buChar char="Ø"/>
            </a:pPr>
            <a:r>
              <a:rPr lang="cs-CZ" sz="2000" dirty="0" smtClean="0"/>
              <a:t> Kontrola množství převodového oleje v převodové a rozvodové skříni</a:t>
            </a:r>
          </a:p>
          <a:p>
            <a:pPr>
              <a:buFont typeface="Wingdings" pitchFamily="2" charset="2"/>
              <a:buChar char="Ø"/>
            </a:pPr>
            <a:r>
              <a:rPr lang="cs-CZ" sz="2000" dirty="0"/>
              <a:t> </a:t>
            </a:r>
            <a:r>
              <a:rPr lang="cs-CZ" sz="2000" dirty="0" smtClean="0"/>
              <a:t>Doplnění převodového oleje na stanovené množství</a:t>
            </a:r>
          </a:p>
          <a:p>
            <a:pPr>
              <a:buFont typeface="Wingdings" pitchFamily="2" charset="2"/>
              <a:buChar char="Ø"/>
            </a:pPr>
            <a:r>
              <a:rPr lang="cs-CZ" sz="2000" dirty="0"/>
              <a:t> </a:t>
            </a:r>
            <a:r>
              <a:rPr lang="cs-CZ" sz="2000" dirty="0" smtClean="0"/>
              <a:t>Vizuální kontrola těsnosti skříní</a:t>
            </a:r>
          </a:p>
          <a:p>
            <a:pPr>
              <a:buFont typeface="Wingdings" pitchFamily="2" charset="2"/>
              <a:buChar char="Ø"/>
            </a:pPr>
            <a:r>
              <a:rPr lang="cs-CZ" sz="2000" dirty="0"/>
              <a:t> </a:t>
            </a:r>
            <a:r>
              <a:rPr lang="cs-CZ" sz="2000" dirty="0" smtClean="0"/>
              <a:t>Při práci na svazích, nebo v podhorských oblastech je maximální hladina</a:t>
            </a:r>
          </a:p>
          <a:p>
            <a:r>
              <a:rPr lang="cs-CZ" sz="2000" dirty="0"/>
              <a:t> </a:t>
            </a:r>
            <a:r>
              <a:rPr lang="cs-CZ" sz="2000" dirty="0" smtClean="0"/>
              <a:t>   převodového oleje po horní rysku na měrce</a:t>
            </a:r>
            <a:endParaRPr lang="cs-CZ" sz="2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Zástupný symbol pro obrázek 4" descr="IMG_5444.JPG"/>
          <p:cNvPicPr>
            <a:picLocks noGrp="1" noChangeAspect="1"/>
          </p:cNvPicPr>
          <p:nvPr>
            <p:ph type="pic" idx="1"/>
          </p:nvPr>
        </p:nvPicPr>
        <p:blipFill>
          <a:blip r:embed="rId2" cstate="print"/>
          <a:srcRect/>
          <a:stretch>
            <a:fillRect/>
          </a:stretch>
        </p:blipFill>
        <p:spPr>
          <a:xfrm>
            <a:off x="0" y="0"/>
            <a:ext cx="4512000" cy="3384000"/>
          </a:xfrm>
        </p:spPr>
      </p:pic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0" y="5373216"/>
            <a:ext cx="9144000" cy="1296144"/>
          </a:xfrm>
        </p:spPr>
        <p:txBody>
          <a:bodyPr>
            <a:normAutofit/>
          </a:bodyPr>
          <a:lstStyle/>
          <a:p>
            <a:pPr>
              <a:buFont typeface="Wingdings" pitchFamily="2" charset="2"/>
              <a:buChar char="Ø"/>
            </a:pPr>
            <a:r>
              <a:rPr lang="cs-CZ" sz="2000" dirty="0" smtClean="0"/>
              <a:t> Kontrola množství oleje v nádržce tlumiče kmitů a rázů předních kol</a:t>
            </a:r>
          </a:p>
          <a:p>
            <a:pPr>
              <a:buFont typeface="Wingdings" pitchFamily="2" charset="2"/>
              <a:buChar char="Ø"/>
            </a:pPr>
            <a:r>
              <a:rPr lang="cs-CZ" sz="2000" dirty="0" smtClean="0"/>
              <a:t> Doplnění nádržky tlumiče tlumičovým olejem</a:t>
            </a:r>
          </a:p>
          <a:p>
            <a:pPr>
              <a:buFont typeface="Wingdings" pitchFamily="2" charset="2"/>
              <a:buChar char="Ø"/>
            </a:pPr>
            <a:r>
              <a:rPr lang="cs-CZ" sz="2000" dirty="0" smtClean="0"/>
              <a:t> Tlumič kmitů a rázů se nachází jen u těžkých hnacích náprav (Z 7245, 7745)</a:t>
            </a:r>
            <a:endParaRPr lang="cs-CZ" sz="2000" dirty="0"/>
          </a:p>
        </p:txBody>
      </p:sp>
      <p:pic>
        <p:nvPicPr>
          <p:cNvPr id="6" name="Obrázek 5" descr="IMG_5446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4632000" y="1700808"/>
            <a:ext cx="4512000" cy="3384000"/>
          </a:xfrm>
          <a:prstGeom prst="rect">
            <a:avLst/>
          </a:prstGeom>
        </p:spPr>
      </p:pic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Zástupný symbol pro obrázek 4" descr="IMG_5333.JPG"/>
          <p:cNvPicPr>
            <a:picLocks noGrp="1" noChangeAspect="1"/>
          </p:cNvPicPr>
          <p:nvPr>
            <p:ph type="pic" idx="1"/>
          </p:nvPr>
        </p:nvPicPr>
        <p:blipFill>
          <a:blip r:embed="rId2" cstate="print"/>
          <a:srcRect/>
          <a:stretch>
            <a:fillRect/>
          </a:stretch>
        </p:blipFill>
        <p:spPr>
          <a:xfrm>
            <a:off x="0" y="692696"/>
            <a:ext cx="4512000" cy="3384000"/>
          </a:xfrm>
        </p:spPr>
      </p:pic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0" y="4149080"/>
            <a:ext cx="9144000" cy="2520280"/>
          </a:xfrm>
        </p:spPr>
        <p:txBody>
          <a:bodyPr>
            <a:normAutofit/>
          </a:bodyPr>
          <a:lstStyle/>
          <a:p>
            <a:pPr>
              <a:buFont typeface="Wingdings" pitchFamily="2" charset="2"/>
              <a:buChar char="Ø"/>
            </a:pPr>
            <a:r>
              <a:rPr lang="cs-CZ" sz="2000" dirty="0" smtClean="0"/>
              <a:t> Kontrola převodového oleje ve skříni diferenciálu přední hnací nápravy</a:t>
            </a:r>
          </a:p>
          <a:p>
            <a:pPr>
              <a:buFont typeface="Wingdings" pitchFamily="2" charset="2"/>
              <a:buChar char="Ø"/>
            </a:pPr>
            <a:r>
              <a:rPr lang="cs-CZ" sz="2000" dirty="0" smtClean="0"/>
              <a:t> Doplnění oleje do skříně diferenciálu</a:t>
            </a:r>
          </a:p>
          <a:p>
            <a:pPr>
              <a:buFont typeface="Wingdings" pitchFamily="2" charset="2"/>
              <a:buChar char="Ø"/>
            </a:pPr>
            <a:r>
              <a:rPr lang="cs-CZ" sz="2000" dirty="0" smtClean="0"/>
              <a:t> Vizuální kontrola těsnosti skříně diferenciálu</a:t>
            </a:r>
          </a:p>
          <a:p>
            <a:pPr>
              <a:buFont typeface="Wingdings" pitchFamily="2" charset="2"/>
              <a:buChar char="Ø"/>
            </a:pPr>
            <a:r>
              <a:rPr lang="cs-CZ" sz="2000" dirty="0" smtClean="0"/>
              <a:t> Kontrola převodového oleje v reduktorech kol přední hnací nápravy</a:t>
            </a:r>
          </a:p>
          <a:p>
            <a:pPr>
              <a:buFont typeface="Wingdings" pitchFamily="2" charset="2"/>
              <a:buChar char="Ø"/>
            </a:pPr>
            <a:r>
              <a:rPr lang="cs-CZ" sz="2000" dirty="0" smtClean="0"/>
              <a:t> Doplnění oleje do reduktorů kol</a:t>
            </a:r>
          </a:p>
          <a:p>
            <a:pPr>
              <a:buFont typeface="Wingdings" pitchFamily="2" charset="2"/>
              <a:buChar char="Ø"/>
            </a:pPr>
            <a:r>
              <a:rPr lang="cs-CZ" sz="2000" dirty="0" smtClean="0"/>
              <a:t> Vizuální kontrola těsnosti reduktorů kol</a:t>
            </a:r>
            <a:endParaRPr lang="cs-CZ" sz="2000" dirty="0"/>
          </a:p>
        </p:txBody>
      </p:sp>
      <p:pic>
        <p:nvPicPr>
          <p:cNvPr id="6" name="Obrázek 5" descr="IMG_5334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4632000" y="0"/>
            <a:ext cx="4512000" cy="3384000"/>
          </a:xfrm>
          <a:prstGeom prst="rect">
            <a:avLst/>
          </a:prstGeom>
        </p:spPr>
      </p:pic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Zástupný symbol pro obrázek 5" descr="IMG_5335.JPG"/>
          <p:cNvPicPr>
            <a:picLocks noGrp="1" noChangeAspect="1"/>
          </p:cNvPicPr>
          <p:nvPr>
            <p:ph type="pic" idx="1"/>
          </p:nvPr>
        </p:nvPicPr>
        <p:blipFill>
          <a:blip r:embed="rId2" cstate="print"/>
          <a:srcRect/>
          <a:stretch>
            <a:fillRect/>
          </a:stretch>
        </p:blipFill>
        <p:spPr>
          <a:xfrm>
            <a:off x="0" y="0"/>
            <a:ext cx="4512000" cy="3384000"/>
          </a:xfrm>
        </p:spPr>
      </p:pic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0" y="4221088"/>
            <a:ext cx="9144000" cy="2636912"/>
          </a:xfrm>
        </p:spPr>
        <p:txBody>
          <a:bodyPr>
            <a:normAutofit/>
          </a:bodyPr>
          <a:lstStyle/>
          <a:p>
            <a:pPr>
              <a:buFont typeface="Wingdings" pitchFamily="2" charset="2"/>
              <a:buChar char="Ø"/>
            </a:pPr>
            <a:r>
              <a:rPr lang="cs-CZ" sz="2000" dirty="0" smtClean="0"/>
              <a:t> Kontrola stavu akumulátoru</a:t>
            </a:r>
          </a:p>
          <a:p>
            <a:pPr>
              <a:buFont typeface="Wingdings" pitchFamily="2" charset="2"/>
              <a:buChar char="Ø"/>
            </a:pPr>
            <a:r>
              <a:rPr lang="cs-CZ" sz="2000" dirty="0" smtClean="0"/>
              <a:t>Kontrola výšky hladiny elektrolytu v akumulátoru</a:t>
            </a:r>
          </a:p>
          <a:p>
            <a:pPr>
              <a:buFont typeface="Wingdings" pitchFamily="2" charset="2"/>
              <a:buChar char="Ø"/>
            </a:pPr>
            <a:r>
              <a:rPr lang="cs-CZ" sz="2000" dirty="0" smtClean="0"/>
              <a:t> Doplnění hladiny akumulátoru na stanovenou hladinu destilovanou vodou</a:t>
            </a:r>
          </a:p>
          <a:p>
            <a:pPr>
              <a:buFont typeface="Wingdings" pitchFamily="2" charset="2"/>
              <a:buChar char="Ø"/>
            </a:pPr>
            <a:r>
              <a:rPr lang="cs-CZ" sz="2000" dirty="0" smtClean="0"/>
              <a:t> Očištění kontaktů akumulátoru</a:t>
            </a:r>
          </a:p>
          <a:p>
            <a:pPr>
              <a:buFont typeface="Wingdings" pitchFamily="2" charset="2"/>
              <a:buChar char="Ø"/>
            </a:pPr>
            <a:r>
              <a:rPr lang="cs-CZ" sz="2000" dirty="0" smtClean="0"/>
              <a:t> Očištění svorek kabelů akumulátoru</a:t>
            </a:r>
          </a:p>
          <a:p>
            <a:pPr>
              <a:buFont typeface="Wingdings" pitchFamily="2" charset="2"/>
              <a:buChar char="Ø"/>
            </a:pPr>
            <a:r>
              <a:rPr lang="cs-CZ" sz="2000" dirty="0" smtClean="0"/>
              <a:t> Očištění obalu akumulátoru</a:t>
            </a:r>
          </a:p>
          <a:p>
            <a:pPr>
              <a:buFont typeface="Wingdings" pitchFamily="2" charset="2"/>
              <a:buChar char="Ø"/>
            </a:pPr>
            <a:r>
              <a:rPr lang="cs-CZ" sz="2000" dirty="0" smtClean="0"/>
              <a:t> Nakonzervování kontaktů a svorek kabelů akumulátoru</a:t>
            </a:r>
            <a:endParaRPr lang="cs-CZ" sz="2000" dirty="0"/>
          </a:p>
        </p:txBody>
      </p:sp>
      <p:pic>
        <p:nvPicPr>
          <p:cNvPr id="7" name="Obrázek 6" descr="IMG_5336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4632000" y="692696"/>
            <a:ext cx="4512000" cy="3384000"/>
          </a:xfrm>
          <a:prstGeom prst="rect">
            <a:avLst/>
          </a:prstGeom>
        </p:spPr>
      </p:pic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Zástupný symbol pro obrázek 4" descr="IMG_5337.JPG"/>
          <p:cNvPicPr>
            <a:picLocks noGrp="1" noChangeAspect="1"/>
          </p:cNvPicPr>
          <p:nvPr>
            <p:ph type="pic" idx="1"/>
          </p:nvPr>
        </p:nvPicPr>
        <p:blipFill>
          <a:blip r:embed="rId2" cstate="print"/>
          <a:srcRect/>
          <a:stretch>
            <a:fillRect/>
          </a:stretch>
        </p:blipFill>
        <p:spPr>
          <a:xfrm>
            <a:off x="0" y="0"/>
            <a:ext cx="4512000" cy="3384000"/>
          </a:xfrm>
        </p:spPr>
      </p:pic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0" y="4581128"/>
            <a:ext cx="9144000" cy="1668958"/>
          </a:xfrm>
        </p:spPr>
        <p:txBody>
          <a:bodyPr>
            <a:normAutofit/>
          </a:bodyPr>
          <a:lstStyle/>
          <a:p>
            <a:pPr>
              <a:buFont typeface="Wingdings" pitchFamily="2" charset="2"/>
              <a:buChar char="Ø"/>
            </a:pPr>
            <a:r>
              <a:rPr lang="cs-CZ" sz="2000" dirty="0" smtClean="0"/>
              <a:t> Kontrola napnutí klínového řemene pohonu alternátoru a vodního čerpadla</a:t>
            </a:r>
          </a:p>
          <a:p>
            <a:pPr>
              <a:buFont typeface="Wingdings" pitchFamily="2" charset="2"/>
              <a:buChar char="Ø"/>
            </a:pPr>
            <a:r>
              <a:rPr lang="cs-CZ" sz="2000" dirty="0" smtClean="0"/>
              <a:t> Kontroluje se na nejdelší straně klínového řemene </a:t>
            </a:r>
          </a:p>
          <a:p>
            <a:pPr>
              <a:buFont typeface="Wingdings" pitchFamily="2" charset="2"/>
              <a:buChar char="Ø"/>
            </a:pPr>
            <a:r>
              <a:rPr lang="cs-CZ" sz="2000" dirty="0" smtClean="0"/>
              <a:t> Průhyb řemene musí být maximálně 15 mm</a:t>
            </a:r>
            <a:endParaRPr lang="cs-CZ" sz="2000" dirty="0"/>
          </a:p>
        </p:txBody>
      </p:sp>
      <p:pic>
        <p:nvPicPr>
          <p:cNvPr id="6" name="Obrázek 5" descr="IMG_5338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4632000" y="1052736"/>
            <a:ext cx="4512000" cy="3384000"/>
          </a:xfrm>
          <a:prstGeom prst="rect">
            <a:avLst/>
          </a:prstGeom>
        </p:spPr>
      </p:pic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Zástupný symbol pro obrázek 4" descr="IMG_5339.JPG"/>
          <p:cNvPicPr>
            <a:picLocks noGrp="1" noChangeAspect="1"/>
          </p:cNvPicPr>
          <p:nvPr>
            <p:ph type="pic" idx="1"/>
          </p:nvPr>
        </p:nvPicPr>
        <p:blipFill>
          <a:blip r:embed="rId2" cstate="print"/>
          <a:srcRect/>
          <a:stretch>
            <a:fillRect/>
          </a:stretch>
        </p:blipFill>
        <p:spPr>
          <a:xfrm>
            <a:off x="1763688" y="0"/>
            <a:ext cx="5486400" cy="4114800"/>
          </a:xfrm>
        </p:spPr>
      </p:pic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0" y="4149080"/>
            <a:ext cx="9144000" cy="2023120"/>
          </a:xfrm>
        </p:spPr>
        <p:txBody>
          <a:bodyPr>
            <a:normAutofit/>
          </a:bodyPr>
          <a:lstStyle/>
          <a:p>
            <a:pPr>
              <a:buFont typeface="Wingdings" pitchFamily="2" charset="2"/>
              <a:buChar char="Ø"/>
            </a:pPr>
            <a:r>
              <a:rPr lang="cs-CZ" sz="2000" dirty="0" smtClean="0"/>
              <a:t> Kontrola průchodnosti lamel chladiče</a:t>
            </a:r>
          </a:p>
          <a:p>
            <a:pPr>
              <a:buFont typeface="Wingdings" pitchFamily="2" charset="2"/>
              <a:buChar char="Ø"/>
            </a:pPr>
            <a:r>
              <a:rPr lang="cs-CZ" sz="2000" dirty="0" smtClean="0"/>
              <a:t> Očištění přední částí chladiče tlakem vzduchu </a:t>
            </a:r>
          </a:p>
          <a:p>
            <a:endParaRPr lang="cs-CZ" sz="2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Zástupný symbol pro obrázek 4" descr="IMG_5340.JPG"/>
          <p:cNvPicPr>
            <a:picLocks noGrp="1" noChangeAspect="1"/>
          </p:cNvPicPr>
          <p:nvPr>
            <p:ph type="pic" idx="1"/>
          </p:nvPr>
        </p:nvPicPr>
        <p:blipFill>
          <a:blip r:embed="rId2" cstate="print"/>
          <a:srcRect/>
          <a:stretch>
            <a:fillRect/>
          </a:stretch>
        </p:blipFill>
        <p:spPr>
          <a:xfrm>
            <a:off x="0" y="836712"/>
            <a:ext cx="4512000" cy="3384000"/>
          </a:xfrm>
        </p:spPr>
      </p:pic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0" y="4365104"/>
            <a:ext cx="9144000" cy="2304256"/>
          </a:xfrm>
        </p:spPr>
        <p:txBody>
          <a:bodyPr>
            <a:normAutofit/>
          </a:bodyPr>
          <a:lstStyle/>
          <a:p>
            <a:pPr>
              <a:buFont typeface="Wingdings" pitchFamily="2" charset="2"/>
              <a:buChar char="Ø"/>
            </a:pPr>
            <a:r>
              <a:rPr lang="cs-CZ" sz="2000" dirty="0" smtClean="0"/>
              <a:t> Promazání objímky spojky několika kapkami oleje (cca 10 kapek)</a:t>
            </a:r>
          </a:p>
          <a:p>
            <a:pPr>
              <a:buFont typeface="Wingdings" pitchFamily="2" charset="2"/>
              <a:buChar char="Ø"/>
            </a:pPr>
            <a:r>
              <a:rPr lang="cs-CZ" sz="2000" dirty="0" smtClean="0"/>
              <a:t> Promazání olejem lanko bovdenu parkovací brzdy</a:t>
            </a:r>
          </a:p>
          <a:p>
            <a:pPr>
              <a:buFont typeface="Wingdings" pitchFamily="2" charset="2"/>
              <a:buChar char="Ø"/>
            </a:pPr>
            <a:r>
              <a:rPr lang="cs-CZ" sz="2000" dirty="0" smtClean="0"/>
              <a:t> Promazání olejem lanko bovdenu ručního vypínaní spojky vývodového</a:t>
            </a:r>
          </a:p>
          <a:p>
            <a:r>
              <a:rPr lang="cs-CZ" sz="2000" dirty="0" smtClean="0"/>
              <a:t>    hřídele</a:t>
            </a:r>
          </a:p>
          <a:p>
            <a:pPr>
              <a:buFont typeface="Wingdings" pitchFamily="2" charset="2"/>
              <a:buChar char="Ø"/>
            </a:pPr>
            <a:r>
              <a:rPr lang="cs-CZ" sz="2000" dirty="0" smtClean="0"/>
              <a:t> Promazání olejem lanko bovdenu ovládání agroháku </a:t>
            </a:r>
            <a:endParaRPr lang="cs-CZ" sz="2000" dirty="0"/>
          </a:p>
        </p:txBody>
      </p:sp>
      <p:pic>
        <p:nvPicPr>
          <p:cNvPr id="6" name="Obrázek 5" descr="IMG_5341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4632000" y="0"/>
            <a:ext cx="4512000" cy="3384000"/>
          </a:xfrm>
          <a:prstGeom prst="rect">
            <a:avLst/>
          </a:prstGeom>
        </p:spPr>
      </p:pic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Zástupný symbol pro obrázek 4" descr="IMG_5344.JPG"/>
          <p:cNvPicPr>
            <a:picLocks noGrp="1" noChangeAspect="1"/>
          </p:cNvPicPr>
          <p:nvPr>
            <p:ph type="pic" idx="1"/>
          </p:nvPr>
        </p:nvPicPr>
        <p:blipFill>
          <a:blip r:embed="rId2" cstate="print"/>
          <a:srcRect/>
          <a:stretch>
            <a:fillRect/>
          </a:stretch>
        </p:blipFill>
        <p:spPr>
          <a:xfrm>
            <a:off x="0" y="980728"/>
            <a:ext cx="4512000" cy="3384000"/>
          </a:xfrm>
        </p:spPr>
      </p:pic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0" y="4581128"/>
            <a:ext cx="9144000" cy="2276872"/>
          </a:xfrm>
        </p:spPr>
        <p:txBody>
          <a:bodyPr>
            <a:normAutofit/>
          </a:bodyPr>
          <a:lstStyle/>
          <a:p>
            <a:pPr>
              <a:buFont typeface="Wingdings" pitchFamily="2" charset="2"/>
              <a:buChar char="Ø"/>
            </a:pPr>
            <a:r>
              <a:rPr lang="cs-CZ" sz="2000" dirty="0" smtClean="0"/>
              <a:t> Promazání středového čepu konzoly přední nápravy</a:t>
            </a:r>
          </a:p>
          <a:p>
            <a:pPr>
              <a:buFont typeface="Wingdings" pitchFamily="2" charset="2"/>
              <a:buChar char="Ø"/>
            </a:pPr>
            <a:r>
              <a:rPr lang="cs-CZ" sz="2000" dirty="0" smtClean="0"/>
              <a:t> Dvě mazací místa ze spodu konzoly</a:t>
            </a:r>
          </a:p>
          <a:p>
            <a:pPr>
              <a:buFont typeface="Wingdings" pitchFamily="2" charset="2"/>
              <a:buChar char="Ø"/>
            </a:pPr>
            <a:r>
              <a:rPr lang="cs-CZ" sz="2000" dirty="0" smtClean="0"/>
              <a:t> Promazání nástavců kol u přední hnané nápravy</a:t>
            </a:r>
          </a:p>
          <a:p>
            <a:pPr>
              <a:buFont typeface="Wingdings" pitchFamily="2" charset="2"/>
              <a:buChar char="Ø"/>
            </a:pPr>
            <a:r>
              <a:rPr lang="cs-CZ" sz="2000" dirty="0" smtClean="0"/>
              <a:t> Čtyři mazací místa </a:t>
            </a:r>
          </a:p>
          <a:p>
            <a:pPr>
              <a:buFont typeface="Wingdings" pitchFamily="2" charset="2"/>
              <a:buChar char="Ø"/>
            </a:pPr>
            <a:r>
              <a:rPr lang="cs-CZ" sz="2000" dirty="0" smtClean="0"/>
              <a:t> Promazávat mazacím tukem</a:t>
            </a:r>
            <a:endParaRPr lang="cs-CZ" sz="2000" dirty="0"/>
          </a:p>
        </p:txBody>
      </p:sp>
      <p:pic>
        <p:nvPicPr>
          <p:cNvPr id="8" name="Zástupný symbol pro obrázek 4" descr="IMG_5347.JPG"/>
          <p:cNvPicPr>
            <a:picLocks noChangeAspect="1"/>
          </p:cNvPicPr>
          <p:nvPr/>
        </p:nvPicPr>
        <p:blipFill>
          <a:blip r:embed="rId3" cstate="print"/>
          <a:srcRect/>
          <a:stretch>
            <a:fillRect/>
          </a:stretch>
        </p:blipFill>
        <p:spPr>
          <a:xfrm>
            <a:off x="4632000" y="0"/>
            <a:ext cx="4512000" cy="3384000"/>
          </a:xfrm>
          <a:prstGeom prst="rect">
            <a:avLst/>
          </a:prstGeom>
        </p:spPr>
      </p:pic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0" y="4293096"/>
            <a:ext cx="9144000" cy="2376264"/>
          </a:xfrm>
        </p:spPr>
        <p:txBody>
          <a:bodyPr>
            <a:normAutofit/>
          </a:bodyPr>
          <a:lstStyle/>
          <a:p>
            <a:pPr>
              <a:buFont typeface="Wingdings" pitchFamily="2" charset="2"/>
              <a:buChar char="Ø"/>
            </a:pPr>
            <a:r>
              <a:rPr lang="cs-CZ" sz="2000" dirty="0" smtClean="0"/>
              <a:t> Promazání vypínací hřídele spojky</a:t>
            </a:r>
          </a:p>
          <a:p>
            <a:pPr>
              <a:buFont typeface="Wingdings" pitchFamily="2" charset="2"/>
              <a:buChar char="Ø"/>
            </a:pPr>
            <a:r>
              <a:rPr lang="cs-CZ" sz="2000" dirty="0" smtClean="0"/>
              <a:t> Dvě mazací místa</a:t>
            </a:r>
          </a:p>
          <a:p>
            <a:pPr>
              <a:buFont typeface="Wingdings" pitchFamily="2" charset="2"/>
              <a:buChar char="Ø"/>
            </a:pPr>
            <a:r>
              <a:rPr lang="cs-CZ" sz="2000" dirty="0" smtClean="0"/>
              <a:t> Promazání napínacích matic omezovačů výkyvů ramen (houžve)</a:t>
            </a:r>
          </a:p>
          <a:p>
            <a:pPr>
              <a:buFont typeface="Wingdings" pitchFamily="2" charset="2"/>
              <a:buChar char="Ø"/>
            </a:pPr>
            <a:r>
              <a:rPr lang="cs-CZ" sz="2000" dirty="0" smtClean="0"/>
              <a:t> Promazávat jen při zatažené matici</a:t>
            </a:r>
          </a:p>
          <a:p>
            <a:pPr>
              <a:buFont typeface="Wingdings" pitchFamily="2" charset="2"/>
              <a:buChar char="Ø"/>
            </a:pPr>
            <a:r>
              <a:rPr lang="cs-CZ" sz="2000" dirty="0" smtClean="0"/>
              <a:t> Promazávat mazacím tukem</a:t>
            </a:r>
            <a:endParaRPr lang="cs-CZ" sz="2000" dirty="0"/>
          </a:p>
        </p:txBody>
      </p:sp>
      <p:pic>
        <p:nvPicPr>
          <p:cNvPr id="7" name="Zástupný symbol pro obrázek 6" descr="IMG_5348.JPG"/>
          <p:cNvPicPr>
            <a:picLocks noGrp="1" noChangeAspect="1"/>
          </p:cNvPicPr>
          <p:nvPr>
            <p:ph type="pic" idx="1"/>
          </p:nvPr>
        </p:nvPicPr>
        <p:blipFill>
          <a:blip r:embed="rId2" cstate="print"/>
          <a:srcRect/>
          <a:stretch>
            <a:fillRect/>
          </a:stretch>
        </p:blipFill>
        <p:spPr>
          <a:xfrm>
            <a:off x="0" y="0"/>
            <a:ext cx="4512000" cy="3384000"/>
          </a:xfrm>
        </p:spPr>
      </p:pic>
      <p:pic>
        <p:nvPicPr>
          <p:cNvPr id="8" name="Obrázek 7" descr="IMG_5349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4632000" y="908720"/>
            <a:ext cx="4512000" cy="3384000"/>
          </a:xfrm>
          <a:prstGeom prst="rect">
            <a:avLst/>
          </a:prstGeom>
        </p:spPr>
      </p:pic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None/>
            </a:pPr>
            <a:r>
              <a:rPr lang="cs-CZ" sz="2400" dirty="0" smtClean="0">
                <a:latin typeface="Arial" pitchFamily="34" charset="0"/>
                <a:cs typeface="Arial" pitchFamily="34" charset="0"/>
              </a:rPr>
              <a:t> Literatura:</a:t>
            </a:r>
          </a:p>
          <a:p>
            <a:pPr>
              <a:buFont typeface="Wingdings" pitchFamily="2" charset="2"/>
              <a:buChar char="Ø"/>
            </a:pPr>
            <a:r>
              <a:rPr lang="cs-CZ" sz="2000" dirty="0" smtClean="0">
                <a:latin typeface="Arial" pitchFamily="34" charset="0"/>
                <a:cs typeface="Arial" pitchFamily="34" charset="0"/>
              </a:rPr>
              <a:t> Návod k obsluze traktorů Zetor 5211, 5245, 6211, 6245, 7211, 7245, 7245 Horal, 7711, 7745 </a:t>
            </a:r>
          </a:p>
          <a:p>
            <a:pPr>
              <a:buNone/>
            </a:pPr>
            <a:r>
              <a:rPr lang="cs-CZ" sz="2000" dirty="0" smtClean="0">
                <a:latin typeface="Arial" pitchFamily="34" charset="0"/>
                <a:cs typeface="Arial" pitchFamily="34" charset="0"/>
              </a:rPr>
              <a:t>    Vydal: AGROZET ZETOR, k. p. Brno, 1987 </a:t>
            </a:r>
          </a:p>
          <a:p>
            <a:pPr>
              <a:buFont typeface="Wingdings" pitchFamily="2" charset="2"/>
              <a:buChar char="Ø"/>
            </a:pPr>
            <a:endParaRPr lang="cs-CZ" sz="2400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r>
              <a:rPr lang="cs-CZ" sz="2400" dirty="0" smtClean="0">
                <a:latin typeface="Arial" pitchFamily="34" charset="0"/>
                <a:cs typeface="Arial" pitchFamily="34" charset="0"/>
              </a:rPr>
              <a:t> Fotografie:</a:t>
            </a:r>
          </a:p>
          <a:p>
            <a:pPr>
              <a:buFont typeface="Wingdings" pitchFamily="2" charset="2"/>
              <a:buChar char="Ø"/>
            </a:pPr>
            <a:r>
              <a:rPr lang="cs-CZ" sz="2000" dirty="0" smtClean="0">
                <a:latin typeface="Arial" pitchFamily="34" charset="0"/>
                <a:cs typeface="Arial" pitchFamily="34" charset="0"/>
              </a:rPr>
              <a:t> Vlastní zdroj autora </a:t>
            </a:r>
            <a:endParaRPr lang="cs-CZ" sz="2000" dirty="0"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 – klasické 2">
      <a:majorFont>
        <a:latin typeface="Arial"/>
        <a:ea typeface=""/>
        <a:cs typeface="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Arial"/>
        <a:ea typeface=""/>
        <a:cs typeface="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Foundry</Template>
  <TotalTime>328</TotalTime>
  <Words>410</Words>
  <Application>Microsoft Office PowerPoint</Application>
  <PresentationFormat>Předvádění na obrazovce (4:3)</PresentationFormat>
  <Paragraphs>57</Paragraphs>
  <Slides>14</Slides>
  <Notes>0</Notes>
  <HiddenSlides>0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14</vt:i4>
      </vt:variant>
    </vt:vector>
  </HeadingPairs>
  <TitlesOfParts>
    <vt:vector size="16" baseType="lpstr">
      <vt:lpstr>Motiv sady Office</vt:lpstr>
      <vt:lpstr>Prezentace</vt:lpstr>
      <vt:lpstr>Snímek 1</vt:lpstr>
      <vt:lpstr>Technická údržba 1. stupně traktoru Zetor</vt:lpstr>
      <vt:lpstr>Snímek 3</vt:lpstr>
      <vt:lpstr>Snímek 4</vt:lpstr>
      <vt:lpstr>Snímek 5</vt:lpstr>
      <vt:lpstr>Snímek 6</vt:lpstr>
      <vt:lpstr>Snímek 7</vt:lpstr>
      <vt:lpstr>Snímek 8</vt:lpstr>
      <vt:lpstr>Snímek 9</vt:lpstr>
      <vt:lpstr>Snímek 10</vt:lpstr>
      <vt:lpstr>Snímek 11</vt:lpstr>
      <vt:lpstr>Snímek 12</vt:lpstr>
      <vt:lpstr>Snímek 13</vt:lpstr>
      <vt:lpstr>Snímek 14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Technická údržba 1. stupně traktoru Zetor</dc:title>
  <dc:creator>Oem</dc:creator>
  <cp:lastModifiedBy>Oem</cp:lastModifiedBy>
  <cp:revision>42</cp:revision>
  <dcterms:created xsi:type="dcterms:W3CDTF">2013-02-03T19:15:09Z</dcterms:created>
  <dcterms:modified xsi:type="dcterms:W3CDTF">2014-01-12T11:01:31Z</dcterms:modified>
</cp:coreProperties>
</file>