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78" r:id="rId11"/>
    <p:sldId id="275" r:id="rId12"/>
    <p:sldId id="261" r:id="rId13"/>
    <p:sldId id="274" r:id="rId14"/>
    <p:sldId id="269" r:id="rId15"/>
    <p:sldId id="270" r:id="rId16"/>
    <p:sldId id="271" r:id="rId17"/>
    <p:sldId id="273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aseline="0" dirty="0" smtClean="0">
              <a:solidFill>
                <a:schemeClr val="tx1"/>
              </a:solidFill>
              <a:latin typeface="+mj-lt"/>
            </a:rPr>
            <a:t>VY_32_INOVACE_3C_O1_</a:t>
          </a:r>
          <a:r>
            <a:rPr lang="cs-CZ" sz="1800" baseline="0" dirty="0" smtClean="0">
              <a:solidFill>
                <a:schemeClr val="tx1"/>
              </a:solidFill>
              <a:latin typeface="+mn-lt"/>
            </a:rPr>
            <a:t>Hudebně dramatická </a:t>
          </a:r>
          <a:r>
            <a:rPr lang="cs-CZ" sz="1800" baseline="0" dirty="0" smtClean="0">
              <a:solidFill>
                <a:schemeClr val="tx1"/>
              </a:solidFill>
            </a:rPr>
            <a:t>díla</a:t>
          </a:r>
          <a:endParaRPr lang="cs-CZ" sz="18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prima, sekunda, kvinta, 1.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říjen</a:t>
          </a:r>
          <a:r>
            <a:rPr lang="cs-CZ" sz="2000" dirty="0" smtClean="0">
              <a:solidFill>
                <a:schemeClr val="tx1"/>
              </a:solidFill>
            </a:rPr>
            <a:t>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561F0D-D45A-4CF6-80C5-A5AC11E4D29D}" type="presOf" srcId="{B651F6E3-6281-48DB-9319-2AEAFDAE7572}" destId="{6BB5E863-4638-4E1D-BFDE-399D028AC4ED}" srcOrd="1" destOrd="0" presId="urn:microsoft.com/office/officeart/2005/8/layout/target3"/>
    <dgm:cxn modelId="{80CAB976-06B2-4714-95EB-36C02C4F89E6}" type="presOf" srcId="{D1D4F407-5343-4D3F-B5B9-D407B03CAEB4}" destId="{AED2198E-93D5-4001-81B4-73124B309672}" srcOrd="1" destOrd="0" presId="urn:microsoft.com/office/officeart/2005/8/layout/target3"/>
    <dgm:cxn modelId="{1F58CC02-6C25-4394-87C3-681E3992C67A}" type="presOf" srcId="{CEBA0FA6-500F-48B5-B7A1-B51529BD38F2}" destId="{02176FA0-10E9-44DC-9A54-485A362F109B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E470C746-2268-47B7-BE8C-A3170EC2549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E4DE08CB-9512-4E58-8D80-A9C377C82A54}" type="presOf" srcId="{D8197B8C-B260-4A16-BDF4-0947B075E274}" destId="{5A5FFA88-C948-4069-8E93-59FA12366E83}" srcOrd="1" destOrd="0" presId="urn:microsoft.com/office/officeart/2005/8/layout/target3"/>
    <dgm:cxn modelId="{EFCA2316-41E3-4D51-9FDB-AD6F82EF32D8}" type="presOf" srcId="{CEBA0FA6-500F-48B5-B7A1-B51529BD38F2}" destId="{CAD3E342-3400-4A52-8AAC-15B5BF88AABE}" srcOrd="0" destOrd="0" presId="urn:microsoft.com/office/officeart/2005/8/layout/target3"/>
    <dgm:cxn modelId="{ACCC3EC9-695A-42DD-838D-7744B68D11C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5046A9A-7898-41D2-A5EA-33CDB8C95D04}" type="presOf" srcId="{D8197B8C-B260-4A16-BDF4-0947B075E274}" destId="{25B08C86-7E15-44DC-BE7F-FFB55DD49D12}" srcOrd="0" destOrd="0" presId="urn:microsoft.com/office/officeart/2005/8/layout/target3"/>
    <dgm:cxn modelId="{4029F528-FA56-4B76-B0F7-62AB6E5D7581}" type="presOf" srcId="{BBE1F95E-D5AA-436D-B4F5-748C3834552C}" destId="{A5C228C9-6EC4-4821-934B-9E2EFBAB4497}" srcOrd="0" destOrd="0" presId="urn:microsoft.com/office/officeart/2005/8/layout/target3"/>
    <dgm:cxn modelId="{8E25F139-D7F3-4B72-BD85-F6BC28E1E9DB}" type="presOf" srcId="{D1B46980-6531-4606-95E6-44980827E919}" destId="{6140AFEC-043D-4C43-A2F9-D0F5331DF3A3}" srcOrd="0" destOrd="0" presId="urn:microsoft.com/office/officeart/2005/8/layout/target3"/>
    <dgm:cxn modelId="{9C20E7E9-D042-4326-AE8F-9CD033E40F0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904B3C-1F45-4688-AD65-B5AB4C22FDB2}" type="presOf" srcId="{757F3AB3-0718-4624-B441-E567A8F0AB56}" destId="{333A1088-737F-45CB-B68E-254E46348037}" srcOrd="0" destOrd="0" presId="urn:microsoft.com/office/officeart/2005/8/layout/target3"/>
    <dgm:cxn modelId="{3532C863-FEB5-4D3B-A64F-37D1CB6BC00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1BEB95-AEE1-4517-8B49-B5D679F706A4}" type="presOf" srcId="{BBE1F95E-D5AA-436D-B4F5-748C3834552C}" destId="{B5AA812A-7391-47E3-B3BF-07AB9DC3D00C}" srcOrd="1" destOrd="0" presId="urn:microsoft.com/office/officeart/2005/8/layout/target3"/>
    <dgm:cxn modelId="{D6B14AAE-CF17-4050-A6E5-38F27A542071}" type="presOf" srcId="{4C35D32F-0EAB-4CD7-82EE-45574DC2A586}" destId="{8BEBB6EC-1DAA-4CAC-8A25-BC0FCBD5DBD5}" srcOrd="0" destOrd="0" presId="urn:microsoft.com/office/officeart/2005/8/layout/target3"/>
    <dgm:cxn modelId="{1E3FE044-AA09-4896-A10C-E547A1F146D8}" type="presParOf" srcId="{333A1088-737F-45CB-B68E-254E46348037}" destId="{F5ABB229-8D3B-4694-996A-96F23CF14429}" srcOrd="0" destOrd="0" presId="urn:microsoft.com/office/officeart/2005/8/layout/target3"/>
    <dgm:cxn modelId="{E7143C0A-250D-4590-805B-128885DA893F}" type="presParOf" srcId="{333A1088-737F-45CB-B68E-254E46348037}" destId="{F41139FD-01EE-4571-8B17-4FB00FC51163}" srcOrd="1" destOrd="0" presId="urn:microsoft.com/office/officeart/2005/8/layout/target3"/>
    <dgm:cxn modelId="{EA883900-9682-4831-8178-8DC53B30F910}" type="presParOf" srcId="{333A1088-737F-45CB-B68E-254E46348037}" destId="{D005CE8C-CC26-4C3E-AC11-E15060ECD759}" srcOrd="2" destOrd="0" presId="urn:microsoft.com/office/officeart/2005/8/layout/target3"/>
    <dgm:cxn modelId="{1219D6C2-4775-42A4-83E5-C6E7D60B861F}" type="presParOf" srcId="{333A1088-737F-45CB-B68E-254E46348037}" destId="{2C702D82-9B77-49B7-9568-BB8EB47C3372}" srcOrd="3" destOrd="0" presId="urn:microsoft.com/office/officeart/2005/8/layout/target3"/>
    <dgm:cxn modelId="{B2950E01-DD29-43EE-909C-F6E19E0A5C20}" type="presParOf" srcId="{333A1088-737F-45CB-B68E-254E46348037}" destId="{A52A0455-90FF-4808-ABD0-F02540D31D5A}" srcOrd="4" destOrd="0" presId="urn:microsoft.com/office/officeart/2005/8/layout/target3"/>
    <dgm:cxn modelId="{F16AA613-F1CC-4D12-984F-245BDA0230B7}" type="presParOf" srcId="{333A1088-737F-45CB-B68E-254E46348037}" destId="{6140AFEC-043D-4C43-A2F9-D0F5331DF3A3}" srcOrd="5" destOrd="0" presId="urn:microsoft.com/office/officeart/2005/8/layout/target3"/>
    <dgm:cxn modelId="{3315C244-A223-4762-81F4-C7F1C7467ABB}" type="presParOf" srcId="{333A1088-737F-45CB-B68E-254E46348037}" destId="{9358AC05-5D7D-4327-9F80-1AD486AEA664}" srcOrd="6" destOrd="0" presId="urn:microsoft.com/office/officeart/2005/8/layout/target3"/>
    <dgm:cxn modelId="{5E767D3C-705C-4842-B2FB-B9D8475D12DA}" type="presParOf" srcId="{333A1088-737F-45CB-B68E-254E46348037}" destId="{313FC574-E1CD-4FB4-B054-0B805CE0447D}" srcOrd="7" destOrd="0" presId="urn:microsoft.com/office/officeart/2005/8/layout/target3"/>
    <dgm:cxn modelId="{1DAAED78-BDEF-48ED-92D3-C6C19D269CD6}" type="presParOf" srcId="{333A1088-737F-45CB-B68E-254E46348037}" destId="{619D679B-A015-4ECF-8348-D1034C574F40}" srcOrd="8" destOrd="0" presId="urn:microsoft.com/office/officeart/2005/8/layout/target3"/>
    <dgm:cxn modelId="{872CC63C-1881-4493-ADB1-8BAA58AF3CB8}" type="presParOf" srcId="{333A1088-737F-45CB-B68E-254E46348037}" destId="{322283A8-4A27-4CDA-BAE3-F381106A9174}" srcOrd="9" destOrd="0" presId="urn:microsoft.com/office/officeart/2005/8/layout/target3"/>
    <dgm:cxn modelId="{EACD0A85-B4F9-4011-85D5-82F8A19B51EC}" type="presParOf" srcId="{333A1088-737F-45CB-B68E-254E46348037}" destId="{FFC9F71D-1B4F-4AD9-A4A6-86ADEFC8AF5C}" srcOrd="10" destOrd="0" presId="urn:microsoft.com/office/officeart/2005/8/layout/target3"/>
    <dgm:cxn modelId="{687B00D5-9908-4D28-999D-CBF6C37CDB28}" type="presParOf" srcId="{333A1088-737F-45CB-B68E-254E46348037}" destId="{25B08C86-7E15-44DC-BE7F-FFB55DD49D12}" srcOrd="11" destOrd="0" presId="urn:microsoft.com/office/officeart/2005/8/layout/target3"/>
    <dgm:cxn modelId="{A61D38E9-38A1-4EE8-B425-E2BED349D23A}" type="presParOf" srcId="{333A1088-737F-45CB-B68E-254E46348037}" destId="{76644BE8-9D7C-4C09-B250-3D10AF48CBB7}" srcOrd="12" destOrd="0" presId="urn:microsoft.com/office/officeart/2005/8/layout/target3"/>
    <dgm:cxn modelId="{90AB80EF-6924-42B4-ACCE-66698557012A}" type="presParOf" srcId="{333A1088-737F-45CB-B68E-254E46348037}" destId="{EE85B701-7295-41C0-BA7A-34D3756A2AE6}" srcOrd="13" destOrd="0" presId="urn:microsoft.com/office/officeart/2005/8/layout/target3"/>
    <dgm:cxn modelId="{1AB25833-0B4C-47AA-A114-88D8975303E7}" type="presParOf" srcId="{333A1088-737F-45CB-B68E-254E46348037}" destId="{8BEBB6EC-1DAA-4CAC-8A25-BC0FCBD5DBD5}" srcOrd="14" destOrd="0" presId="urn:microsoft.com/office/officeart/2005/8/layout/target3"/>
    <dgm:cxn modelId="{3AD1A8FD-5ECD-4F16-9098-1D2C391D9192}" type="presParOf" srcId="{333A1088-737F-45CB-B68E-254E46348037}" destId="{5955ED15-90AA-4F08-A8A5-1ED70581E58B}" srcOrd="15" destOrd="0" presId="urn:microsoft.com/office/officeart/2005/8/layout/target3"/>
    <dgm:cxn modelId="{08706439-FE18-4595-BD05-75FEEEF2FB9A}" type="presParOf" srcId="{333A1088-737F-45CB-B68E-254E46348037}" destId="{26528689-9DF4-4685-8F23-BABDBD774F07}" srcOrd="16" destOrd="0" presId="urn:microsoft.com/office/officeart/2005/8/layout/target3"/>
    <dgm:cxn modelId="{67904DAB-F410-419C-BC56-CD7F851AA6C4}" type="presParOf" srcId="{333A1088-737F-45CB-B68E-254E46348037}" destId="{CAD3E342-3400-4A52-8AAC-15B5BF88AABE}" srcOrd="17" destOrd="0" presId="urn:microsoft.com/office/officeart/2005/8/layout/target3"/>
    <dgm:cxn modelId="{02AEAC86-42C4-46F8-AEA1-7B2D05BA1FBC}" type="presParOf" srcId="{333A1088-737F-45CB-B68E-254E46348037}" destId="{486F9B35-3F77-4B86-95AC-C956F2B86E44}" srcOrd="18" destOrd="0" presId="urn:microsoft.com/office/officeart/2005/8/layout/target3"/>
    <dgm:cxn modelId="{70FF0F2D-3B94-4945-B932-8F4F867E24B0}" type="presParOf" srcId="{333A1088-737F-45CB-B68E-254E46348037}" destId="{FE72208B-B9B5-47BF-B463-2DC6D6185814}" srcOrd="19" destOrd="0" presId="urn:microsoft.com/office/officeart/2005/8/layout/target3"/>
    <dgm:cxn modelId="{1801AD11-BAFB-4F39-9E05-230606BBC3B5}" type="presParOf" srcId="{333A1088-737F-45CB-B68E-254E46348037}" destId="{A5C228C9-6EC4-4821-934B-9E2EFBAB4497}" srcOrd="20" destOrd="0" presId="urn:microsoft.com/office/officeart/2005/8/layout/target3"/>
    <dgm:cxn modelId="{03F95141-364D-4855-917D-716CFD2EA450}" type="presParOf" srcId="{333A1088-737F-45CB-B68E-254E46348037}" destId="{AED2198E-93D5-4001-81B4-73124B309672}" srcOrd="21" destOrd="0" presId="urn:microsoft.com/office/officeart/2005/8/layout/target3"/>
    <dgm:cxn modelId="{7CD7D43C-4A39-4AAE-A0FE-788DB6B168FA}" type="presParOf" srcId="{333A1088-737F-45CB-B68E-254E46348037}" destId="{2BE915AB-18AA-4053-B92C-3BFC9ED204BB}" srcOrd="22" destOrd="0" presId="urn:microsoft.com/office/officeart/2005/8/layout/target3"/>
    <dgm:cxn modelId="{7E0B1BF5-9CFC-4086-9627-284682FC3CE9}" type="presParOf" srcId="{333A1088-737F-45CB-B68E-254E46348037}" destId="{6BB5E863-4638-4E1D-BFDE-399D028AC4ED}" srcOrd="23" destOrd="0" presId="urn:microsoft.com/office/officeart/2005/8/layout/target3"/>
    <dgm:cxn modelId="{7A986E46-F7EF-41E3-A104-45434AAD9B8E}" type="presParOf" srcId="{333A1088-737F-45CB-B68E-254E46348037}" destId="{5A5FFA88-C948-4069-8E93-59FA12366E83}" srcOrd="24" destOrd="0" presId="urn:microsoft.com/office/officeart/2005/8/layout/target3"/>
    <dgm:cxn modelId="{422AA588-BACF-4BDA-9774-669EB8CCA144}" type="presParOf" srcId="{333A1088-737F-45CB-B68E-254E46348037}" destId="{890E4F0B-2866-4A3F-A3C7-2A14B1797930}" srcOrd="25" destOrd="0" presId="urn:microsoft.com/office/officeart/2005/8/layout/target3"/>
    <dgm:cxn modelId="{8CFDB01E-623B-4D43-9D15-221E0786853F}" type="presParOf" srcId="{333A1088-737F-45CB-B68E-254E46348037}" destId="{02176FA0-10E9-44DC-9A54-485A362F109B}" srcOrd="26" destOrd="0" presId="urn:microsoft.com/office/officeart/2005/8/layout/target3"/>
    <dgm:cxn modelId="{BD42D947-6274-4794-A054-205ABA42E01F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6F5DA0-0DFA-4EC0-BD9B-9172C3497C56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A6432-A3F4-4B7F-B2E0-B1D36FCB26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261D7-2D31-4920-BD56-B9C46D6BA69F}" type="datetimeFigureOut">
              <a:rPr lang="cs-CZ" smtClean="0"/>
              <a:pPr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2.xml"/><Relationship Id="rId4" Type="http://schemas.openxmlformats.org/officeDocument/2006/relationships/hyperlink" Target="http://www.youtube.com/watch?v=nxYptmFWli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3.xml"/><Relationship Id="rId4" Type="http://schemas.openxmlformats.org/officeDocument/2006/relationships/hyperlink" Target="http://www.youtube.com/watch?v=1DHqjM6LUc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hyperlink" Target="http://www.youtube.com/watch?v=Wz_f9B4pPtg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6.xml"/><Relationship Id="rId4" Type="http://schemas.openxmlformats.org/officeDocument/2006/relationships/hyperlink" Target="http://www.youtube.com/watch?v=mM-hI2nuGA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5.xml"/><Relationship Id="rId4" Type="http://schemas.openxmlformats.org/officeDocument/2006/relationships/hyperlink" Target="http://www.youtube.com/watch?v=H-KbBznLTs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4.xml"/><Relationship Id="rId4" Type="http://schemas.openxmlformats.org/officeDocument/2006/relationships/hyperlink" Target="http://www.youtube.com/watch?v=5_QffCZs-b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5_QffCZs-bg" TargetMode="External"/><Relationship Id="rId3" Type="http://schemas.openxmlformats.org/officeDocument/2006/relationships/hyperlink" Target="http://www.youtube.com/watch?v=nxYptmFWliw" TargetMode="External"/><Relationship Id="rId7" Type="http://schemas.openxmlformats.org/officeDocument/2006/relationships/hyperlink" Target="http://www.youtube.com/watch?v=H-KbBznLTs4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mM-hI2nuGAY" TargetMode="External"/><Relationship Id="rId5" Type="http://schemas.openxmlformats.org/officeDocument/2006/relationships/hyperlink" Target="http://www.youtube.com/watch?v=Wz_f9B4pPtg" TargetMode="External"/><Relationship Id="rId4" Type="http://schemas.openxmlformats.org/officeDocument/2006/relationships/hyperlink" Target="http://www.youtube.com/watch?v=1DHqjM6LUc4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928670"/>
            <a:ext cx="74295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Anotace 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je určen žákům primy, sekundy, kvinty a 1. ročníku, kteří se seznamují s hudebními formami.</a:t>
            </a:r>
          </a:p>
          <a:p>
            <a:endParaRPr lang="cs-CZ" sz="2000" dirty="0" smtClean="0"/>
          </a:p>
          <a:p>
            <a:r>
              <a:rPr lang="cs-CZ" sz="2000" dirty="0" smtClean="0"/>
              <a:t>Nejprve si </a:t>
            </a:r>
            <a:r>
              <a:rPr lang="cs-CZ" sz="2000" smtClean="0"/>
              <a:t>žáci osvojí/zopakují </a:t>
            </a:r>
            <a:r>
              <a:rPr lang="cs-CZ" sz="2000" dirty="0" smtClean="0"/>
              <a:t>hlavní znaky vybraných forem, vyslechnou ukázky a pak si ověří své znalosti</a:t>
            </a:r>
            <a:r>
              <a:rPr lang="cs-CZ" sz="2000" dirty="0" smtClean="0"/>
              <a:t>. Pomocí hypertextových odkazů a tlačítek akcí se lze dostat k nápovědě a zpět k otázce.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Otázky k zamyšlení jsou určeny pro následnou diskusi.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je určen pro interaktivní tabuli.</a:t>
            </a:r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336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28662" y="1214422"/>
            <a:ext cx="750099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Hudebně dramatická díla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OPERA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OPERETA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BALET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MELODRAM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SINGSPIEL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MUZIKÁL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76673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85786" y="857232"/>
            <a:ext cx="771530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OPERA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Všechno se zpívá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Hraje orchestr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Tančí balet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Vystupují sólisté, skupiny i sbor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Náměty jsou vážné, veselé i lyrické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  <a:hlinkClick r:id="rId4"/>
              </a:rPr>
              <a:t>Rusalka -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YouTube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8286776" y="5929330"/>
            <a:ext cx="500066" cy="5715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336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00100" y="857232"/>
            <a:ext cx="71438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OPERETA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Zpívá se i mluví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Hraje se i tančí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Vystupují sólisté, skupiny i sbor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Melodie i děj jsou jednodušší, zábavnější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  <a:hlinkClick r:id="rId4"/>
              </a:rPr>
              <a:t>Polská krev -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YouTube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8215338" y="6000768"/>
            <a:ext cx="571504" cy="64294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76697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42976" y="857232"/>
            <a:ext cx="68580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BALET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Děj je vyjádřen tancem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Spoluúčinkuje orchestr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Děj je veselý, vážný nebo pohádkový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Petr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Iljič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Čajkovskij – Dance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of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the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Sugar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Plum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Fairy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 - </a:t>
            </a:r>
            <a:r>
              <a:rPr lang="cs-CZ" sz="2800" dirty="0" err="1" smtClean="0">
                <a:solidFill>
                  <a:schemeClr val="bg1">
                    <a:lumMod val="95000"/>
                  </a:schemeClr>
                </a:solidFill>
                <a:hlinkClick r:id="rId5"/>
              </a:rPr>
              <a:t>YouTube</a:t>
            </a:r>
            <a:endParaRPr lang="cs-CZ" sz="2800" dirty="0" smtClean="0">
              <a:solidFill>
                <a:schemeClr val="bg1">
                  <a:lumMod val="95000"/>
                </a:schemeClr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6" action="ppaction://hlinksldjump" highlightClick="1"/>
          </p:cNvPr>
          <p:cNvSpPr/>
          <p:nvPr/>
        </p:nvSpPr>
        <p:spPr>
          <a:xfrm>
            <a:off x="8286776" y="6072206"/>
            <a:ext cx="642942" cy="5715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336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42910" y="357166"/>
            <a:ext cx="785818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MELODRAM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Spojení hudby a mluveného slova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b="1" dirty="0" smtClean="0">
                <a:solidFill>
                  <a:schemeClr val="bg1"/>
                </a:solidFill>
              </a:rPr>
              <a:t>Koncertní</a:t>
            </a:r>
            <a:r>
              <a:rPr lang="cs-CZ" sz="3600" dirty="0" smtClean="0">
                <a:solidFill>
                  <a:schemeClr val="bg1"/>
                </a:solidFill>
              </a:rPr>
              <a:t>: přednes básně v koncertní síni je kombinován s hudbou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b="1" dirty="0" smtClean="0">
                <a:solidFill>
                  <a:schemeClr val="bg1"/>
                </a:solidFill>
              </a:rPr>
              <a:t>Jevištní</a:t>
            </a:r>
            <a:r>
              <a:rPr lang="cs-CZ" sz="3600" dirty="0" smtClean="0">
                <a:solidFill>
                  <a:schemeClr val="bg1"/>
                </a:solidFill>
              </a:rPr>
              <a:t>: hraje se v divadle, spoluúčinkuje orchestr, má děj, je rozsáhlejší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  <a:hlinkClick r:id="rId4"/>
              </a:rPr>
              <a:t>Smír Tantalův -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YouTube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8358214" y="6072206"/>
            <a:ext cx="613788" cy="61378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336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00166" y="1000108"/>
            <a:ext cx="61436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SINGSPIEL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Hra se zpěvy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Může být zábavný i vážný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Někdy se blíží operetě, jindy opeře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  <a:hlinkClick r:id="rId4"/>
              </a:rPr>
              <a:t>Kouzelná flétna - 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Papageno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 &amp; 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Papagena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 duet - 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YouTube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8358214" y="6072206"/>
            <a:ext cx="571504" cy="5715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ovosice Home\AppData\Local\Microsoft\Windows\Temporary Internet Files\Content.IE5\GT8PS3E5\MP90044248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336"/>
            <a:ext cx="9144000" cy="6781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71604" y="1571612"/>
            <a:ext cx="592935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MUZIKÁL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Zpívá se, tančí i mluví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Moderní melodie, tance i řeč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West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Side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 Story-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Tonight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 - </a:t>
            </a:r>
            <a:r>
              <a:rPr lang="cs-CZ" sz="2800" dirty="0" err="1" smtClean="0">
                <a:solidFill>
                  <a:schemeClr val="bg1"/>
                </a:solidFill>
                <a:hlinkClick r:id="rId4"/>
              </a:rPr>
              <a:t>YouTube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Tlačítko akce: Zpět nebo Předchozí 3">
            <a:hlinkClick r:id="rId5" action="ppaction://hlinksldjump" highlightClick="1"/>
          </p:cNvPr>
          <p:cNvSpPr/>
          <p:nvPr/>
        </p:nvSpPr>
        <p:spPr>
          <a:xfrm>
            <a:off x="8215338" y="6000768"/>
            <a:ext cx="642942" cy="5715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571612"/>
            <a:ext cx="714836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400" dirty="0" smtClean="0">
                <a:solidFill>
                  <a:srgbClr val="C0504D"/>
                </a:solidFill>
              </a:rPr>
              <a:t>Žák  stojící zády k tabuli </a:t>
            </a:r>
          </a:p>
          <a:p>
            <a:pPr lvl="0"/>
            <a:r>
              <a:rPr lang="cs-CZ" sz="4400" dirty="0" smtClean="0">
                <a:solidFill>
                  <a:srgbClr val="C0504D"/>
                </a:solidFill>
              </a:rPr>
              <a:t>podle indicií od spolužáků </a:t>
            </a:r>
          </a:p>
          <a:p>
            <a:pPr lvl="0"/>
            <a:r>
              <a:rPr lang="cs-CZ" sz="4400" dirty="0" smtClean="0">
                <a:solidFill>
                  <a:srgbClr val="C0504D"/>
                </a:solidFill>
              </a:rPr>
              <a:t>hádá hudebně dramatické dílo</a:t>
            </a:r>
          </a:p>
          <a:p>
            <a:pPr lvl="0"/>
            <a:r>
              <a:rPr lang="cs-CZ" sz="4400" dirty="0" smtClean="0">
                <a:solidFill>
                  <a:srgbClr val="C0504D"/>
                </a:solidFill>
              </a:rPr>
              <a:t>napsané na tabuli: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Lovosice Home\AppData\Local\Microsoft\Windows\Temporary Internet Files\Content.IE5\92ZS8ULJ\MC900387140[1]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28662" y="428604"/>
            <a:ext cx="2543788" cy="528641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5214942" y="3143248"/>
            <a:ext cx="19236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4" action="ppaction://hlinksldjump"/>
              </a:rPr>
              <a:t>BALET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57752" y="5286388"/>
            <a:ext cx="2214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3" action="ppaction://hlinksldjump"/>
              </a:rPr>
              <a:t>OPERA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UYHZQF3A\MC9000367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0625" y="1285860"/>
            <a:ext cx="4404487" cy="3357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ovosice Home\AppData\Local\Microsoft\Windows\Temporary Internet Files\Content.IE5\3MSSXI3C\MC9003608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48852" y="1401084"/>
            <a:ext cx="3051644" cy="452824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86380" y="1285860"/>
            <a:ext cx="27386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4" action="ppaction://hlinksldjump"/>
              </a:rPr>
              <a:t>OPERETA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571604" y="5143512"/>
            <a:ext cx="2770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3" action="ppaction://hlinksldjump"/>
              </a:rPr>
              <a:t>MUZIKÁL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Lovosice Home\AppData\Local\Microsoft\Windows\Temporary Internet Files\Content.IE5\92ZS8ULJ\MC9003615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07561" y="237232"/>
            <a:ext cx="3885569" cy="469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Lovosice Home\AppData\Local\Microsoft\Windows\Temporary Internet Files\Content.IE5\92ZS8ULJ\MC9001509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56355" y="571481"/>
            <a:ext cx="3343070" cy="37796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5786" y="1071546"/>
            <a:ext cx="30412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4" action="ppaction://hlinksldjump"/>
              </a:rPr>
              <a:t>SINGSPIEL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5286388"/>
            <a:ext cx="36447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hlinkClick r:id="rId3" action="ppaction://hlinksldjump"/>
              </a:rPr>
              <a:t>MELODRAM</a:t>
            </a:r>
            <a:endParaRPr lang="cs-CZ" sz="5400" dirty="0" smtClean="0">
              <a:solidFill>
                <a:srgbClr val="C00000"/>
              </a:solidFill>
            </a:endParaRPr>
          </a:p>
        </p:txBody>
      </p:sp>
      <p:pic>
        <p:nvPicPr>
          <p:cNvPr id="3" name="Picture 3" descr="C:\Users\Lovosice Home\AppData\Local\Microsoft\Windows\Temporary Internet Files\Content.IE5\GT8PS3E5\MC90044178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0400" y="1000108"/>
            <a:ext cx="3800492" cy="3800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500174"/>
            <a:ext cx="7555723" cy="280076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Otázky k zamyšlení: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rgbClr val="C00000"/>
                </a:solidFill>
              </a:rPr>
              <a:t>Opera nebo muzikál?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rgbClr val="C00000"/>
                </a:solidFill>
              </a:rPr>
              <a:t>Záleží na kvalitě provedení?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rgbClr val="C00000"/>
                </a:solidFill>
              </a:rPr>
              <a:t>Jak najít klíč k vnímání hudby?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Použitá literatura a zdroje:</a:t>
            </a:r>
          </a:p>
          <a:p>
            <a:endParaRPr lang="cs-CZ" sz="1600" dirty="0" smtClean="0"/>
          </a:p>
          <a:p>
            <a:r>
              <a:rPr lang="cs-CZ" sz="1600" dirty="0" smtClean="0"/>
              <a:t>PILKA, Jiří. </a:t>
            </a:r>
            <a:r>
              <a:rPr lang="cs-CZ" sz="1600" i="1" dirty="0" smtClean="0"/>
              <a:t>Hudební kaleidoskop</a:t>
            </a:r>
            <a:r>
              <a:rPr lang="cs-CZ" sz="1600" dirty="0" smtClean="0"/>
              <a:t>. Praha: PANTON, 1983, ISBN 35-017-83. </a:t>
            </a:r>
          </a:p>
          <a:p>
            <a:endParaRPr lang="cs-CZ" sz="1600" dirty="0" smtClean="0"/>
          </a:p>
          <a:p>
            <a:r>
              <a:rPr lang="cs-CZ" sz="1600" dirty="0" smtClean="0"/>
              <a:t>Použité hypertextové odkazy jsou platné ke dni vytvoření této prezentace</a:t>
            </a:r>
          </a:p>
          <a:p>
            <a:r>
              <a:rPr lang="cs-CZ" sz="1600" dirty="0" smtClean="0">
                <a:solidFill>
                  <a:schemeClr val="bg1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watch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?v=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nxYptmFWliw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4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4"/>
              </a:rPr>
              <a:t>watch</a:t>
            </a:r>
            <a:r>
              <a:rPr lang="cs-CZ" sz="1600" dirty="0" smtClean="0">
                <a:solidFill>
                  <a:schemeClr val="bg1"/>
                </a:solidFill>
                <a:hlinkClick r:id="rId4"/>
              </a:rPr>
              <a:t>?v=1DHqjM6LUc4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5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5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5"/>
              </a:rPr>
              <a:t>watch</a:t>
            </a:r>
            <a:r>
              <a:rPr lang="cs-CZ" sz="1600" dirty="0" smtClean="0">
                <a:solidFill>
                  <a:schemeClr val="bg1"/>
                </a:solidFill>
                <a:hlinkClick r:id="rId5"/>
              </a:rPr>
              <a:t>?v=</a:t>
            </a:r>
            <a:r>
              <a:rPr lang="cs-CZ" sz="1600" dirty="0" err="1" smtClean="0">
                <a:solidFill>
                  <a:schemeClr val="bg1"/>
                </a:solidFill>
                <a:hlinkClick r:id="rId5"/>
              </a:rPr>
              <a:t>Wz</a:t>
            </a:r>
            <a:r>
              <a:rPr lang="cs-CZ" sz="1600" dirty="0" smtClean="0">
                <a:solidFill>
                  <a:schemeClr val="bg1"/>
                </a:solidFill>
                <a:hlinkClick r:id="rId5"/>
              </a:rPr>
              <a:t>_f9B4pPtg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 smtClean="0">
                <a:solidFill>
                  <a:schemeClr val="bg1"/>
                </a:solidFill>
                <a:hlinkClick r:id="rId6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6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6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6"/>
              </a:rPr>
              <a:t>watch</a:t>
            </a:r>
            <a:r>
              <a:rPr lang="cs-CZ" sz="1600" dirty="0" smtClean="0">
                <a:solidFill>
                  <a:schemeClr val="bg1"/>
                </a:solidFill>
                <a:hlinkClick r:id="rId6"/>
              </a:rPr>
              <a:t>?v=</a:t>
            </a:r>
            <a:r>
              <a:rPr lang="cs-CZ" sz="1600" dirty="0" err="1" smtClean="0">
                <a:solidFill>
                  <a:schemeClr val="bg1"/>
                </a:solidFill>
                <a:hlinkClick r:id="rId6"/>
              </a:rPr>
              <a:t>mM</a:t>
            </a:r>
            <a:r>
              <a:rPr lang="cs-CZ" sz="1600" dirty="0" smtClean="0">
                <a:solidFill>
                  <a:schemeClr val="bg1"/>
                </a:solidFill>
                <a:hlinkClick r:id="rId6"/>
              </a:rPr>
              <a:t>-hI2nuGAY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youtube.com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watch</a:t>
            </a:r>
            <a:r>
              <a:rPr lang="cs-CZ" sz="1600" dirty="0" smtClean="0">
                <a:hlinkClick r:id="rId7"/>
              </a:rPr>
              <a:t>?v=H-KbBznLTs4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bg1"/>
                </a:solidFill>
                <a:hlinkClick r:id="rId8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8"/>
              </a:rPr>
              <a:t>youtube.com</a:t>
            </a:r>
            <a:r>
              <a:rPr lang="cs-CZ" sz="1600" dirty="0" smtClean="0">
                <a:solidFill>
                  <a:schemeClr val="bg1"/>
                </a:solidFill>
                <a:hlinkClick r:id="rId8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8"/>
              </a:rPr>
              <a:t>watch</a:t>
            </a:r>
            <a:r>
              <a:rPr lang="cs-CZ" sz="1600" dirty="0" smtClean="0">
                <a:solidFill>
                  <a:schemeClr val="bg1"/>
                </a:solidFill>
                <a:hlinkClick r:id="rId8"/>
              </a:rPr>
              <a:t>?v=5_</a:t>
            </a:r>
            <a:r>
              <a:rPr lang="cs-CZ" sz="1600" dirty="0" err="1" smtClean="0">
                <a:solidFill>
                  <a:schemeClr val="bg1"/>
                </a:solidFill>
                <a:hlinkClick r:id="rId8"/>
              </a:rPr>
              <a:t>QffCZs</a:t>
            </a:r>
            <a:r>
              <a:rPr lang="cs-CZ" sz="1600" dirty="0" smtClean="0">
                <a:solidFill>
                  <a:schemeClr val="bg1"/>
                </a:solidFill>
                <a:hlinkClick r:id="rId8"/>
              </a:rPr>
              <a:t>-</a:t>
            </a:r>
            <a:r>
              <a:rPr lang="cs-CZ" sz="1600" dirty="0" err="1" smtClean="0">
                <a:solidFill>
                  <a:schemeClr val="bg1"/>
                </a:solidFill>
                <a:hlinkClick r:id="rId8"/>
              </a:rPr>
              <a:t>bg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/>
          </a:p>
          <a:p>
            <a:r>
              <a:rPr lang="cs-CZ" sz="1600" dirty="0" smtClean="0"/>
              <a:t>Klipart obrázky jsou součástí galerie Microsoft Office volně dostupné na adrese </a:t>
            </a:r>
            <a:r>
              <a:rPr lang="cs-CZ" sz="1600" u="sng" dirty="0" smtClean="0">
                <a:hlinkClick r:id="rId9"/>
              </a:rPr>
              <a:t>www.office.</a:t>
            </a:r>
            <a:r>
              <a:rPr lang="cs-CZ" sz="1600" u="sng" dirty="0" err="1" smtClean="0">
                <a:hlinkClick r:id="rId9"/>
              </a:rPr>
              <a:t>microsoft.com</a:t>
            </a:r>
            <a:endParaRPr lang="cs-CZ" sz="1600" u="sng" dirty="0" smtClean="0"/>
          </a:p>
          <a:p>
            <a:endParaRPr lang="cs-CZ" sz="1600" u="sng" dirty="0" smtClean="0"/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2000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404</Words>
  <Application>Microsoft Office PowerPoint</Application>
  <PresentationFormat>Předvádění na obrazovce (4:3)</PresentationFormat>
  <Paragraphs>115</Paragraphs>
  <Slides>18</Slides>
  <Notes>18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57</cp:revision>
  <dcterms:created xsi:type="dcterms:W3CDTF">2013-10-20T17:10:28Z</dcterms:created>
  <dcterms:modified xsi:type="dcterms:W3CDTF">2014-04-03T20:42:27Z</dcterms:modified>
</cp:coreProperties>
</file>