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Default Extension="gif" ContentType="image/gif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emf" ContentType="image/x-emf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257" r:id="rId3"/>
    <p:sldId id="27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7" r:id="rId22"/>
    <p:sldId id="275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baseline="0" dirty="0" smtClean="0">
              <a:solidFill>
                <a:schemeClr val="accent1">
                  <a:lumMod val="75000"/>
                </a:schemeClr>
              </a:solidFill>
            </a:rPr>
            <a:t>  </a:t>
          </a:r>
          <a:r>
            <a:rPr lang="cs-CZ" sz="1800" baseline="0" dirty="0" smtClean="0">
              <a:solidFill>
                <a:schemeClr val="tx1"/>
              </a:solidFill>
              <a:latin typeface="+mj-lt"/>
            </a:rPr>
            <a:t>VY_32_INOVACE_3C_O2_</a:t>
          </a:r>
          <a:r>
            <a:rPr lang="cs-CZ" sz="1800" baseline="0" dirty="0" smtClean="0">
              <a:solidFill>
                <a:schemeClr val="accent1">
                  <a:lumMod val="75000"/>
                </a:schemeClr>
              </a:solidFill>
              <a:latin typeface="+mj-lt"/>
            </a:rPr>
            <a:t> </a:t>
          </a:r>
          <a:r>
            <a:rPr lang="cs-CZ" sz="1800" baseline="0" dirty="0" smtClean="0">
              <a:solidFill>
                <a:schemeClr val="tx1"/>
              </a:solidFill>
              <a:latin typeface="+mj-lt"/>
            </a:rPr>
            <a:t>Hudební nástroje</a:t>
          </a:r>
          <a:endParaRPr lang="cs-CZ" sz="1800" b="0" dirty="0">
            <a:solidFill>
              <a:schemeClr val="tx1"/>
            </a:solidFill>
            <a:latin typeface="+mj-lt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Gymnázium Lovosice, Sady pionýrů 600/6</a:t>
          </a:r>
          <a:endParaRPr lang="cs-CZ" sz="2000" b="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CZ.1.07/1.5.00/34.1073</a:t>
          </a:r>
          <a:endParaRPr lang="cs-CZ" sz="2000" b="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Hudební nauka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prima, sekunda, tercie, kvarta, kvinta, 1. ročník</a:t>
          </a:r>
          <a:endParaRPr lang="cs-CZ" sz="2000" dirty="0">
            <a:solidFill>
              <a:schemeClr val="tx1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solidFill>
                <a:schemeClr val="tx1"/>
              </a:solidFill>
            </a:rPr>
            <a:t>říjen</a:t>
          </a:r>
          <a:r>
            <a:rPr lang="cs-CZ" sz="2000" dirty="0" smtClean="0">
              <a:solidFill>
                <a:schemeClr val="tx1"/>
              </a:solidFill>
            </a:rPr>
            <a:t> 2013</a:t>
          </a:r>
          <a:endParaRPr lang="cs-CZ" sz="2000" dirty="0">
            <a:solidFill>
              <a:schemeClr val="tx1"/>
            </a:solidFill>
          </a:endParaRPr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solidFill>
                <a:schemeClr val="tx1"/>
              </a:solidFill>
            </a:rPr>
            <a:t>Mgr. Jarmila Brejchová</a:t>
          </a:r>
          <a:endParaRPr lang="cs-CZ" sz="2000" b="0" dirty="0">
            <a:solidFill>
              <a:schemeClr val="tx1"/>
            </a:solidFill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A7BE58-5765-4AAA-8214-C5ED3BEDF388}" type="presOf" srcId="{CEBA0FA6-500F-48B5-B7A1-B51529BD38F2}" destId="{CAD3E342-3400-4A52-8AAC-15B5BF88AABE}" srcOrd="0" destOrd="0" presId="urn:microsoft.com/office/officeart/2005/8/layout/target3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889EEDA-9143-4C53-9ECA-D9C49F7245F1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218AC63-11C1-4DA2-9EEA-D12C73562E05}" type="presOf" srcId="{BBE1F95E-D5AA-436D-B4F5-748C3834552C}" destId="{B5AA812A-7391-47E3-B3BF-07AB9DC3D00C}" srcOrd="1" destOrd="0" presId="urn:microsoft.com/office/officeart/2005/8/layout/target3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FD5B2C1F-7484-47AF-8D1D-C68B2B778786}" type="presOf" srcId="{D8197B8C-B260-4A16-BDF4-0947B075E274}" destId="{5A5FFA88-C948-4069-8E93-59FA12366E83}" srcOrd="1" destOrd="0" presId="urn:microsoft.com/office/officeart/2005/8/layout/target3"/>
    <dgm:cxn modelId="{B91E0775-7560-45C0-BAD1-35DF01F2A74A}" type="presOf" srcId="{4C35D32F-0EAB-4CD7-82EE-45574DC2A586}" destId="{8BEBB6EC-1DAA-4CAC-8A25-BC0FCBD5DBD5}" srcOrd="0" destOrd="0" presId="urn:microsoft.com/office/officeart/2005/8/layout/target3"/>
    <dgm:cxn modelId="{8F6CA7AA-A8DA-4735-934F-4455948E1658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699CDFD-7258-4349-94CF-6EB09423ABAA}" type="presOf" srcId="{D8197B8C-B260-4A16-BDF4-0947B075E274}" destId="{25B08C86-7E15-44DC-BE7F-FFB55DD49D12}" srcOrd="0" destOrd="0" presId="urn:microsoft.com/office/officeart/2005/8/layout/target3"/>
    <dgm:cxn modelId="{4CD4B7BF-EF51-4217-9B4E-E3F00495607E}" type="presOf" srcId="{BBE1F95E-D5AA-436D-B4F5-748C3834552C}" destId="{A5C228C9-6EC4-4821-934B-9E2EFBAB4497}" srcOrd="0" destOrd="0" presId="urn:microsoft.com/office/officeart/2005/8/layout/target3"/>
    <dgm:cxn modelId="{952F0662-5B59-4EEB-8707-762E09D3AB9E}" type="presOf" srcId="{D1B46980-6531-4606-95E6-44980827E919}" destId="{6140AFEC-043D-4C43-A2F9-D0F5331DF3A3}" srcOrd="0" destOrd="0" presId="urn:microsoft.com/office/officeart/2005/8/layout/target3"/>
    <dgm:cxn modelId="{C6765009-AEB4-4EF3-982D-86CEAF7BA0FC}" type="presOf" srcId="{D1D4F407-5343-4D3F-B5B9-D407B03CAEB4}" destId="{AED2198E-93D5-4001-81B4-73124B309672}" srcOrd="1" destOrd="0" presId="urn:microsoft.com/office/officeart/2005/8/layout/target3"/>
    <dgm:cxn modelId="{9E5692CD-FEDB-4233-9CAF-38EBEAE1DD84}" type="presOf" srcId="{B651F6E3-6281-48DB-9319-2AEAFDAE7572}" destId="{6BB5E863-4638-4E1D-BFDE-399D028AC4ED}" srcOrd="1" destOrd="0" presId="urn:microsoft.com/office/officeart/2005/8/layout/target3"/>
    <dgm:cxn modelId="{A664F339-674E-4AE1-93DE-7E367D16FCA1}" type="presOf" srcId="{B651F6E3-6281-48DB-9319-2AEAFDAE7572}" destId="{619D679B-A015-4ECF-8348-D1034C574F40}" srcOrd="0" destOrd="0" presId="urn:microsoft.com/office/officeart/2005/8/layout/target3"/>
    <dgm:cxn modelId="{26F2709C-676C-4187-9F54-25A57D8A4F99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A40899A-C479-44B2-8C87-70F644AC01DC}" type="presOf" srcId="{CEBA0FA6-500F-48B5-B7A1-B51529BD38F2}" destId="{02176FA0-10E9-44DC-9A54-485A362F109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7CFAE5A-ABCF-48E7-B7CB-6EB5544B4D71}" type="presOf" srcId="{4C35D32F-0EAB-4CD7-82EE-45574DC2A586}" destId="{890E4F0B-2866-4A3F-A3C7-2A14B1797930}" srcOrd="1" destOrd="0" presId="urn:microsoft.com/office/officeart/2005/8/layout/target3"/>
    <dgm:cxn modelId="{5198287D-23E7-415A-835A-C7CBCA7D0B5D}" type="presParOf" srcId="{333A1088-737F-45CB-B68E-254E46348037}" destId="{F5ABB229-8D3B-4694-996A-96F23CF14429}" srcOrd="0" destOrd="0" presId="urn:microsoft.com/office/officeart/2005/8/layout/target3"/>
    <dgm:cxn modelId="{593B9D3F-BD1A-46E9-8FA8-FC6F067D7DBB}" type="presParOf" srcId="{333A1088-737F-45CB-B68E-254E46348037}" destId="{F41139FD-01EE-4571-8B17-4FB00FC51163}" srcOrd="1" destOrd="0" presId="urn:microsoft.com/office/officeart/2005/8/layout/target3"/>
    <dgm:cxn modelId="{7216B590-49A5-4EBA-B118-04139AED0D53}" type="presParOf" srcId="{333A1088-737F-45CB-B68E-254E46348037}" destId="{D005CE8C-CC26-4C3E-AC11-E15060ECD759}" srcOrd="2" destOrd="0" presId="urn:microsoft.com/office/officeart/2005/8/layout/target3"/>
    <dgm:cxn modelId="{5D2CA8BF-33AD-4870-B154-C754A76A1DAF}" type="presParOf" srcId="{333A1088-737F-45CB-B68E-254E46348037}" destId="{2C702D82-9B77-49B7-9568-BB8EB47C3372}" srcOrd="3" destOrd="0" presId="urn:microsoft.com/office/officeart/2005/8/layout/target3"/>
    <dgm:cxn modelId="{FF76596E-AC1D-4C2E-9EB6-A7CCC601F5FE}" type="presParOf" srcId="{333A1088-737F-45CB-B68E-254E46348037}" destId="{A52A0455-90FF-4808-ABD0-F02540D31D5A}" srcOrd="4" destOrd="0" presId="urn:microsoft.com/office/officeart/2005/8/layout/target3"/>
    <dgm:cxn modelId="{33C5B69F-3EBA-4397-9751-86B4EA4218A8}" type="presParOf" srcId="{333A1088-737F-45CB-B68E-254E46348037}" destId="{6140AFEC-043D-4C43-A2F9-D0F5331DF3A3}" srcOrd="5" destOrd="0" presId="urn:microsoft.com/office/officeart/2005/8/layout/target3"/>
    <dgm:cxn modelId="{032A7490-BA0A-44E1-BD07-47016F3DEFA0}" type="presParOf" srcId="{333A1088-737F-45CB-B68E-254E46348037}" destId="{9358AC05-5D7D-4327-9F80-1AD486AEA664}" srcOrd="6" destOrd="0" presId="urn:microsoft.com/office/officeart/2005/8/layout/target3"/>
    <dgm:cxn modelId="{82865D92-5515-46AB-B2A0-925AD98F5ACB}" type="presParOf" srcId="{333A1088-737F-45CB-B68E-254E46348037}" destId="{313FC574-E1CD-4FB4-B054-0B805CE0447D}" srcOrd="7" destOrd="0" presId="urn:microsoft.com/office/officeart/2005/8/layout/target3"/>
    <dgm:cxn modelId="{9F229770-3A80-4946-B34A-87528A21ED83}" type="presParOf" srcId="{333A1088-737F-45CB-B68E-254E46348037}" destId="{619D679B-A015-4ECF-8348-D1034C574F40}" srcOrd="8" destOrd="0" presId="urn:microsoft.com/office/officeart/2005/8/layout/target3"/>
    <dgm:cxn modelId="{5DFB8F02-640E-48D9-984C-4A3300A0AADB}" type="presParOf" srcId="{333A1088-737F-45CB-B68E-254E46348037}" destId="{322283A8-4A27-4CDA-BAE3-F381106A9174}" srcOrd="9" destOrd="0" presId="urn:microsoft.com/office/officeart/2005/8/layout/target3"/>
    <dgm:cxn modelId="{61EF17D1-C59B-4E50-9B63-5B5C9BDB392C}" type="presParOf" srcId="{333A1088-737F-45CB-B68E-254E46348037}" destId="{FFC9F71D-1B4F-4AD9-A4A6-86ADEFC8AF5C}" srcOrd="10" destOrd="0" presId="urn:microsoft.com/office/officeart/2005/8/layout/target3"/>
    <dgm:cxn modelId="{0D3E55F7-CF8B-4B39-AF56-2951DE1A5249}" type="presParOf" srcId="{333A1088-737F-45CB-B68E-254E46348037}" destId="{25B08C86-7E15-44DC-BE7F-FFB55DD49D12}" srcOrd="11" destOrd="0" presId="urn:microsoft.com/office/officeart/2005/8/layout/target3"/>
    <dgm:cxn modelId="{5BC0779E-B45D-4423-BA2B-91DFFC2AC35D}" type="presParOf" srcId="{333A1088-737F-45CB-B68E-254E46348037}" destId="{76644BE8-9D7C-4C09-B250-3D10AF48CBB7}" srcOrd="12" destOrd="0" presId="urn:microsoft.com/office/officeart/2005/8/layout/target3"/>
    <dgm:cxn modelId="{3CEB603C-56BF-45AA-9368-006E847BCA3D}" type="presParOf" srcId="{333A1088-737F-45CB-B68E-254E46348037}" destId="{EE85B701-7295-41C0-BA7A-34D3756A2AE6}" srcOrd="13" destOrd="0" presId="urn:microsoft.com/office/officeart/2005/8/layout/target3"/>
    <dgm:cxn modelId="{92FBABD7-DC14-42ED-808E-E9B6E72F5448}" type="presParOf" srcId="{333A1088-737F-45CB-B68E-254E46348037}" destId="{8BEBB6EC-1DAA-4CAC-8A25-BC0FCBD5DBD5}" srcOrd="14" destOrd="0" presId="urn:microsoft.com/office/officeart/2005/8/layout/target3"/>
    <dgm:cxn modelId="{17E5CC44-9933-497F-BEFC-2ABD952524D8}" type="presParOf" srcId="{333A1088-737F-45CB-B68E-254E46348037}" destId="{5955ED15-90AA-4F08-A8A5-1ED70581E58B}" srcOrd="15" destOrd="0" presId="urn:microsoft.com/office/officeart/2005/8/layout/target3"/>
    <dgm:cxn modelId="{704C701F-B449-4CCF-AB69-B3BB18F8CE21}" type="presParOf" srcId="{333A1088-737F-45CB-B68E-254E46348037}" destId="{26528689-9DF4-4685-8F23-BABDBD774F07}" srcOrd="16" destOrd="0" presId="urn:microsoft.com/office/officeart/2005/8/layout/target3"/>
    <dgm:cxn modelId="{BA2F397E-E90E-4666-90FE-AF30428B0203}" type="presParOf" srcId="{333A1088-737F-45CB-B68E-254E46348037}" destId="{CAD3E342-3400-4A52-8AAC-15B5BF88AABE}" srcOrd="17" destOrd="0" presId="urn:microsoft.com/office/officeart/2005/8/layout/target3"/>
    <dgm:cxn modelId="{0C1C5739-5205-4FC7-B123-5A694F794C82}" type="presParOf" srcId="{333A1088-737F-45CB-B68E-254E46348037}" destId="{486F9B35-3F77-4B86-95AC-C956F2B86E44}" srcOrd="18" destOrd="0" presId="urn:microsoft.com/office/officeart/2005/8/layout/target3"/>
    <dgm:cxn modelId="{BB8974DC-80E8-4383-948B-8C4344C7251E}" type="presParOf" srcId="{333A1088-737F-45CB-B68E-254E46348037}" destId="{FE72208B-B9B5-47BF-B463-2DC6D6185814}" srcOrd="19" destOrd="0" presId="urn:microsoft.com/office/officeart/2005/8/layout/target3"/>
    <dgm:cxn modelId="{7BA87E6D-8C61-4C38-9016-11D53E7D17DF}" type="presParOf" srcId="{333A1088-737F-45CB-B68E-254E46348037}" destId="{A5C228C9-6EC4-4821-934B-9E2EFBAB4497}" srcOrd="20" destOrd="0" presId="urn:microsoft.com/office/officeart/2005/8/layout/target3"/>
    <dgm:cxn modelId="{02C81097-7A1A-4569-91FD-827BCA512668}" type="presParOf" srcId="{333A1088-737F-45CB-B68E-254E46348037}" destId="{AED2198E-93D5-4001-81B4-73124B309672}" srcOrd="21" destOrd="0" presId="urn:microsoft.com/office/officeart/2005/8/layout/target3"/>
    <dgm:cxn modelId="{E47F860B-1529-44F0-8BF8-05290B0558CF}" type="presParOf" srcId="{333A1088-737F-45CB-B68E-254E46348037}" destId="{2BE915AB-18AA-4053-B92C-3BFC9ED204BB}" srcOrd="22" destOrd="0" presId="urn:microsoft.com/office/officeart/2005/8/layout/target3"/>
    <dgm:cxn modelId="{E0E2EF06-9975-4A10-A837-050E71263759}" type="presParOf" srcId="{333A1088-737F-45CB-B68E-254E46348037}" destId="{6BB5E863-4638-4E1D-BFDE-399D028AC4ED}" srcOrd="23" destOrd="0" presId="urn:microsoft.com/office/officeart/2005/8/layout/target3"/>
    <dgm:cxn modelId="{F3E21BD6-601C-4EF6-B7FF-158EB71E5EAF}" type="presParOf" srcId="{333A1088-737F-45CB-B68E-254E46348037}" destId="{5A5FFA88-C948-4069-8E93-59FA12366E83}" srcOrd="24" destOrd="0" presId="urn:microsoft.com/office/officeart/2005/8/layout/target3"/>
    <dgm:cxn modelId="{68F3EC1F-8C28-422B-9AE5-00E0D253C0DF}" type="presParOf" srcId="{333A1088-737F-45CB-B68E-254E46348037}" destId="{890E4F0B-2866-4A3F-A3C7-2A14B1797930}" srcOrd="25" destOrd="0" presId="urn:microsoft.com/office/officeart/2005/8/layout/target3"/>
    <dgm:cxn modelId="{959FBEBC-0A31-47AF-AA29-D111461AF387}" type="presParOf" srcId="{333A1088-737F-45CB-B68E-254E46348037}" destId="{02176FA0-10E9-44DC-9A54-485A362F109B}" srcOrd="26" destOrd="0" presId="urn:microsoft.com/office/officeart/2005/8/layout/target3"/>
    <dgm:cxn modelId="{580C0B45-96E6-457E-90D2-6F7E4B403449}" type="presParOf" srcId="{333A1088-737F-45CB-B68E-254E46348037}" destId="{B5AA812A-7391-47E3-B3BF-07AB9DC3D00C}" srcOrd="27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3DFAFA-24FA-4BE0-830B-C52949BA67BA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69A0FE-BDCC-4EF7-A7B7-5AC535C58A7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69A0FE-BDCC-4EF7-A7B7-5AC535C58A7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69A0FE-BDCC-4EF7-A7B7-5AC535C58A7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69A0FE-BDCC-4EF7-A7B7-5AC535C58A7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69A0FE-BDCC-4EF7-A7B7-5AC535C58A7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69A0FE-BDCC-4EF7-A7B7-5AC535C58A7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69A0FE-BDCC-4EF7-A7B7-5AC535C58A7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69A0FE-BDCC-4EF7-A7B7-5AC535C58A7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69A0FE-BDCC-4EF7-A7B7-5AC535C58A7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69A0FE-BDCC-4EF7-A7B7-5AC535C58A7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69A0FE-BDCC-4EF7-A7B7-5AC535C58A7E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69A0FE-BDCC-4EF7-A7B7-5AC535C58A7E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69A0FE-BDCC-4EF7-A7B7-5AC535C58A7E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69A0FE-BDCC-4EF7-A7B7-5AC535C58A7E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69A0FE-BDCC-4EF7-A7B7-5AC535C58A7E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69A0FE-BDCC-4EF7-A7B7-5AC535C58A7E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69A0FE-BDCC-4EF7-A7B7-5AC535C58A7E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69A0FE-BDCC-4EF7-A7B7-5AC535C58A7E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69A0FE-BDCC-4EF7-A7B7-5AC535C58A7E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69A0FE-BDCC-4EF7-A7B7-5AC535C58A7E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69A0FE-BDCC-4EF7-A7B7-5AC535C58A7E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69A0FE-BDCC-4EF7-A7B7-5AC535C58A7E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69A0FE-BDCC-4EF7-A7B7-5AC535C58A7E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C9453-87D2-4BC4-8AE5-954EDBB8FA18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05464-5DCF-4A68-86CF-AFB6813030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C9453-87D2-4BC4-8AE5-954EDBB8FA18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05464-5DCF-4A68-86CF-AFB6813030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C9453-87D2-4BC4-8AE5-954EDBB8FA18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05464-5DCF-4A68-86CF-AFB6813030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C9453-87D2-4BC4-8AE5-954EDBB8FA18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05464-5DCF-4A68-86CF-AFB6813030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C9453-87D2-4BC4-8AE5-954EDBB8FA18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05464-5DCF-4A68-86CF-AFB6813030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C9453-87D2-4BC4-8AE5-954EDBB8FA18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05464-5DCF-4A68-86CF-AFB6813030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C9453-87D2-4BC4-8AE5-954EDBB8FA18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05464-5DCF-4A68-86CF-AFB6813030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C9453-87D2-4BC4-8AE5-954EDBB8FA18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05464-5DCF-4A68-86CF-AFB6813030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C9453-87D2-4BC4-8AE5-954EDBB8FA18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05464-5DCF-4A68-86CF-AFB6813030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C9453-87D2-4BC4-8AE5-954EDBB8FA18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05464-5DCF-4A68-86CF-AFB6813030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C9453-87D2-4BC4-8AE5-954EDBB8FA18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05464-5DCF-4A68-86CF-AFB6813030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DC9453-87D2-4BC4-8AE5-954EDBB8FA18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A05464-5DCF-4A68-86CF-AFB68130300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5" Type="http://schemas.openxmlformats.org/officeDocument/2006/relationships/slide" Target="slide7.xml"/><Relationship Id="rId4" Type="http://schemas.openxmlformats.org/officeDocument/2006/relationships/slide" Target="slide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slide" Target="slide4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slide" Target="slide4.xml"/><Relationship Id="rId5" Type="http://schemas.openxmlformats.org/officeDocument/2006/relationships/image" Target="../media/image12.wmf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slide" Target="slide4.xml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hyperlink" Target="http://www.youtube.com/watch?v=wRUn7BntLok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Tc6FsXsVhs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RUn7BntLok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1538" y="1428737"/>
            <a:ext cx="685804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 </a:t>
            </a:r>
          </a:p>
          <a:p>
            <a:endParaRPr lang="cs-CZ" dirty="0" smtClean="0"/>
          </a:p>
          <a:p>
            <a:r>
              <a:rPr lang="cs-CZ" dirty="0" smtClean="0"/>
              <a:t>Materiál je určen žákům primy, sekundy, tercie, kvarty,kvinty </a:t>
            </a:r>
          </a:p>
          <a:p>
            <a:r>
              <a:rPr lang="cs-CZ" dirty="0" smtClean="0"/>
              <a:t>a 1. </a:t>
            </a:r>
            <a:r>
              <a:rPr lang="cs-CZ" dirty="0" smtClean="0"/>
              <a:t>ročníku pro výklad i opakování.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Nejprve se žáci seznámí s přehledem hudebních nástrojů a pak </a:t>
            </a:r>
          </a:p>
          <a:p>
            <a:r>
              <a:rPr lang="cs-CZ" dirty="0" smtClean="0"/>
              <a:t>si prověří své znalosti</a:t>
            </a:r>
            <a:r>
              <a:rPr lang="cs-CZ" dirty="0" smtClean="0"/>
              <a:t>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Otázky k zamyšlení jsou určeny pro následnou diskusi.</a:t>
            </a:r>
          </a:p>
          <a:p>
            <a:endParaRPr lang="cs-CZ" dirty="0" smtClean="0"/>
          </a:p>
          <a:p>
            <a:r>
              <a:rPr lang="cs-CZ" dirty="0" smtClean="0"/>
              <a:t>Materiál je určen pro interaktivní tabuli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Mezi snímky </a:t>
            </a:r>
            <a:r>
              <a:rPr lang="cs-CZ" dirty="0" smtClean="0"/>
              <a:t>se lze </a:t>
            </a:r>
            <a:r>
              <a:rPr lang="cs-CZ" dirty="0" smtClean="0"/>
              <a:t>pohybovat i pomocí </a:t>
            </a:r>
            <a:r>
              <a:rPr lang="cs-CZ" dirty="0" smtClean="0"/>
              <a:t>hypertextových odkazů a tlačítek </a:t>
            </a:r>
            <a:r>
              <a:rPr lang="cs-CZ" dirty="0" smtClean="0"/>
              <a:t>akcí</a:t>
            </a:r>
            <a:r>
              <a:rPr lang="cs-CZ" dirty="0" smtClean="0"/>
              <a:t>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71670" y="1285860"/>
            <a:ext cx="564360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400" dirty="0" smtClean="0">
                <a:solidFill>
                  <a:srgbClr val="FF0000"/>
                </a:solidFill>
              </a:rPr>
              <a:t>HUDEBNÍ NÁSTROJE</a:t>
            </a:r>
          </a:p>
          <a:p>
            <a:endParaRPr lang="cs-CZ" dirty="0"/>
          </a:p>
        </p:txBody>
      </p:sp>
      <p:pic>
        <p:nvPicPr>
          <p:cNvPr id="6" name="Obrázek 5" descr="MHF_PI~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472" y="2428868"/>
            <a:ext cx="5536444" cy="36909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2976" y="928670"/>
            <a:ext cx="4336572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sz="4400" dirty="0" smtClean="0">
                <a:solidFill>
                  <a:srgbClr val="FF0000"/>
                </a:solidFill>
                <a:hlinkClick r:id="rId3" action="ppaction://hlinksldjump"/>
              </a:rPr>
              <a:t>Dechové dřevěné</a:t>
            </a:r>
            <a:endParaRPr lang="cs-CZ" sz="4400" dirty="0" smtClean="0">
              <a:solidFill>
                <a:srgbClr val="FF0000"/>
              </a:solidFill>
            </a:endParaRPr>
          </a:p>
          <a:p>
            <a:r>
              <a:rPr lang="cs-CZ" sz="4400" dirty="0" smtClean="0">
                <a:solidFill>
                  <a:srgbClr val="FF0000"/>
                </a:solidFill>
                <a:hlinkClick r:id="rId4" action="ppaction://hlinksldjump"/>
              </a:rPr>
              <a:t>Dechové žesťové</a:t>
            </a:r>
            <a:endParaRPr lang="cs-CZ" sz="4400" dirty="0" smtClean="0">
              <a:solidFill>
                <a:srgbClr val="FF0000"/>
              </a:solidFill>
            </a:endParaRPr>
          </a:p>
          <a:p>
            <a:r>
              <a:rPr lang="cs-CZ" sz="4400" dirty="0" smtClean="0">
                <a:solidFill>
                  <a:srgbClr val="FF0000"/>
                </a:solidFill>
                <a:hlinkClick r:id="rId5" action="ppaction://hlinksldjump"/>
              </a:rPr>
              <a:t>Strunné</a:t>
            </a:r>
            <a:r>
              <a:rPr lang="cs-CZ" sz="44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4400" dirty="0" smtClean="0">
                <a:solidFill>
                  <a:srgbClr val="FF0000"/>
                </a:solidFill>
                <a:hlinkClick r:id="rId6" action="ppaction://hlinksldjump"/>
              </a:rPr>
              <a:t>Strunné drnkací</a:t>
            </a:r>
            <a:endParaRPr lang="cs-CZ" sz="4400" dirty="0" smtClean="0">
              <a:solidFill>
                <a:srgbClr val="FF0000"/>
              </a:solidFill>
            </a:endParaRPr>
          </a:p>
          <a:p>
            <a:r>
              <a:rPr lang="cs-CZ" sz="4400" dirty="0" smtClean="0">
                <a:solidFill>
                  <a:srgbClr val="FF0000"/>
                </a:solidFill>
                <a:hlinkClick r:id="rId7" action="ppaction://hlinksldjump"/>
              </a:rPr>
              <a:t>Strunné smyčcové</a:t>
            </a:r>
            <a:endParaRPr lang="cs-CZ" sz="4400" dirty="0" smtClean="0">
              <a:solidFill>
                <a:srgbClr val="FF0000"/>
              </a:solidFill>
            </a:endParaRPr>
          </a:p>
          <a:p>
            <a:r>
              <a:rPr lang="cs-CZ" sz="4400" dirty="0" smtClean="0">
                <a:solidFill>
                  <a:srgbClr val="FF0000"/>
                </a:solidFill>
                <a:hlinkClick r:id="rId8" action="ppaction://hlinksldjump"/>
              </a:rPr>
              <a:t>Bicí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785794"/>
            <a:ext cx="8429684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Dechové nástroje dřevěné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rgbClr val="FF0000"/>
                </a:solidFill>
              </a:rPr>
              <a:t> Původně ze dřeva, dnes i z kovu, hranové a jazýčkové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Pikola</a:t>
            </a:r>
            <a:r>
              <a:rPr lang="cs-CZ" sz="3600" dirty="0" smtClean="0">
                <a:solidFill>
                  <a:srgbClr val="FF0000"/>
                </a:solidFill>
              </a:rPr>
              <a:t> (vysoký pronikavý hlas)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Flétna</a:t>
            </a:r>
            <a:r>
              <a:rPr lang="cs-CZ" sz="3600" dirty="0" smtClean="0">
                <a:solidFill>
                  <a:srgbClr val="FF0000"/>
                </a:solidFill>
              </a:rPr>
              <a:t> (něžný hlas)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Hoboj</a:t>
            </a:r>
            <a:r>
              <a:rPr lang="cs-CZ" sz="3600" dirty="0" smtClean="0">
                <a:solidFill>
                  <a:srgbClr val="FF0000"/>
                </a:solidFill>
              </a:rPr>
              <a:t> (trochu mečivý zvuk)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Klarinet</a:t>
            </a:r>
            <a:r>
              <a:rPr lang="cs-CZ" sz="3600" dirty="0" smtClean="0">
                <a:solidFill>
                  <a:srgbClr val="FF0000"/>
                </a:solidFill>
              </a:rPr>
              <a:t> (velký rozsah, vřelý tón,“štěbenec“)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Fagot</a:t>
            </a:r>
            <a:r>
              <a:rPr lang="cs-CZ" sz="3600" dirty="0" smtClean="0">
                <a:solidFill>
                  <a:srgbClr val="FF0000"/>
                </a:solidFill>
              </a:rPr>
              <a:t> (hluboké tóny, „bručoun“)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Saxofon</a:t>
            </a:r>
            <a:r>
              <a:rPr lang="cs-CZ" sz="3600" dirty="0" smtClean="0">
                <a:solidFill>
                  <a:srgbClr val="FF0000"/>
                </a:solidFill>
              </a:rPr>
              <a:t> (z kovu, jazz, taneční hudba)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 rot="4746777">
            <a:off x="7110211" y="-306689"/>
            <a:ext cx="1398375" cy="244917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33" name="Picture 9" descr="C:\Users\Lovosice Home\AppData\Local\Microsoft\Windows\Temporary Internet Files\Content.IE5\8APK3NHO\MC900390676[1].wmf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5000627" y="4286256"/>
            <a:ext cx="1830629" cy="605333"/>
          </a:xfrm>
          <a:prstGeom prst="rect">
            <a:avLst/>
          </a:prstGeom>
          <a:noFill/>
          <a:ln>
            <a:noFill/>
          </a:ln>
        </p:spPr>
      </p:pic>
      <p:pic>
        <p:nvPicPr>
          <p:cNvPr id="1035" name="Picture 11" descr="C:\Users\Lovosice Home\AppData\Local\Microsoft\Windows\Temporary Internet Files\Content.IE5\92ZS8ULJ\MC900390668[1].wmf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 rot="2183624">
            <a:off x="6079059" y="2497982"/>
            <a:ext cx="1513114" cy="1902498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lačítko akce: Domů 5">
            <a:hlinkClick r:id="rId6" action="ppaction://hlinksldjump" highlightClick="1"/>
          </p:cNvPr>
          <p:cNvSpPr/>
          <p:nvPr/>
        </p:nvSpPr>
        <p:spPr>
          <a:xfrm>
            <a:off x="8143900" y="6215082"/>
            <a:ext cx="428628" cy="42862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714356"/>
            <a:ext cx="8143932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Dechové nástroje žesťové</a:t>
            </a:r>
          </a:p>
          <a:p>
            <a:endParaRPr lang="cs-CZ" sz="4400" dirty="0" smtClean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rgbClr val="FF0000"/>
                </a:solidFill>
              </a:rPr>
              <a:t>Plechy, nátrubkové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Lesní </a:t>
            </a:r>
            <a:r>
              <a:rPr lang="cs-CZ" sz="3600" b="1" dirty="0" smtClean="0">
                <a:solidFill>
                  <a:srgbClr val="FF0000"/>
                </a:solidFill>
              </a:rPr>
              <a:t>roh </a:t>
            </a:r>
            <a:r>
              <a:rPr lang="cs-CZ" sz="3600" dirty="0" smtClean="0">
                <a:solidFill>
                  <a:srgbClr val="FF0000"/>
                </a:solidFill>
              </a:rPr>
              <a:t>(„</a:t>
            </a:r>
            <a:r>
              <a:rPr lang="cs-CZ" sz="3600" dirty="0" err="1" smtClean="0">
                <a:solidFill>
                  <a:srgbClr val="FF0000"/>
                </a:solidFill>
              </a:rPr>
              <a:t>horna</a:t>
            </a:r>
            <a:r>
              <a:rPr lang="cs-CZ" sz="3600" dirty="0" smtClean="0">
                <a:solidFill>
                  <a:srgbClr val="FF0000"/>
                </a:solidFill>
              </a:rPr>
              <a:t>“, sametový </a:t>
            </a:r>
            <a:r>
              <a:rPr lang="cs-CZ" sz="3600" dirty="0" smtClean="0">
                <a:solidFill>
                  <a:srgbClr val="FF0000"/>
                </a:solidFill>
              </a:rPr>
              <a:t>tón)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Trubka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(ostrý</a:t>
            </a:r>
            <a:r>
              <a:rPr lang="cs-CZ" sz="3600" dirty="0" smtClean="0">
                <a:solidFill>
                  <a:srgbClr val="FF0000"/>
                </a:solidFill>
              </a:rPr>
              <a:t>, jasný </a:t>
            </a:r>
            <a:r>
              <a:rPr lang="cs-CZ" sz="3600" dirty="0" smtClean="0">
                <a:solidFill>
                  <a:srgbClr val="FF0000"/>
                </a:solidFill>
              </a:rPr>
              <a:t>zvuk)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Křídlovka</a:t>
            </a:r>
            <a:r>
              <a:rPr lang="cs-CZ" sz="3600" dirty="0" smtClean="0">
                <a:solidFill>
                  <a:srgbClr val="FF0000"/>
                </a:solidFill>
              </a:rPr>
              <a:t> (v dechovce)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Trombón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(„</a:t>
            </a:r>
            <a:r>
              <a:rPr lang="cs-CZ" sz="3600" dirty="0" smtClean="0">
                <a:solidFill>
                  <a:srgbClr val="FF0000"/>
                </a:solidFill>
              </a:rPr>
              <a:t>pozoun“, táhlo, hluboký </a:t>
            </a:r>
            <a:r>
              <a:rPr lang="cs-CZ" sz="3600" dirty="0" smtClean="0">
                <a:solidFill>
                  <a:srgbClr val="FF0000"/>
                </a:solidFill>
              </a:rPr>
              <a:t>tón)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Tuba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(hluboký tón)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Basová tuba </a:t>
            </a:r>
            <a:r>
              <a:rPr lang="cs-CZ" sz="3600" dirty="0" smtClean="0">
                <a:solidFill>
                  <a:srgbClr val="FF0000"/>
                </a:solidFill>
              </a:rPr>
              <a:t>(„</a:t>
            </a:r>
            <a:r>
              <a:rPr lang="cs-CZ" sz="3600" dirty="0" smtClean="0">
                <a:solidFill>
                  <a:srgbClr val="FF0000"/>
                </a:solidFill>
              </a:rPr>
              <a:t>helikón“, v </a:t>
            </a:r>
            <a:r>
              <a:rPr lang="cs-CZ" sz="3600" dirty="0" smtClean="0">
                <a:solidFill>
                  <a:srgbClr val="FF0000"/>
                </a:solidFill>
              </a:rPr>
              <a:t>dechovce)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Lovosice Home\AppData\Local\Microsoft\Windows\Temporary Internet Files\Content.IE5\92ZS8ULJ\MC90030531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428605"/>
            <a:ext cx="2473827" cy="1571636"/>
          </a:xfrm>
          <a:prstGeom prst="rect">
            <a:avLst/>
          </a:prstGeom>
          <a:noFill/>
        </p:spPr>
      </p:pic>
      <p:pic>
        <p:nvPicPr>
          <p:cNvPr id="2052" name="Picture 4" descr="C:\Users\Lovosice Home\AppData\Local\Microsoft\Windows\Temporary Internet Files\Content.IE5\3MSSXI3C\MC90030531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7981208">
            <a:off x="3858005" y="922582"/>
            <a:ext cx="1948041" cy="1771390"/>
          </a:xfrm>
          <a:prstGeom prst="rect">
            <a:avLst/>
          </a:prstGeom>
          <a:noFill/>
        </p:spPr>
      </p:pic>
      <p:pic>
        <p:nvPicPr>
          <p:cNvPr id="2053" name="Picture 5" descr="C:\Users\Lovosice Home\AppData\Local\Microsoft\Windows\Temporary Internet Files\Content.IE5\92ZS8ULJ\MC90030529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637976" y="3140049"/>
            <a:ext cx="2720237" cy="860455"/>
          </a:xfrm>
          <a:prstGeom prst="rect">
            <a:avLst/>
          </a:prstGeom>
          <a:noFill/>
        </p:spPr>
      </p:pic>
      <p:sp>
        <p:nvSpPr>
          <p:cNvPr id="6" name="Tlačítko akce: Domů 5">
            <a:hlinkClick r:id="rId6" action="ppaction://hlinksldjump" highlightClick="1"/>
          </p:cNvPr>
          <p:cNvSpPr/>
          <p:nvPr/>
        </p:nvSpPr>
        <p:spPr>
          <a:xfrm>
            <a:off x="8358214" y="6215082"/>
            <a:ext cx="428628" cy="50006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4414" y="1714488"/>
            <a:ext cx="6643734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Strunné nástroje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Klavír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Pianino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Cimbál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(v </a:t>
            </a:r>
            <a:r>
              <a:rPr lang="cs-CZ" sz="3600" dirty="0" smtClean="0">
                <a:solidFill>
                  <a:srgbClr val="FF0000"/>
                </a:solidFill>
              </a:rPr>
              <a:t>lidové hudbě, </a:t>
            </a:r>
            <a:r>
              <a:rPr lang="cs-CZ" sz="3600" dirty="0" smtClean="0">
                <a:solidFill>
                  <a:srgbClr val="FF0000"/>
                </a:solidFill>
              </a:rPr>
              <a:t>paličky)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Cembalo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(dvě klaviatury)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Lovosice Home\AppData\Local\Microsoft\Windows\Temporary Internet Files\Content.IE5\8APK3NHO\MC90039066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43570" y="214290"/>
            <a:ext cx="3002872" cy="2951723"/>
          </a:xfrm>
          <a:prstGeom prst="rect">
            <a:avLst/>
          </a:prstGeom>
          <a:noFill/>
        </p:spPr>
      </p:pic>
      <p:sp>
        <p:nvSpPr>
          <p:cNvPr id="4" name="Tlačítko akce: Domů 3">
            <a:hlinkClick r:id="rId4" action="ppaction://hlinksldjump" highlightClick="1"/>
          </p:cNvPr>
          <p:cNvSpPr/>
          <p:nvPr/>
        </p:nvSpPr>
        <p:spPr>
          <a:xfrm>
            <a:off x="8358214" y="6215082"/>
            <a:ext cx="428628" cy="42862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1000108"/>
            <a:ext cx="6066854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Strunné nástroje drnkací 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Na struny se drnká</a:t>
            </a:r>
          </a:p>
          <a:p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Harfa 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Kytara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Loutna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Lovosice Home\AppData\Local\Microsoft\Windows\Temporary Internet Files\Content.IE5\3MSSXI3C\MC90039067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74313" y="2510942"/>
            <a:ext cx="1395374" cy="1836115"/>
          </a:xfrm>
          <a:prstGeom prst="rect">
            <a:avLst/>
          </a:prstGeom>
          <a:noFill/>
        </p:spPr>
      </p:pic>
      <p:pic>
        <p:nvPicPr>
          <p:cNvPr id="4100" name="Picture 4" descr="C:\Users\Lovosice Home\AppData\Local\Microsoft\Windows\Temporary Internet Files\Content.IE5\3MSSXI3C\MC900441301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7752" y="3714752"/>
            <a:ext cx="2714644" cy="2714644"/>
          </a:xfrm>
          <a:prstGeom prst="rect">
            <a:avLst/>
          </a:prstGeom>
          <a:noFill/>
        </p:spPr>
      </p:pic>
      <p:pic>
        <p:nvPicPr>
          <p:cNvPr id="4101" name="Picture 5" descr="C:\Users\Lovosice Home\AppData\Local\Microsoft\Windows\Temporary Internet Files\Content.IE5\8APK3NHO\MC900354995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85786" y="4572008"/>
            <a:ext cx="1950415" cy="940003"/>
          </a:xfrm>
          <a:prstGeom prst="rect">
            <a:avLst/>
          </a:prstGeom>
          <a:noFill/>
        </p:spPr>
      </p:pic>
      <p:sp>
        <p:nvSpPr>
          <p:cNvPr id="6" name="Tlačítko akce: Domů 5">
            <a:hlinkClick r:id="rId6" action="ppaction://hlinksldjump" highlightClick="1"/>
          </p:cNvPr>
          <p:cNvSpPr/>
          <p:nvPr/>
        </p:nvSpPr>
        <p:spPr>
          <a:xfrm>
            <a:off x="8429652" y="6215082"/>
            <a:ext cx="500066" cy="42862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857232"/>
            <a:ext cx="6898042" cy="40934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Strunné nástroje smyčcové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Hraje se smyčcem, 4 struny</a:t>
            </a:r>
          </a:p>
          <a:p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Housle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Viola </a:t>
            </a:r>
            <a:r>
              <a:rPr lang="cs-CZ" sz="3600" dirty="0" smtClean="0">
                <a:solidFill>
                  <a:srgbClr val="FF0000"/>
                </a:solidFill>
              </a:rPr>
              <a:t>(větší</a:t>
            </a:r>
            <a:r>
              <a:rPr lang="cs-CZ" sz="3600" dirty="0" smtClean="0">
                <a:solidFill>
                  <a:srgbClr val="FF0000"/>
                </a:solidFill>
              </a:rPr>
              <a:t>, hlubší </a:t>
            </a:r>
            <a:r>
              <a:rPr lang="cs-CZ" sz="3600" dirty="0" smtClean="0">
                <a:solidFill>
                  <a:srgbClr val="FF0000"/>
                </a:solidFill>
              </a:rPr>
              <a:t>zvuk)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Violoncello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(výraznější zvuk)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Kontrabas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(hluboké tóny, až 5 </a:t>
            </a:r>
            <a:r>
              <a:rPr lang="cs-CZ" sz="3600" dirty="0" smtClean="0">
                <a:solidFill>
                  <a:srgbClr val="FF0000"/>
                </a:solidFill>
              </a:rPr>
              <a:t>strun)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Lovosice Home\AppData\Local\Microsoft\Windows\Temporary Internet Files\Content.IE5\92ZS8ULJ\MC90039067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5608064" y="335859"/>
            <a:ext cx="1750018" cy="3807521"/>
          </a:xfrm>
          <a:prstGeom prst="rect">
            <a:avLst/>
          </a:prstGeom>
          <a:noFill/>
        </p:spPr>
      </p:pic>
      <p:sp>
        <p:nvSpPr>
          <p:cNvPr id="4" name="Tlačítko akce: Domů 3">
            <a:hlinkClick r:id="rId4" action="ppaction://hlinksldjump" highlightClick="1"/>
          </p:cNvPr>
          <p:cNvSpPr/>
          <p:nvPr/>
        </p:nvSpPr>
        <p:spPr>
          <a:xfrm>
            <a:off x="8358214" y="6215082"/>
            <a:ext cx="428628" cy="42862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571480"/>
            <a:ext cx="6951134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Bicí nástroje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Tympány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(“</a:t>
            </a:r>
            <a:r>
              <a:rPr lang="cs-CZ" sz="3600" dirty="0" smtClean="0">
                <a:solidFill>
                  <a:srgbClr val="FF0000"/>
                </a:solidFill>
              </a:rPr>
              <a:t>kotle“, různá výška </a:t>
            </a:r>
            <a:r>
              <a:rPr lang="cs-CZ" sz="3600" dirty="0" smtClean="0">
                <a:solidFill>
                  <a:srgbClr val="FF0000"/>
                </a:solidFill>
              </a:rPr>
              <a:t>tónu)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Triangl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(zvonivý zvuk)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Malý a velký buben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Činely</a:t>
            </a:r>
          </a:p>
          <a:p>
            <a:endParaRPr lang="cs-CZ" dirty="0"/>
          </a:p>
        </p:txBody>
      </p:sp>
      <p:pic>
        <p:nvPicPr>
          <p:cNvPr id="1027" name="Picture 3" descr="C:\Users\Lovosice Home\AppData\Local\Microsoft\Windows\Temporary Internet Files\Content.IE5\8APK3NHO\MC90039065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65224" y="2643182"/>
            <a:ext cx="2083268" cy="2214578"/>
          </a:xfrm>
          <a:prstGeom prst="rect">
            <a:avLst/>
          </a:prstGeom>
          <a:noFill/>
        </p:spPr>
      </p:pic>
      <p:pic>
        <p:nvPicPr>
          <p:cNvPr id="1028" name="Picture 4" descr="C:\Users\Lovosice Home\AppData\Local\Microsoft\Windows\Temporary Internet Files\Content.IE5\92ZS8ULJ\MC90039067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10800000" flipH="1" flipV="1">
            <a:off x="5963418" y="91340"/>
            <a:ext cx="1108912" cy="1480272"/>
          </a:xfrm>
          <a:prstGeom prst="rect">
            <a:avLst/>
          </a:prstGeom>
          <a:noFill/>
        </p:spPr>
      </p:pic>
      <p:pic>
        <p:nvPicPr>
          <p:cNvPr id="1029" name="Picture 5" descr="C:\Users\Lovosice Home\AppData\Local\Microsoft\Windows\Temporary Internet Files\Content.IE5\3MSSXI3C\MC90030529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643173" y="3108081"/>
            <a:ext cx="2639753" cy="3392753"/>
          </a:xfrm>
          <a:prstGeom prst="rect">
            <a:avLst/>
          </a:prstGeom>
          <a:noFill/>
        </p:spPr>
      </p:pic>
      <p:sp>
        <p:nvSpPr>
          <p:cNvPr id="6" name="Tlačítko akce: Domů 5">
            <a:hlinkClick r:id="rId6" action="ppaction://hlinksldjump" highlightClick="1"/>
          </p:cNvPr>
          <p:cNvSpPr/>
          <p:nvPr/>
        </p:nvSpPr>
        <p:spPr>
          <a:xfrm>
            <a:off x="8429652" y="6215082"/>
            <a:ext cx="428628" cy="42862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071546"/>
            <a:ext cx="6316922" cy="46474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Bicí nástroje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Xylofon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(dřívka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smtClean="0">
                <a:solidFill>
                  <a:srgbClr val="FF0000"/>
                </a:solidFill>
              </a:rPr>
              <a:t>melodie)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Bič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(dvě dřívka)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Zvonková hra </a:t>
            </a:r>
            <a:r>
              <a:rPr lang="cs-CZ" sz="3600" dirty="0" smtClean="0">
                <a:solidFill>
                  <a:srgbClr val="FF0000"/>
                </a:solidFill>
              </a:rPr>
              <a:t>(z </a:t>
            </a:r>
            <a:r>
              <a:rPr lang="cs-CZ" sz="3600" dirty="0" smtClean="0">
                <a:solidFill>
                  <a:srgbClr val="FF0000"/>
                </a:solidFill>
              </a:rPr>
              <a:t>kovu, </a:t>
            </a:r>
            <a:r>
              <a:rPr lang="cs-CZ" sz="3600" dirty="0" smtClean="0">
                <a:solidFill>
                  <a:srgbClr val="FF0000"/>
                </a:solidFill>
              </a:rPr>
              <a:t>klaviatura)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Celesta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(klaviatura)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Vibrafon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(jazz</a:t>
            </a:r>
            <a:r>
              <a:rPr lang="cs-CZ" sz="3600" dirty="0" smtClean="0">
                <a:solidFill>
                  <a:srgbClr val="FF0000"/>
                </a:solidFill>
              </a:rPr>
              <a:t>, má </a:t>
            </a:r>
            <a:r>
              <a:rPr lang="cs-CZ" sz="3600" dirty="0" smtClean="0">
                <a:solidFill>
                  <a:srgbClr val="FF0000"/>
                </a:solidFill>
              </a:rPr>
              <a:t>reproduktor)</a:t>
            </a:r>
            <a:endParaRPr lang="cs-CZ" sz="3600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1" name="Picture 3" descr="C:\Users\Lovosice Home\AppData\Local\Microsoft\Windows\Temporary Internet Files\Content.IE5\8APK3NHO\MC90030532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29256" y="4603098"/>
            <a:ext cx="3671994" cy="196917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71472" y="5786454"/>
            <a:ext cx="2976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hlinkClick r:id="rId4"/>
              </a:rPr>
              <a:t>Čajkovskij</a:t>
            </a:r>
            <a:r>
              <a:rPr lang="cs-CZ" dirty="0" smtClean="0">
                <a:hlinkClick r:id="rId4"/>
              </a:rPr>
              <a:t>-Louskáček-</a:t>
            </a:r>
            <a:r>
              <a:rPr lang="cs-CZ" dirty="0" err="1" smtClean="0">
                <a:hlinkClick r:id="rId4"/>
              </a:rPr>
              <a:t>youtube</a:t>
            </a:r>
            <a:endParaRPr lang="cs-CZ" dirty="0"/>
          </a:p>
        </p:txBody>
      </p:sp>
      <p:sp>
        <p:nvSpPr>
          <p:cNvPr id="5" name="Tlačítko akce: Domů 4">
            <a:hlinkClick r:id="rId5" action="ppaction://hlinksldjump" highlightClick="1"/>
          </p:cNvPr>
          <p:cNvSpPr/>
          <p:nvPr/>
        </p:nvSpPr>
        <p:spPr>
          <a:xfrm>
            <a:off x="4500562" y="6215082"/>
            <a:ext cx="500066" cy="50006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714356"/>
            <a:ext cx="7786742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Který nástroj </a:t>
            </a:r>
          </a:p>
          <a:p>
            <a:r>
              <a:rPr lang="cs-CZ" sz="4800" dirty="0" smtClean="0">
                <a:solidFill>
                  <a:srgbClr val="FF0000"/>
                </a:solidFill>
              </a:rPr>
              <a:t>do následující skupiny nepatří</a:t>
            </a:r>
          </a:p>
          <a:p>
            <a:r>
              <a:rPr lang="cs-CZ" sz="4800" dirty="0" smtClean="0">
                <a:solidFill>
                  <a:srgbClr val="FF0000"/>
                </a:solidFill>
              </a:rPr>
              <a:t>a proč?</a:t>
            </a:r>
            <a:r>
              <a:rPr lang="cs-CZ" sz="4800" dirty="0" smtClean="0"/>
              <a:t>                                                                      </a:t>
            </a:r>
            <a:endParaRPr lang="cs-CZ" sz="4800" dirty="0" smtClean="0">
              <a:solidFill>
                <a:srgbClr val="FF0000"/>
              </a:solidFill>
            </a:endParaRPr>
          </a:p>
          <a:p>
            <a:r>
              <a:rPr lang="cs-CZ" sz="6000" dirty="0" smtClean="0">
                <a:solidFill>
                  <a:srgbClr val="FF0000"/>
                </a:solidFill>
              </a:rPr>
              <a:t>                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3075" name="Picture 3" descr="C:\Users\Lovosice Home\AppData\Local\Microsoft\Windows\Temporary Internet Files\Content.IE5\V37IZ9LW\MC90042416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92" y="3214686"/>
            <a:ext cx="1835150" cy="16732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1500174"/>
            <a:ext cx="8905957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Klavír, harfa, viola, xylofon, cembalo</a:t>
            </a:r>
          </a:p>
          <a:p>
            <a:endParaRPr lang="cs-CZ" dirty="0"/>
          </a:p>
        </p:txBody>
      </p:sp>
      <p:pic>
        <p:nvPicPr>
          <p:cNvPr id="1028" name="Picture 4" descr="C:\Users\Lovosice Home\AppData\Local\Microsoft\Windows\Temporary Internet Files\Content.IE5\V37IZ9LW\MC90035651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44" y="3429000"/>
            <a:ext cx="1715414" cy="19083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0100" y="785794"/>
            <a:ext cx="6673302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Xylofon</a:t>
            </a:r>
          </a:p>
          <a:p>
            <a:endParaRPr lang="cs-CZ" sz="4400" dirty="0" smtClean="0">
              <a:solidFill>
                <a:srgbClr val="FF0000"/>
              </a:solidFill>
            </a:endParaRPr>
          </a:p>
          <a:p>
            <a:r>
              <a:rPr lang="cs-CZ" sz="4400" dirty="0" smtClean="0">
                <a:solidFill>
                  <a:srgbClr val="FF0000"/>
                </a:solidFill>
              </a:rPr>
              <a:t>Není strunný, ale bicí nástroj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57290" y="4929198"/>
            <a:ext cx="46630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hlinkClick r:id="rId3"/>
              </a:rPr>
              <a:t>Xylophone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solo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medley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Eksjö</a:t>
            </a:r>
            <a:r>
              <a:rPr lang="cs-CZ" dirty="0" smtClean="0">
                <a:hlinkClick r:id="rId3"/>
              </a:rPr>
              <a:t> Student - </a:t>
            </a:r>
            <a:r>
              <a:rPr lang="cs-CZ" dirty="0" err="1" smtClean="0">
                <a:hlinkClick r:id="rId3"/>
              </a:rPr>
              <a:t>YouTube</a:t>
            </a:r>
            <a:endParaRPr lang="cs-CZ" dirty="0"/>
          </a:p>
        </p:txBody>
      </p:sp>
      <p:pic>
        <p:nvPicPr>
          <p:cNvPr id="4" name="Picture 2" descr="C:\Users\Lovosice Home\AppData\Local\Microsoft\Windows\Temporary Internet Files\Content.IE5\UYHZQF3A\MM900041090[1]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00430" y="3071810"/>
            <a:ext cx="1633879" cy="15716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0100" y="1571612"/>
            <a:ext cx="746811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Housle, viola, harfa, kontrabas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3" name="Picture 4" descr="C:\Users\Lovosice Home\AppData\Local\Microsoft\Windows\Temporary Internet Files\Content.IE5\V37IZ9LW\MC90035651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44" y="3429000"/>
            <a:ext cx="1715414" cy="19083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5" y="785794"/>
            <a:ext cx="750099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Harfa</a:t>
            </a:r>
          </a:p>
          <a:p>
            <a:endParaRPr lang="cs-CZ" sz="4400" dirty="0" smtClean="0">
              <a:solidFill>
                <a:srgbClr val="FF0000"/>
              </a:solidFill>
            </a:endParaRPr>
          </a:p>
          <a:p>
            <a:r>
              <a:rPr lang="cs-CZ" sz="4400" dirty="0" smtClean="0">
                <a:solidFill>
                  <a:srgbClr val="FF0000"/>
                </a:solidFill>
              </a:rPr>
              <a:t>Není smyčcový,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 ale drnkací strunný nástroj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3" name="Picture 2" descr="C:\Users\Lovosice Home\AppData\Local\Microsoft\Windows\Temporary Internet Files\Content.IE5\UYHZQF3A\MM900041090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86182" y="3857628"/>
            <a:ext cx="1371461" cy="13192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928670"/>
            <a:ext cx="1029787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400" dirty="0" smtClean="0">
              <a:solidFill>
                <a:srgbClr val="FF0000"/>
              </a:solidFill>
            </a:endParaRPr>
          </a:p>
          <a:p>
            <a:r>
              <a:rPr lang="cs-CZ" sz="4400" dirty="0" smtClean="0">
                <a:solidFill>
                  <a:srgbClr val="FF0000"/>
                </a:solidFill>
              </a:rPr>
              <a:t>        Tympány, triangl, cimbál,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         bič, zvonkohra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3" name="Picture 4" descr="C:\Users\Lovosice Home\AppData\Local\Microsoft\Windows\Temporary Internet Files\Content.IE5\V37IZ9LW\MC90035651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44" y="3429000"/>
            <a:ext cx="1715414" cy="19083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2976" y="1285860"/>
            <a:ext cx="6713505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400" dirty="0" smtClean="0">
              <a:solidFill>
                <a:srgbClr val="FF0000"/>
              </a:solidFill>
            </a:endParaRPr>
          </a:p>
          <a:p>
            <a:endParaRPr lang="cs-CZ" sz="4400" dirty="0" smtClean="0">
              <a:solidFill>
                <a:srgbClr val="FF0000"/>
              </a:solidFill>
            </a:endParaRPr>
          </a:p>
          <a:p>
            <a:r>
              <a:rPr lang="cs-CZ" sz="4400" dirty="0" smtClean="0">
                <a:solidFill>
                  <a:srgbClr val="FF0000"/>
                </a:solidFill>
              </a:rPr>
              <a:t>Není </a:t>
            </a:r>
            <a:r>
              <a:rPr lang="cs-CZ" sz="4400" dirty="0" smtClean="0">
                <a:solidFill>
                  <a:srgbClr val="FF0000"/>
                </a:solidFill>
              </a:rPr>
              <a:t>bicí, ale strunný nástroj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4" name="Picture 2" descr="C:\Users\Lovosice Home\AppData\Local\Microsoft\Windows\Temporary Internet Files\Content.IE5\UYHZQF3A\MM900041090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86182" y="3857628"/>
            <a:ext cx="1371461" cy="1319215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142976" y="1007517"/>
            <a:ext cx="325038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5400" dirty="0" smtClean="0">
                <a:solidFill>
                  <a:srgbClr val="FF0000"/>
                </a:solidFill>
              </a:rPr>
              <a:t>Cimbál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285860"/>
            <a:ext cx="966022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     Trombón, klarinet,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      pikola, fagot, hoboj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3" name="Picture 4" descr="C:\Users\Lovosice Home\AppData\Local\Microsoft\Windows\Temporary Internet Files\Content.IE5\V37IZ9LW\MC90035651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44" y="3429000"/>
            <a:ext cx="1715414" cy="19083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4414" y="642918"/>
            <a:ext cx="564360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Trombón</a:t>
            </a:r>
          </a:p>
          <a:p>
            <a:endParaRPr lang="cs-CZ" sz="4400" dirty="0" smtClean="0">
              <a:solidFill>
                <a:srgbClr val="FF0000"/>
              </a:solidFill>
            </a:endParaRPr>
          </a:p>
          <a:p>
            <a:r>
              <a:rPr lang="cs-CZ" sz="4400" dirty="0" smtClean="0">
                <a:solidFill>
                  <a:srgbClr val="FF0000"/>
                </a:solidFill>
              </a:rPr>
              <a:t>Není dechový dřevěný, 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ale žesťový nástroj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Lovosice Home\AppData\Local\Microsoft\Windows\Temporary Internet Files\Content.IE5\UYHZQF3A\MM900041090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86182" y="3857628"/>
            <a:ext cx="1371461" cy="13192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785794"/>
            <a:ext cx="802570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Otázky k zamyšlení:</a:t>
            </a:r>
          </a:p>
          <a:p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rgbClr val="FF0000"/>
                </a:solidFill>
              </a:rPr>
              <a:t>Je umělcem, kdo zabrnká na kytaru 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pár akordů?</a:t>
            </a:r>
          </a:p>
          <a:p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rgbClr val="FF0000"/>
                </a:solidFill>
              </a:rPr>
              <a:t>Rozumí hudbě, kdo si přečetl jednu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knížku </a:t>
            </a:r>
            <a:r>
              <a:rPr lang="cs-CZ" sz="3600" dirty="0" smtClean="0">
                <a:solidFill>
                  <a:srgbClr val="FF0000"/>
                </a:solidFill>
              </a:rPr>
              <a:t>o hudbě?</a:t>
            </a:r>
          </a:p>
          <a:p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rgbClr val="FF0000"/>
                </a:solidFill>
              </a:rPr>
              <a:t>Zná hudbu, kdo navštívil jeden koncert?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42910" y="857232"/>
            <a:ext cx="7997407" cy="6217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 smtClean="0">
                <a:solidFill>
                  <a:prstClr val="black"/>
                </a:solidFill>
              </a:rPr>
              <a:t>Použitá literatura a zdroje:</a:t>
            </a:r>
          </a:p>
          <a:p>
            <a:pPr lvl="0"/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/>
              <a:t>PILKA, Jiří. </a:t>
            </a:r>
            <a:r>
              <a:rPr lang="cs-CZ" sz="2000" i="1" dirty="0" smtClean="0"/>
              <a:t>Hudební kaleidoskop</a:t>
            </a:r>
            <a:r>
              <a:rPr lang="cs-CZ" sz="2000" dirty="0" smtClean="0"/>
              <a:t>. Praha: PANTON, 1983, ISBN 35-017-83.</a:t>
            </a:r>
          </a:p>
          <a:p>
            <a:endParaRPr lang="cs-CZ" sz="2000" dirty="0" smtClean="0"/>
          </a:p>
          <a:p>
            <a:r>
              <a:rPr lang="cs-CZ" sz="2000" dirty="0" smtClean="0"/>
              <a:t>OD FILHARMONIE BRNO (VLASTNÍ DÍLO) [CC-BY-SA-3.0 (HTTP://CREATIVECOMMONS.ORG/LICENSES/BY-SA/3.0)], PROSTŘEDNICTVÍM WIKIMEDIA COMMONS. </a:t>
            </a:r>
            <a:r>
              <a:rPr lang="cs-CZ" sz="2000" i="1" dirty="0" err="1" smtClean="0"/>
              <a:t>commons.wikimedia.org</a:t>
            </a:r>
            <a:r>
              <a:rPr lang="cs-CZ" sz="2000" dirty="0" smtClean="0"/>
              <a:t> [online]. [cit. 3.4.2014]. Dostupný na WWW: http://commons.wikimedia.org/wiki/File%3AMHF_%C5%A0pilberk_-_n%C3%A1stroje_a_publikum.jpg</a:t>
            </a:r>
            <a:endParaRPr lang="cs-CZ" sz="2000" dirty="0" smtClean="0">
              <a:solidFill>
                <a:prstClr val="black"/>
              </a:solidFill>
            </a:endParaRPr>
          </a:p>
          <a:p>
            <a:pPr lvl="0"/>
            <a:endParaRPr lang="cs-CZ" sz="2000" dirty="0" smtClean="0">
              <a:solidFill>
                <a:prstClr val="black"/>
              </a:solidFill>
            </a:endParaRPr>
          </a:p>
          <a:p>
            <a:pPr lvl="0"/>
            <a:r>
              <a:rPr lang="cs-CZ" sz="2000" dirty="0" smtClean="0">
                <a:solidFill>
                  <a:prstClr val="black"/>
                </a:solidFill>
              </a:rPr>
              <a:t>Použité hypertextové odkazy jsou platné ke dni vytvoření této prezentace:</a:t>
            </a:r>
          </a:p>
          <a:p>
            <a:pPr lvl="0"/>
            <a:r>
              <a:rPr lang="cs-CZ" sz="2000" dirty="0" smtClean="0">
                <a:solidFill>
                  <a:prstClr val="black"/>
                </a:solidFill>
                <a:hlinkClick r:id="rId3"/>
              </a:rPr>
              <a:t>https://www.youtube.com/watch?v=wRUn7BntLok</a:t>
            </a:r>
            <a:endParaRPr lang="cs-CZ" sz="2000" dirty="0" smtClean="0">
              <a:solidFill>
                <a:prstClr val="black"/>
              </a:solidFill>
            </a:endParaRPr>
          </a:p>
          <a:p>
            <a:pPr lvl="0"/>
            <a:r>
              <a:rPr lang="cs-CZ" sz="2000" dirty="0" smtClean="0">
                <a:solidFill>
                  <a:prstClr val="black"/>
                </a:solidFill>
              </a:rPr>
              <a:t>https://www.youtube.com/watch?v=ITc6FsXsVhs</a:t>
            </a:r>
          </a:p>
          <a:p>
            <a:pPr lvl="0"/>
            <a:endParaRPr lang="cs-CZ" sz="2000" dirty="0" smtClean="0">
              <a:solidFill>
                <a:prstClr val="black"/>
              </a:solidFill>
            </a:endParaRPr>
          </a:p>
          <a:p>
            <a:pPr lvl="0"/>
            <a:r>
              <a:rPr lang="cs-CZ" sz="2000" dirty="0" smtClean="0">
                <a:solidFill>
                  <a:prstClr val="black"/>
                </a:solidFill>
              </a:rPr>
              <a:t>Klipart obrázky jsou součástí galerie Microsoft Office volně dostupné</a:t>
            </a:r>
          </a:p>
          <a:p>
            <a:pPr lvl="0"/>
            <a:r>
              <a:rPr lang="cs-CZ" sz="2000" dirty="0" smtClean="0">
                <a:solidFill>
                  <a:prstClr val="black"/>
                </a:solidFill>
              </a:rPr>
              <a:t> na adrese </a:t>
            </a:r>
            <a:r>
              <a:rPr lang="cs-CZ" sz="2000" u="sng" dirty="0" smtClean="0">
                <a:solidFill>
                  <a:prstClr val="black"/>
                </a:solidFill>
                <a:hlinkClick r:id="rId4"/>
              </a:rPr>
              <a:t>www.office.</a:t>
            </a:r>
            <a:r>
              <a:rPr lang="cs-CZ" sz="2000" u="sng" dirty="0" err="1" smtClean="0">
                <a:solidFill>
                  <a:prstClr val="black"/>
                </a:solidFill>
                <a:hlinkClick r:id="rId4"/>
              </a:rPr>
              <a:t>microsoft.com</a:t>
            </a:r>
            <a:endParaRPr lang="cs-CZ" sz="2000" u="sng" dirty="0" smtClean="0">
              <a:solidFill>
                <a:prstClr val="black"/>
              </a:solidFill>
            </a:endParaRPr>
          </a:p>
          <a:p>
            <a:pPr lvl="0"/>
            <a:endParaRPr lang="cs-CZ" sz="2000" u="sng" dirty="0" smtClean="0">
              <a:solidFill>
                <a:prstClr val="black"/>
              </a:solidFill>
            </a:endParaRPr>
          </a:p>
          <a:p>
            <a:pPr lvl="0"/>
            <a:endParaRPr lang="cs-CZ" sz="2000" dirty="0" smtClean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383</TotalTime>
  <Words>584</Words>
  <Application>Microsoft Office PowerPoint</Application>
  <PresentationFormat>Předvádění na obrazovce (4:3)</PresentationFormat>
  <Paragraphs>152</Paragraphs>
  <Slides>22</Slides>
  <Notes>22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Windows User</dc:creator>
  <cp:lastModifiedBy>Windows User</cp:lastModifiedBy>
  <cp:revision>49</cp:revision>
  <dcterms:created xsi:type="dcterms:W3CDTF">2013-10-22T16:06:01Z</dcterms:created>
  <dcterms:modified xsi:type="dcterms:W3CDTF">2014-04-08T20:45:46Z</dcterms:modified>
</cp:coreProperties>
</file>