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57" r:id="rId2"/>
    <p:sldId id="259" r:id="rId3"/>
    <p:sldId id="263" r:id="rId4"/>
    <p:sldId id="276" r:id="rId5"/>
    <p:sldId id="266" r:id="rId6"/>
    <p:sldId id="267" r:id="rId7"/>
    <p:sldId id="268" r:id="rId8"/>
    <p:sldId id="269" r:id="rId9"/>
    <p:sldId id="270" r:id="rId10"/>
    <p:sldId id="271" r:id="rId11"/>
    <p:sldId id="273" r:id="rId12"/>
    <p:sldId id="274" r:id="rId13"/>
    <p:sldId id="275" r:id="rId14"/>
    <p:sldId id="265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00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smtClean="0"/>
            <a:t>NÁZEV MATERIÁLU</a:t>
          </a:r>
          <a:r>
            <a:rPr lang="cs-CZ" sz="2000" smtClean="0"/>
            <a:t>:VY_32_INOVACE</a:t>
          </a:r>
          <a:r>
            <a:rPr lang="cs-CZ" sz="2000" baseline="0" smtClean="0"/>
            <a:t> </a:t>
          </a:r>
          <a:r>
            <a:rPr lang="cs-CZ" sz="2000" baseline="0" dirty="0" smtClean="0"/>
            <a:t>_3C_O3_Symfonický orchestr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smtClean="0"/>
            <a:t>NÁZEV ŠKOLY</a:t>
          </a:r>
          <a:r>
            <a:rPr lang="cs-CZ" sz="2000" smtClean="0"/>
            <a:t>: </a:t>
          </a:r>
          <a:r>
            <a:rPr lang="cs-CZ" sz="2000" b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smtClean="0"/>
            <a:t>ČÍSLO PROJEKTU</a:t>
          </a:r>
          <a:r>
            <a:rPr lang="cs-CZ" sz="2000" smtClean="0"/>
            <a:t>: </a:t>
          </a:r>
          <a:r>
            <a:rPr lang="cs-CZ" sz="2000" b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 SADY</a:t>
          </a:r>
          <a:r>
            <a:rPr lang="cs-CZ" sz="2000" dirty="0" smtClean="0"/>
            <a:t>: Hudební nauka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ROČNÍK</a:t>
          </a:r>
          <a:r>
            <a:rPr lang="cs-CZ" sz="2000" dirty="0" smtClean="0"/>
            <a:t>:  prima, kvinta, 1. ročník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smtClean="0"/>
            <a:t>DATUM VZNIKU</a:t>
          </a:r>
          <a:r>
            <a:rPr lang="cs-CZ" sz="2000" smtClean="0"/>
            <a:t>: </a:t>
          </a:r>
          <a:r>
            <a:rPr lang="cs-CZ" sz="2000" b="0" smtClean="0"/>
            <a:t>říjen</a:t>
          </a:r>
          <a:r>
            <a:rPr lang="cs-CZ" sz="2000" smtClean="0"/>
            <a:t> 2013</a:t>
          </a:r>
          <a:endParaRPr lang="cs-CZ" sz="2000" dirty="0"/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smtClean="0"/>
            <a:t>AUTOR</a:t>
          </a:r>
          <a:r>
            <a:rPr lang="cs-CZ" sz="2000" smtClean="0"/>
            <a:t>: </a:t>
          </a:r>
          <a:r>
            <a:rPr lang="cs-CZ" sz="2000" b="0" smtClean="0"/>
            <a:t>Mgr. Jarmila Brejchová</a:t>
          </a:r>
          <a:endParaRPr lang="cs-CZ" sz="2000" b="0" dirty="0"/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9FAE3F-6FB8-4B72-B9C5-AA501FD30AB2}" type="presOf" srcId="{BBE1F95E-D5AA-436D-B4F5-748C3834552C}" destId="{A5C228C9-6EC4-4821-934B-9E2EFBAB4497}" srcOrd="0" destOrd="0" presId="urn:microsoft.com/office/officeart/2005/8/layout/target3"/>
    <dgm:cxn modelId="{038DB157-5D5A-43B9-B1FB-A32695184B23}" type="presOf" srcId="{BBE1F95E-D5AA-436D-B4F5-748C3834552C}" destId="{B5AA812A-7391-47E3-B3BF-07AB9DC3D00C}" srcOrd="1" destOrd="0" presId="urn:microsoft.com/office/officeart/2005/8/layout/target3"/>
    <dgm:cxn modelId="{CE46B0DD-6D9A-4C94-81F1-1EDBB8923A54}" type="presOf" srcId="{D1B46980-6531-4606-95E6-44980827E919}" destId="{2BE915AB-18AA-4053-B92C-3BFC9ED204BB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49F962B-54B5-4160-9149-B775DABEAB37}" type="presOf" srcId="{D8197B8C-B260-4A16-BDF4-0947B075E274}" destId="{25B08C86-7E15-44DC-BE7F-FFB55DD49D12}" srcOrd="0" destOrd="0" presId="urn:microsoft.com/office/officeart/2005/8/layout/target3"/>
    <dgm:cxn modelId="{269CDBAF-5BB7-4137-811E-7CA0AFE4ACD7}" type="presOf" srcId="{CEBA0FA6-500F-48B5-B7A1-B51529BD38F2}" destId="{CAD3E342-3400-4A52-8AAC-15B5BF88AABE}" srcOrd="0" destOrd="0" presId="urn:microsoft.com/office/officeart/2005/8/layout/target3"/>
    <dgm:cxn modelId="{0CA0BBBB-65CF-4600-88C4-C74A9B60A625}" type="presOf" srcId="{D1B46980-6531-4606-95E6-44980827E919}" destId="{6140AFEC-043D-4C43-A2F9-D0F5331DF3A3}" srcOrd="0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57BBCDD6-4327-4521-B090-58DFB69C9C94}" type="presOf" srcId="{B651F6E3-6281-48DB-9319-2AEAFDAE7572}" destId="{619D679B-A015-4ECF-8348-D1034C574F40}" srcOrd="0" destOrd="0" presId="urn:microsoft.com/office/officeart/2005/8/layout/target3"/>
    <dgm:cxn modelId="{D2010DE0-6D21-44DD-BFCD-1E0B95FFAD84}" type="presOf" srcId="{CEBA0FA6-500F-48B5-B7A1-B51529BD38F2}" destId="{02176FA0-10E9-44DC-9A54-485A362F109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BF4D76-ADA1-435A-B5B8-AD650AF831BE}" type="presOf" srcId="{D8197B8C-B260-4A16-BDF4-0947B075E274}" destId="{5A5FFA88-C948-4069-8E93-59FA12366E83}" srcOrd="1" destOrd="0" presId="urn:microsoft.com/office/officeart/2005/8/layout/target3"/>
    <dgm:cxn modelId="{AC567021-9094-4FF8-91CA-4D7A7A86347F}" type="presOf" srcId="{B651F6E3-6281-48DB-9319-2AEAFDAE7572}" destId="{6BB5E863-4638-4E1D-BFDE-399D028AC4ED}" srcOrd="1" destOrd="0" presId="urn:microsoft.com/office/officeart/2005/8/layout/target3"/>
    <dgm:cxn modelId="{E7729BBF-85BE-445B-A745-0A0ABBDEFA76}" type="presOf" srcId="{D1D4F407-5343-4D3F-B5B9-D407B03CAEB4}" destId="{D005CE8C-CC26-4C3E-AC11-E15060ECD759}" srcOrd="0" destOrd="0" presId="urn:microsoft.com/office/officeart/2005/8/layout/target3"/>
    <dgm:cxn modelId="{A4984383-E375-4975-A321-541CC5329A76}" type="presOf" srcId="{757F3AB3-0718-4624-B441-E567A8F0AB56}" destId="{333A1088-737F-45CB-B68E-254E46348037}" srcOrd="0" destOrd="0" presId="urn:microsoft.com/office/officeart/2005/8/layout/target3"/>
    <dgm:cxn modelId="{16C52E23-74E5-4850-946D-9EC798E31504}" type="presOf" srcId="{4C35D32F-0EAB-4CD7-82EE-45574DC2A586}" destId="{8BEBB6EC-1DAA-4CAC-8A25-BC0FCBD5DBD5}" srcOrd="0" destOrd="0" presId="urn:microsoft.com/office/officeart/2005/8/layout/target3"/>
    <dgm:cxn modelId="{62309990-79C6-486C-9A5F-3E2C5BBFB41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D10EBF5-B34B-436C-815E-C5FCE4C88B27}" type="presOf" srcId="{4C35D32F-0EAB-4CD7-82EE-45574DC2A586}" destId="{890E4F0B-2866-4A3F-A3C7-2A14B1797930}" srcOrd="1" destOrd="0" presId="urn:microsoft.com/office/officeart/2005/8/layout/target3"/>
    <dgm:cxn modelId="{C5928AA9-EBBE-4BD0-8587-1DDF22E1DB14}" type="presParOf" srcId="{333A1088-737F-45CB-B68E-254E46348037}" destId="{F5ABB229-8D3B-4694-996A-96F23CF14429}" srcOrd="0" destOrd="0" presId="urn:microsoft.com/office/officeart/2005/8/layout/target3"/>
    <dgm:cxn modelId="{531C673E-5B7C-4D19-814C-5EB8B97A3022}" type="presParOf" srcId="{333A1088-737F-45CB-B68E-254E46348037}" destId="{F41139FD-01EE-4571-8B17-4FB00FC51163}" srcOrd="1" destOrd="0" presId="urn:microsoft.com/office/officeart/2005/8/layout/target3"/>
    <dgm:cxn modelId="{97807B6F-1FB3-4373-A23B-85B60D74A3FA}" type="presParOf" srcId="{333A1088-737F-45CB-B68E-254E46348037}" destId="{D005CE8C-CC26-4C3E-AC11-E15060ECD759}" srcOrd="2" destOrd="0" presId="urn:microsoft.com/office/officeart/2005/8/layout/target3"/>
    <dgm:cxn modelId="{68CD6C21-09AA-4191-95DD-F2D2509E056D}" type="presParOf" srcId="{333A1088-737F-45CB-B68E-254E46348037}" destId="{2C702D82-9B77-49B7-9568-BB8EB47C3372}" srcOrd="3" destOrd="0" presId="urn:microsoft.com/office/officeart/2005/8/layout/target3"/>
    <dgm:cxn modelId="{38CA19E3-994E-4669-9350-42D1A08D646E}" type="presParOf" srcId="{333A1088-737F-45CB-B68E-254E46348037}" destId="{A52A0455-90FF-4808-ABD0-F02540D31D5A}" srcOrd="4" destOrd="0" presId="urn:microsoft.com/office/officeart/2005/8/layout/target3"/>
    <dgm:cxn modelId="{E9849AF1-E14E-4ADA-86A9-DEBBCB292EED}" type="presParOf" srcId="{333A1088-737F-45CB-B68E-254E46348037}" destId="{6140AFEC-043D-4C43-A2F9-D0F5331DF3A3}" srcOrd="5" destOrd="0" presId="urn:microsoft.com/office/officeart/2005/8/layout/target3"/>
    <dgm:cxn modelId="{C6981A47-8761-48F7-A47A-48B39C6974E5}" type="presParOf" srcId="{333A1088-737F-45CB-B68E-254E46348037}" destId="{9358AC05-5D7D-4327-9F80-1AD486AEA664}" srcOrd="6" destOrd="0" presId="urn:microsoft.com/office/officeart/2005/8/layout/target3"/>
    <dgm:cxn modelId="{D02B0568-0B6C-487C-8A8F-5D77BC2F0A10}" type="presParOf" srcId="{333A1088-737F-45CB-B68E-254E46348037}" destId="{313FC574-E1CD-4FB4-B054-0B805CE0447D}" srcOrd="7" destOrd="0" presId="urn:microsoft.com/office/officeart/2005/8/layout/target3"/>
    <dgm:cxn modelId="{59A60380-ECBC-44C4-AAD6-8C6251E7D579}" type="presParOf" srcId="{333A1088-737F-45CB-B68E-254E46348037}" destId="{619D679B-A015-4ECF-8348-D1034C574F40}" srcOrd="8" destOrd="0" presId="urn:microsoft.com/office/officeart/2005/8/layout/target3"/>
    <dgm:cxn modelId="{3B298C3A-1F66-4839-93BC-E5015599D78C}" type="presParOf" srcId="{333A1088-737F-45CB-B68E-254E46348037}" destId="{322283A8-4A27-4CDA-BAE3-F381106A9174}" srcOrd="9" destOrd="0" presId="urn:microsoft.com/office/officeart/2005/8/layout/target3"/>
    <dgm:cxn modelId="{9A22D4B9-68A1-4EBC-B1A8-6AA98EF4182C}" type="presParOf" srcId="{333A1088-737F-45CB-B68E-254E46348037}" destId="{FFC9F71D-1B4F-4AD9-A4A6-86ADEFC8AF5C}" srcOrd="10" destOrd="0" presId="urn:microsoft.com/office/officeart/2005/8/layout/target3"/>
    <dgm:cxn modelId="{081247F5-AA07-410C-B120-EAFD1646B1ED}" type="presParOf" srcId="{333A1088-737F-45CB-B68E-254E46348037}" destId="{25B08C86-7E15-44DC-BE7F-FFB55DD49D12}" srcOrd="11" destOrd="0" presId="urn:microsoft.com/office/officeart/2005/8/layout/target3"/>
    <dgm:cxn modelId="{64056EEA-27FC-4CCD-A3C2-88F8E6EF8690}" type="presParOf" srcId="{333A1088-737F-45CB-B68E-254E46348037}" destId="{76644BE8-9D7C-4C09-B250-3D10AF48CBB7}" srcOrd="12" destOrd="0" presId="urn:microsoft.com/office/officeart/2005/8/layout/target3"/>
    <dgm:cxn modelId="{72AD2A3F-0346-46E5-B5FA-1E1ACFB865B7}" type="presParOf" srcId="{333A1088-737F-45CB-B68E-254E46348037}" destId="{EE85B701-7295-41C0-BA7A-34D3756A2AE6}" srcOrd="13" destOrd="0" presId="urn:microsoft.com/office/officeart/2005/8/layout/target3"/>
    <dgm:cxn modelId="{867E9172-7446-4CFF-AD34-5C6DBAB9E509}" type="presParOf" srcId="{333A1088-737F-45CB-B68E-254E46348037}" destId="{8BEBB6EC-1DAA-4CAC-8A25-BC0FCBD5DBD5}" srcOrd="14" destOrd="0" presId="urn:microsoft.com/office/officeart/2005/8/layout/target3"/>
    <dgm:cxn modelId="{45B94BC8-457E-4E15-A860-7ECC41345562}" type="presParOf" srcId="{333A1088-737F-45CB-B68E-254E46348037}" destId="{5955ED15-90AA-4F08-A8A5-1ED70581E58B}" srcOrd="15" destOrd="0" presId="urn:microsoft.com/office/officeart/2005/8/layout/target3"/>
    <dgm:cxn modelId="{29E6E3E9-48FB-43B5-BAC7-F38003583652}" type="presParOf" srcId="{333A1088-737F-45CB-B68E-254E46348037}" destId="{26528689-9DF4-4685-8F23-BABDBD774F07}" srcOrd="16" destOrd="0" presId="urn:microsoft.com/office/officeart/2005/8/layout/target3"/>
    <dgm:cxn modelId="{3C1DBBF0-BA20-4497-AEC3-343B0A44D2DD}" type="presParOf" srcId="{333A1088-737F-45CB-B68E-254E46348037}" destId="{CAD3E342-3400-4A52-8AAC-15B5BF88AABE}" srcOrd="17" destOrd="0" presId="urn:microsoft.com/office/officeart/2005/8/layout/target3"/>
    <dgm:cxn modelId="{282CE276-EFD8-40E2-83C7-B407365DD16D}" type="presParOf" srcId="{333A1088-737F-45CB-B68E-254E46348037}" destId="{486F9B35-3F77-4B86-95AC-C956F2B86E44}" srcOrd="18" destOrd="0" presId="urn:microsoft.com/office/officeart/2005/8/layout/target3"/>
    <dgm:cxn modelId="{65F4277D-CBE5-47A9-B15D-25DAD2217AAC}" type="presParOf" srcId="{333A1088-737F-45CB-B68E-254E46348037}" destId="{FE72208B-B9B5-47BF-B463-2DC6D6185814}" srcOrd="19" destOrd="0" presId="urn:microsoft.com/office/officeart/2005/8/layout/target3"/>
    <dgm:cxn modelId="{82C57A93-7A97-44B9-83CA-448E9E8EEBC4}" type="presParOf" srcId="{333A1088-737F-45CB-B68E-254E46348037}" destId="{A5C228C9-6EC4-4821-934B-9E2EFBAB4497}" srcOrd="20" destOrd="0" presId="urn:microsoft.com/office/officeart/2005/8/layout/target3"/>
    <dgm:cxn modelId="{BE51ED92-8038-463B-AC16-E668D2AA1006}" type="presParOf" srcId="{333A1088-737F-45CB-B68E-254E46348037}" destId="{AED2198E-93D5-4001-81B4-73124B309672}" srcOrd="21" destOrd="0" presId="urn:microsoft.com/office/officeart/2005/8/layout/target3"/>
    <dgm:cxn modelId="{FB02584F-096E-4A3D-9D5C-51F74C1DA313}" type="presParOf" srcId="{333A1088-737F-45CB-B68E-254E46348037}" destId="{2BE915AB-18AA-4053-B92C-3BFC9ED204BB}" srcOrd="22" destOrd="0" presId="urn:microsoft.com/office/officeart/2005/8/layout/target3"/>
    <dgm:cxn modelId="{285EC533-DFB1-4C51-B840-105AAA69E755}" type="presParOf" srcId="{333A1088-737F-45CB-B68E-254E46348037}" destId="{6BB5E863-4638-4E1D-BFDE-399D028AC4ED}" srcOrd="23" destOrd="0" presId="urn:microsoft.com/office/officeart/2005/8/layout/target3"/>
    <dgm:cxn modelId="{37AFB1AB-CC58-4522-B0DF-69E50A84D55F}" type="presParOf" srcId="{333A1088-737F-45CB-B68E-254E46348037}" destId="{5A5FFA88-C948-4069-8E93-59FA12366E83}" srcOrd="24" destOrd="0" presId="urn:microsoft.com/office/officeart/2005/8/layout/target3"/>
    <dgm:cxn modelId="{DA5C5673-D22C-4F7A-AB31-BE8D14C3C056}" type="presParOf" srcId="{333A1088-737F-45CB-B68E-254E46348037}" destId="{890E4F0B-2866-4A3F-A3C7-2A14B1797930}" srcOrd="25" destOrd="0" presId="urn:microsoft.com/office/officeart/2005/8/layout/target3"/>
    <dgm:cxn modelId="{ACC7D339-1C85-4274-9EA9-8BBA59D80F73}" type="presParOf" srcId="{333A1088-737F-45CB-B68E-254E46348037}" destId="{02176FA0-10E9-44DC-9A54-485A362F109B}" srcOrd="26" destOrd="0" presId="urn:microsoft.com/office/officeart/2005/8/layout/target3"/>
    <dgm:cxn modelId="{B1D311E5-1900-4517-AAEE-89871BA39411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1446F3A-AEBC-48F3-97CA-C6F244930BD2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03B88FB-BAD9-4B04-B040-FBDF9E43F2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F2BC75B-FAD1-417C-9D7C-76726D7A121A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49BC720-C743-44E4-85B9-4943D9233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D020BBD-490C-4927-9328-3282564DA63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701431-831E-472E-AC34-2C4A0865302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189812-F641-408F-BD35-5F9D295B93D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372C9A-A087-4F10-89C8-BE312CB46B6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14333E2-7B6D-493F-8F3A-5213DE69795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8D9FF8-E7C2-4D01-A172-C54F7BE1139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351572F-DCD5-4909-8FA9-F0E5075A671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804987-2C20-4772-A836-E5DD28BABF4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27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58B051E-5036-494E-8269-9960CDF393C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48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3687D4-C6F4-43BC-B575-786C2EC3B45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68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45603B6-E11C-43BC-A621-D13D5E4B774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89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177773-689F-4B9D-ABFA-37A011B998D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09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BDBB949-CC88-4FF0-A7E4-CC8FC9A2357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30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64BDB8F-0FEF-4B9D-ADE9-ECAACE8404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2FE43-8E8A-4B33-9FA8-D253635AAC8C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E6E41-4D9B-4FAD-83BB-A9B7C951D7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8C635-6762-4B5C-957E-9A90C034E820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A38A9-EACE-424C-8E93-3F586FF594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3BF6F-4AAF-499F-8700-58A9261859FD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D976D-8FDA-48E4-9864-1C381B5C0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CD181-786E-44D4-98FB-5CE5F6288349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4274B-E1D4-46AB-9E22-DD0EC0EFC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FEBA1-3F91-45D6-8FA4-AA4B78B1FA2F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77EEB-C268-4615-91DB-357354CEC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0DEC5-D409-4C46-91CF-33302683DC27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AEC09-CF07-41DA-8D65-4084E29795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DE6AB-E6AC-45A1-B5C7-3E3AF3829C02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E0CA4-8E6D-491F-A7FB-9712282DE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87FC0-C181-4BEA-B4DF-36D7A01F7556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A88D8-B312-488F-ADF7-4A4E3DBBA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A6C1A-2E4D-4F09-AAB0-209F5181907B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D670D-315D-451D-859F-CEE41B65E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AC4FF-9833-46DA-8B07-C48AD7F1B89C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3B897-9615-4025-833B-3E2DD5017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AE3071-48E9-45D4-9441-8D1F71CD5010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02234-5C67-416A-8086-618C67D16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95477A-710C-4469-9848-B7C8A8467F4B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8CF8471-7FCE-40F4-B858-699FC6189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3.xml"/><Relationship Id="rId7" Type="http://schemas.openxmlformats.org/officeDocument/2006/relationships/slide" Target="slide8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mZX5BmAHY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S2wq9TYkV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_hOR50u7ek&amp;list=PLB981924B676D8BC6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K23BhEQVyU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RUn7BntLo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u3TRcjLpyY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Ku3TRcjLpyY" TargetMode="External"/><Relationship Id="rId3" Type="http://schemas.openxmlformats.org/officeDocument/2006/relationships/hyperlink" Target="http://www.youtube.com/watch?v=rmZX5BmAHYs" TargetMode="External"/><Relationship Id="rId7" Type="http://schemas.openxmlformats.org/officeDocument/2006/relationships/hyperlink" Target="http://www.youtube.com/watch?v=KK23BhEQVyU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wRUn7BntLok" TargetMode="External"/><Relationship Id="rId5" Type="http://schemas.openxmlformats.org/officeDocument/2006/relationships/hyperlink" Target="http://www.youtube.com/watch?v=Z_hOR50u7ek" TargetMode="External"/><Relationship Id="rId4" Type="http://schemas.openxmlformats.org/officeDocument/2006/relationships/hyperlink" Target="http://www.youtube.com/watch?v=pS2wq9TYkV4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5362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5" descr="GYMLOVO_logo BRV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1000125" y="928688"/>
            <a:ext cx="7429500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Anotace 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Materiál je určen žákům primy, kvinty a 1. ročníku, ale může posloužit i ostatním žákům k opakování či jako příprava k poslechu.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Nejprve se žáci seznámí s rozdělením a rozmístěním  hudebních nástrojů v symfonickém orchestru, v ukázkách se seznámí se zvukem vybraných nástrojů a pak si ověří své znalosti.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Materiál je určen pro interaktivní tabuli, lze jej doplnit poslechem z CD (např. Ilja Hurník, Umění poslouchat hudbu), rovněž lze využít i dovedností a znalostí žáků, kteří na některý z nástrojů hrají, k  „živé“ ukázce.</a:t>
            </a:r>
          </a:p>
          <a:p>
            <a:r>
              <a:rPr lang="cs-CZ" sz="2000">
                <a:latin typeface="Calibri" pitchFamily="34" charset="0"/>
              </a:rPr>
              <a:t>Mezi snímky se lze pohybovat pomocí hypertextových odkazů a tlačítek akcí, po klepnutí se objevují správné odpovědi na otázky.</a:t>
            </a:r>
          </a:p>
          <a:p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Hudební nástroje v symfonickém orchestru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</p:spPr>
        <p:txBody>
          <a:bodyPr/>
          <a:lstStyle/>
          <a:p>
            <a:endParaRPr lang="cs-CZ" smtClean="0">
              <a:hlinkClick r:id="rId3" action="ppaction://hlinksldjump"/>
            </a:endParaRPr>
          </a:p>
          <a:p>
            <a:r>
              <a:rPr lang="cs-CZ" smtClean="0">
                <a:hlinkClick r:id="rId4" action="ppaction://hlinksldjump"/>
              </a:rPr>
              <a:t>Smyčcové</a:t>
            </a:r>
            <a:endParaRPr lang="cs-CZ" smtClean="0"/>
          </a:p>
          <a:p>
            <a:r>
              <a:rPr lang="cs-CZ" smtClean="0">
                <a:hlinkClick r:id="rId5" action="ppaction://hlinksldjump"/>
              </a:rPr>
              <a:t>Dechové dřevěné</a:t>
            </a:r>
            <a:endParaRPr lang="cs-CZ" smtClean="0"/>
          </a:p>
          <a:p>
            <a:r>
              <a:rPr lang="cs-CZ" smtClean="0">
                <a:hlinkClick r:id="rId6" action="ppaction://hlinksldjump"/>
              </a:rPr>
              <a:t>Dechové žesťové</a:t>
            </a:r>
            <a:endParaRPr lang="cs-CZ" smtClean="0"/>
          </a:p>
          <a:p>
            <a:r>
              <a:rPr lang="cs-CZ" smtClean="0">
                <a:hlinkClick r:id="rId7" action="ppaction://hlinksldjump"/>
              </a:rPr>
              <a:t>Bicí</a:t>
            </a:r>
            <a:endParaRPr lang="cs-CZ" smtClean="0"/>
          </a:p>
          <a:p>
            <a:r>
              <a:rPr lang="cs-CZ" smtClean="0">
                <a:hlinkClick r:id="rId8" action="ppaction://hlinksldjump"/>
              </a:rPr>
              <a:t>Ostatní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Rozmístění nástrojů v symfonickém orchestru</a:t>
            </a:r>
            <a:endParaRPr lang="cs-CZ" dirty="0"/>
          </a:p>
        </p:txBody>
      </p:sp>
      <p:pic>
        <p:nvPicPr>
          <p:cNvPr id="21506" name="Zástupný symbol pro obsah 3" descr="Orchestr.pn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928688" y="1428750"/>
            <a:ext cx="7239000" cy="5286375"/>
          </a:xfrm>
        </p:spPr>
      </p:pic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714375" y="60007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Smyčcové nástroje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a 2. housle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Violy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Violoncella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Kontrabasy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Který smyčcový nástroj v ukázce nehraje?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dirty="0" smtClean="0">
                <a:hlinkClick r:id="rId3"/>
              </a:rPr>
              <a:t>Dvorak - String Quartet No. 12 "American" - I. Allegro ma non troppo – YouTube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Kontrabas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4" action="ppaction://hlinksldjump" highlightClick="1"/>
          </p:cNvPr>
          <p:cNvSpPr/>
          <p:nvPr/>
        </p:nvSpPr>
        <p:spPr>
          <a:xfrm>
            <a:off x="8072438" y="5786438"/>
            <a:ext cx="828675" cy="7858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Dechové dřevěné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Klarinety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Fagoty, kontrafagot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Flétny, pikola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Hoboje, anglický roh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Které nástroje hrají v ukázce a který z nich nepatří mezi dřevěné?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hlinkClick r:id="rId3"/>
              </a:rPr>
              <a:t>Joseph</a:t>
            </a:r>
            <a:r>
              <a:rPr lang="cs-CZ" dirty="0" smtClean="0">
                <a:hlinkClick r:id="rId3"/>
              </a:rPr>
              <a:t> Haydn: Divertimento </a:t>
            </a:r>
            <a:r>
              <a:rPr lang="cs-CZ" dirty="0" err="1" smtClean="0">
                <a:hlinkClick r:id="rId3"/>
              </a:rPr>
              <a:t>Nr</a:t>
            </a:r>
            <a:r>
              <a:rPr lang="cs-CZ" dirty="0" smtClean="0">
                <a:hlinkClick r:id="rId3"/>
              </a:rPr>
              <a:t>. 1 B-dur | Plzeňské dechové kvinteto | 30.5.2013 -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Flétna, klarinet, hoboj, lesní roh, fagot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Lesní roh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7715250" y="5715000"/>
            <a:ext cx="828675" cy="714375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Dechové žesťové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9117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Horny                                    </a:t>
            </a:r>
            <a:endParaRPr lang="cs-CZ" b="1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Trubky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Pozouny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Tuba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Které skupiny nástrojů mají v ukázce hlavní slovo?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>
                <a:hlinkClick r:id="rId3"/>
              </a:rPr>
              <a:t>Prokofiev: Romeo and Juliet, No 13 Dance of the Knights (Valery Gergiev, LSO) – YouTube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Smyčce a žestě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7500938" y="5643563"/>
            <a:ext cx="757237" cy="714375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Bicí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Kotle, malý a velký buben</a:t>
            </a:r>
          </a:p>
          <a:p>
            <a:r>
              <a:rPr lang="cs-CZ" smtClean="0"/>
              <a:t>Činely</a:t>
            </a:r>
          </a:p>
          <a:p>
            <a:r>
              <a:rPr lang="cs-CZ" smtClean="0"/>
              <a:t>Triangl</a:t>
            </a:r>
          </a:p>
          <a:p>
            <a:r>
              <a:rPr lang="cs-CZ" smtClean="0">
                <a:solidFill>
                  <a:srgbClr val="FF0000"/>
                </a:solidFill>
              </a:rPr>
              <a:t>Zapamatuj si rytmus a zkus ho vyťukat !</a:t>
            </a:r>
          </a:p>
          <a:p>
            <a:r>
              <a:rPr lang="cs-CZ" smtClean="0">
                <a:hlinkClick r:id="rId3"/>
              </a:rPr>
              <a:t>- Maurice Ravel BOLERO - Wiener Philharmonic – YouTube</a:t>
            </a:r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5" name="Tlačítko akce: Domů 4">
            <a:hlinkClick r:id="rId4" action="ppaction://hlinksldjump" highlightClick="1"/>
          </p:cNvPr>
          <p:cNvSpPr/>
          <p:nvPr/>
        </p:nvSpPr>
        <p:spPr>
          <a:xfrm>
            <a:off x="8001000" y="5429250"/>
            <a:ext cx="857250" cy="1000125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Ostatní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Harfy</a:t>
            </a:r>
          </a:p>
          <a:p>
            <a:r>
              <a:rPr lang="cs-CZ" smtClean="0"/>
              <a:t>Podle partitury i další: klavír, celesta, cembalo, varhany, xylofon, saxofon…</a:t>
            </a:r>
          </a:p>
          <a:p>
            <a:r>
              <a:rPr lang="cs-CZ" smtClean="0">
                <a:solidFill>
                  <a:srgbClr val="FF0000"/>
                </a:solidFill>
              </a:rPr>
              <a:t>Poznáte</a:t>
            </a:r>
            <a:r>
              <a:rPr lang="cs-CZ" smtClean="0">
                <a:solidFill>
                  <a:srgbClr val="FF0000"/>
                </a:solidFill>
                <a:latin typeface="Arial" charset="0"/>
              </a:rPr>
              <a:t>,</a:t>
            </a:r>
            <a:r>
              <a:rPr lang="cs-CZ" smtClean="0">
                <a:solidFill>
                  <a:srgbClr val="FF0000"/>
                </a:solidFill>
              </a:rPr>
              <a:t> ze kterého baletu Petra Iljiče Čajkovského je ukázka hry na celestu?</a:t>
            </a:r>
          </a:p>
          <a:p>
            <a:r>
              <a:rPr lang="en-US" smtClean="0">
                <a:hlinkClick r:id="rId3"/>
              </a:rPr>
              <a:t>Schiedmayer Celesta (from L.A. Percussion Rentals) – YouTube</a:t>
            </a:r>
            <a:endParaRPr lang="cs-CZ" smtClean="0"/>
          </a:p>
          <a:p>
            <a:r>
              <a:rPr lang="cs-CZ" b="1" smtClean="0">
                <a:solidFill>
                  <a:srgbClr val="FF0000"/>
                </a:solidFill>
              </a:rPr>
              <a:t>Louskáček  </a:t>
            </a:r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7786688" y="5715000"/>
            <a:ext cx="900112" cy="714375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Orchestrální partitura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Kniha, kde jsou zapsány party všech nástrojů přehledně pod sebou</a:t>
            </a:r>
          </a:p>
          <a:p>
            <a:r>
              <a:rPr lang="cs-CZ" smtClean="0"/>
              <a:t>Každý nástroj má svůj řádek</a:t>
            </a:r>
          </a:p>
          <a:p>
            <a:r>
              <a:rPr lang="cs-CZ" smtClean="0"/>
              <a:t>Nástrojové skupiny jsou řazeny od nejvyšších hlasů po nejhlubší</a:t>
            </a:r>
          </a:p>
          <a:p>
            <a:r>
              <a:rPr lang="cs-CZ" smtClean="0">
                <a:hlinkClick r:id="rId3" action="ppaction://hlinksldjump"/>
              </a:rPr>
              <a:t>Ukázka partitury</a:t>
            </a:r>
            <a:endParaRPr lang="cs-CZ" smtClean="0"/>
          </a:p>
          <a:p>
            <a:r>
              <a:rPr lang="cs-CZ" smtClean="0"/>
              <a:t>Dirigent nastuduje skladbu a s oporou partitury provedení skladby řídí (i zpaměti)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Obrázek 2" descr="Partitura,_Vltav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3" y="285750"/>
            <a:ext cx="4743450" cy="619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2" name="TextovéPole 3"/>
          <p:cNvSpPr txBox="1">
            <a:spLocks noChangeArrowheads="1"/>
          </p:cNvSpPr>
          <p:nvPr/>
        </p:nvSpPr>
        <p:spPr bwMode="auto">
          <a:xfrm>
            <a:off x="5857875" y="3643313"/>
            <a:ext cx="23002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Bedřich Smetana</a:t>
            </a:r>
          </a:p>
          <a:p>
            <a:r>
              <a:rPr lang="cs-CZ" sz="2400">
                <a:latin typeface="Calibri" pitchFamily="34" charset="0"/>
              </a:rPr>
              <a:t>Vltava</a:t>
            </a:r>
          </a:p>
        </p:txBody>
      </p:sp>
      <p:sp>
        <p:nvSpPr>
          <p:cNvPr id="35843" name="TextovéPole 4"/>
          <p:cNvSpPr txBox="1">
            <a:spLocks noChangeArrowheads="1"/>
          </p:cNvSpPr>
          <p:nvPr/>
        </p:nvSpPr>
        <p:spPr bwMode="auto">
          <a:xfrm>
            <a:off x="571500" y="64293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Řazení nástrojových hlasů v partituře</a:t>
            </a:r>
            <a:endParaRPr lang="cs-CZ" dirty="0"/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Od shora dolů:</a:t>
            </a:r>
          </a:p>
          <a:p>
            <a:r>
              <a:rPr lang="cs-CZ" smtClean="0"/>
              <a:t>Dechové nástroje dřevěné</a:t>
            </a:r>
          </a:p>
          <a:p>
            <a:r>
              <a:rPr lang="cs-CZ" smtClean="0"/>
              <a:t>Dechové nástroje žesťové</a:t>
            </a:r>
          </a:p>
          <a:p>
            <a:r>
              <a:rPr lang="cs-CZ" smtClean="0"/>
              <a:t>Bicí nástroje </a:t>
            </a:r>
          </a:p>
          <a:p>
            <a:r>
              <a:rPr lang="cs-CZ" smtClean="0"/>
              <a:t>Harfa, klavír, varhany </a:t>
            </a:r>
          </a:p>
          <a:p>
            <a:r>
              <a:rPr lang="cs-CZ" smtClean="0"/>
              <a:t>Smyčcové nástroje</a:t>
            </a:r>
          </a:p>
        </p:txBody>
      </p:sp>
      <p:pic>
        <p:nvPicPr>
          <p:cNvPr id="37891" name="Picture 2" descr="C:\Users\Lovosice Home\AppData\Local\Microsoft\Windows\Temporary Internet Files\Content.IE5\8APK3NHO\MC9002296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1528763"/>
            <a:ext cx="3214688" cy="347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ovéPole 5"/>
          <p:cNvSpPr txBox="1">
            <a:spLocks noChangeArrowheads="1"/>
          </p:cNvSpPr>
          <p:nvPr/>
        </p:nvSpPr>
        <p:spPr bwMode="auto">
          <a:xfrm>
            <a:off x="857250" y="5457825"/>
            <a:ext cx="7429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400">
                <a:latin typeface="Calibri" pitchFamily="34" charset="0"/>
                <a:hlinkClick r:id="rId3"/>
              </a:rPr>
              <a:t>The Young Persons Guide to the Orchestra - YouTube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39938" name="TextovéPole 8"/>
          <p:cNvSpPr txBox="1">
            <a:spLocks noChangeArrowheads="1"/>
          </p:cNvSpPr>
          <p:nvPr/>
        </p:nvSpPr>
        <p:spPr bwMode="auto">
          <a:xfrm>
            <a:off x="630238" y="1862138"/>
            <a:ext cx="8001000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Poznáš v ukázce nástrojové skupiny? Určitě ano, rozlišíš i jednotlivé nástroje?</a:t>
            </a: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39939" name="TextovéPole 9"/>
          <p:cNvSpPr txBox="1">
            <a:spLocks noChangeArrowheads="1"/>
          </p:cNvSpPr>
          <p:nvPr/>
        </p:nvSpPr>
        <p:spPr bwMode="auto">
          <a:xfrm>
            <a:off x="857250" y="1000125"/>
            <a:ext cx="7431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tx2"/>
                </a:solidFill>
                <a:latin typeface="Calibri" pitchFamily="34" charset="0"/>
              </a:rPr>
              <a:t>Benjamin Britten – Průvodce mladého člověka orchestrem</a:t>
            </a:r>
          </a:p>
        </p:txBody>
      </p:sp>
      <p:pic>
        <p:nvPicPr>
          <p:cNvPr id="39940" name="Picture 2" descr="C:\Users\Lovosice Home\AppData\Local\Microsoft\Windows\Temporary Internet Files\Content.IE5\GT8PS3E5\MC90043265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8" y="1571625"/>
            <a:ext cx="200025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50" y="785813"/>
            <a:ext cx="7215188" cy="535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Použitá literatura a zdroje: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CHARALAMBIDIS, </a:t>
            </a:r>
            <a:r>
              <a:rPr lang="cs-CZ" sz="1400" dirty="0" err="1">
                <a:latin typeface="+mn-lt"/>
                <a:cs typeface="+mn-cs"/>
              </a:rPr>
              <a:t>Alexandros</a:t>
            </a:r>
            <a:r>
              <a:rPr lang="cs-CZ" sz="1400" dirty="0">
                <a:latin typeface="+mn-lt"/>
                <a:cs typeface="+mn-cs"/>
              </a:rPr>
              <a:t> a kol. </a:t>
            </a:r>
            <a:r>
              <a:rPr lang="cs-CZ" sz="1400" i="1" dirty="0">
                <a:latin typeface="+mn-lt"/>
                <a:cs typeface="+mn-cs"/>
              </a:rPr>
              <a:t>Hudební výchova pro 6. ročník základní školy</a:t>
            </a:r>
            <a:r>
              <a:rPr lang="cs-CZ" sz="1400" dirty="0">
                <a:latin typeface="+mn-lt"/>
                <a:cs typeface="+mn-cs"/>
              </a:rPr>
              <a:t>. Praha: SPN, 1998, ISBN 80-7235-52-8.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lain"/>
              <a:defRPr/>
            </a:pPr>
            <a:r>
              <a:rPr lang="cs-CZ" sz="1400" dirty="0">
                <a:latin typeface="+mn-lt"/>
                <a:cs typeface="+mn-cs"/>
              </a:rPr>
              <a:t>OD PETE AT CS.WIKIPEDIA [GFDL (HTTP://WWW.GNU.ORG/COPYLEFT/FDL.HTML) NEBO CC-BY-SA-3.0 (HTTP://CREATIVECOMMONS.ORG/LICENSES/BY-SA/3.0/)], Z WIKIMEDIA COMMONS. </a:t>
            </a:r>
            <a:r>
              <a:rPr lang="cs-CZ" sz="1400" i="1" dirty="0" err="1">
                <a:latin typeface="+mn-lt"/>
                <a:cs typeface="+mn-cs"/>
              </a:rPr>
              <a:t>commons.wikimedia.org</a:t>
            </a:r>
            <a:r>
              <a:rPr lang="cs-CZ" sz="1400" dirty="0">
                <a:latin typeface="+mn-lt"/>
                <a:cs typeface="+mn-cs"/>
              </a:rPr>
              <a:t> [online]. [cit. 9.4.2014]. Dostupný na WWW: http://commons.wikimedia.org/wiki/File%3AOrchestr.png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lain"/>
              <a:defRPr/>
            </a:pPr>
            <a:r>
              <a:rPr lang="cs-CZ" sz="1400" dirty="0">
                <a:latin typeface="+mn-lt"/>
                <a:cs typeface="+mn-cs"/>
              </a:rPr>
              <a:t>SMETANA, Bedřich. </a:t>
            </a:r>
            <a:r>
              <a:rPr lang="cs-CZ" sz="1400" i="1" dirty="0" err="1">
                <a:latin typeface="+mn-lt"/>
                <a:cs typeface="+mn-cs"/>
              </a:rPr>
              <a:t>commons.wikimedia.org</a:t>
            </a:r>
            <a:r>
              <a:rPr lang="cs-CZ" sz="1400" dirty="0">
                <a:latin typeface="+mn-lt"/>
                <a:cs typeface="+mn-cs"/>
              </a:rPr>
              <a:t> [online]. [cit. 9.4.2014]. Dostupný na WWW: http://commons.wikimedia.org/wiki/File%3APartitura%2C_Vltava.jpg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Použité hypertextové odkazy jsou platné ke dni vytvoření této prezentace: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Smyčcové kvarteto         </a:t>
            </a:r>
            <a:r>
              <a:rPr lang="cs-CZ" sz="1400" dirty="0">
                <a:latin typeface="+mn-lt"/>
                <a:cs typeface="+mn-cs"/>
                <a:hlinkClick r:id="rId3"/>
              </a:rPr>
              <a:t>http://www.</a:t>
            </a:r>
            <a:r>
              <a:rPr lang="cs-CZ" sz="1400" dirty="0" err="1">
                <a:latin typeface="+mn-lt"/>
                <a:cs typeface="+mn-cs"/>
                <a:hlinkClick r:id="rId3"/>
              </a:rPr>
              <a:t>youtube.com</a:t>
            </a:r>
            <a:r>
              <a:rPr lang="cs-CZ" sz="1400" dirty="0">
                <a:latin typeface="+mn-lt"/>
                <a:cs typeface="+mn-cs"/>
                <a:hlinkClick r:id="rId3"/>
              </a:rPr>
              <a:t>/</a:t>
            </a:r>
            <a:r>
              <a:rPr lang="cs-CZ" sz="1400" dirty="0" err="1">
                <a:latin typeface="+mn-lt"/>
                <a:cs typeface="+mn-cs"/>
                <a:hlinkClick r:id="rId3"/>
              </a:rPr>
              <a:t>watch</a:t>
            </a:r>
            <a:r>
              <a:rPr lang="cs-CZ" sz="1400" dirty="0">
                <a:latin typeface="+mn-lt"/>
                <a:cs typeface="+mn-cs"/>
                <a:hlinkClick r:id="rId3"/>
              </a:rPr>
              <a:t>?v=rmZX5BmAHYs</a:t>
            </a: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 Dechové kvinteto    </a:t>
            </a:r>
            <a:r>
              <a:rPr lang="cs-CZ" sz="1400" dirty="0">
                <a:latin typeface="+mn-lt"/>
                <a:cs typeface="+mn-cs"/>
                <a:hlinkClick r:id="rId4"/>
              </a:rPr>
              <a:t>http://www.</a:t>
            </a:r>
            <a:r>
              <a:rPr lang="cs-CZ" sz="1400" dirty="0" err="1">
                <a:latin typeface="+mn-lt"/>
                <a:cs typeface="+mn-cs"/>
                <a:hlinkClick r:id="rId4"/>
              </a:rPr>
              <a:t>youtube.com</a:t>
            </a:r>
            <a:r>
              <a:rPr lang="cs-CZ" sz="1400" dirty="0">
                <a:latin typeface="+mn-lt"/>
                <a:cs typeface="+mn-cs"/>
                <a:hlinkClick r:id="rId4"/>
              </a:rPr>
              <a:t>/</a:t>
            </a:r>
            <a:r>
              <a:rPr lang="cs-CZ" sz="1400" dirty="0" err="1">
                <a:latin typeface="+mn-lt"/>
                <a:cs typeface="+mn-cs"/>
                <a:hlinkClick r:id="rId4"/>
              </a:rPr>
              <a:t>watch</a:t>
            </a:r>
            <a:r>
              <a:rPr lang="cs-CZ" sz="1400" dirty="0">
                <a:latin typeface="+mn-lt"/>
                <a:cs typeface="+mn-cs"/>
                <a:hlinkClick r:id="rId4"/>
              </a:rPr>
              <a:t>?v=pS2wq9TYkV4</a:t>
            </a: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Žestě      </a:t>
            </a:r>
            <a:r>
              <a:rPr lang="cs-CZ" sz="1400" dirty="0">
                <a:latin typeface="+mn-lt"/>
                <a:cs typeface="+mn-cs"/>
                <a:hlinkClick r:id="rId5"/>
              </a:rPr>
              <a:t>http://www.</a:t>
            </a:r>
            <a:r>
              <a:rPr lang="cs-CZ" sz="1400" dirty="0" err="1">
                <a:latin typeface="+mn-lt"/>
                <a:cs typeface="+mn-cs"/>
                <a:hlinkClick r:id="rId5"/>
              </a:rPr>
              <a:t>youtube.com</a:t>
            </a:r>
            <a:r>
              <a:rPr lang="cs-CZ" sz="1400" dirty="0">
                <a:latin typeface="+mn-lt"/>
                <a:cs typeface="+mn-cs"/>
                <a:hlinkClick r:id="rId5"/>
              </a:rPr>
              <a:t>/</a:t>
            </a:r>
            <a:r>
              <a:rPr lang="cs-CZ" sz="1400" dirty="0" err="1">
                <a:latin typeface="+mn-lt"/>
                <a:cs typeface="+mn-cs"/>
                <a:hlinkClick r:id="rId5"/>
              </a:rPr>
              <a:t>watch</a:t>
            </a:r>
            <a:r>
              <a:rPr lang="cs-CZ" sz="1400" dirty="0">
                <a:latin typeface="+mn-lt"/>
                <a:cs typeface="+mn-cs"/>
                <a:hlinkClick r:id="rId5"/>
              </a:rPr>
              <a:t>?v=Z_hOR50u7ek</a:t>
            </a: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Celesta   </a:t>
            </a:r>
            <a:r>
              <a:rPr lang="cs-CZ" sz="1400" dirty="0">
                <a:latin typeface="+mn-lt"/>
                <a:cs typeface="+mn-cs"/>
                <a:hlinkClick r:id="rId6"/>
              </a:rPr>
              <a:t>http://www.</a:t>
            </a:r>
            <a:r>
              <a:rPr lang="cs-CZ" sz="1400" dirty="0" err="1">
                <a:latin typeface="+mn-lt"/>
                <a:cs typeface="+mn-cs"/>
                <a:hlinkClick r:id="rId6"/>
              </a:rPr>
              <a:t>youtube.com</a:t>
            </a:r>
            <a:r>
              <a:rPr lang="cs-CZ" sz="1400" dirty="0">
                <a:latin typeface="+mn-lt"/>
                <a:cs typeface="+mn-cs"/>
                <a:hlinkClick r:id="rId6"/>
              </a:rPr>
              <a:t>/</a:t>
            </a:r>
            <a:r>
              <a:rPr lang="cs-CZ" sz="1400" dirty="0" err="1">
                <a:latin typeface="+mn-lt"/>
                <a:cs typeface="+mn-cs"/>
                <a:hlinkClick r:id="rId6"/>
              </a:rPr>
              <a:t>watch</a:t>
            </a:r>
            <a:r>
              <a:rPr lang="cs-CZ" sz="1400" dirty="0">
                <a:latin typeface="+mn-lt"/>
                <a:cs typeface="+mn-cs"/>
                <a:hlinkClick r:id="rId6"/>
              </a:rPr>
              <a:t>?v=wRUn7BntLok</a:t>
            </a: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Bolero   </a:t>
            </a:r>
            <a:r>
              <a:rPr lang="cs-CZ" sz="1400" dirty="0">
                <a:latin typeface="+mn-lt"/>
                <a:cs typeface="+mn-cs"/>
                <a:hlinkClick r:id="rId7"/>
              </a:rPr>
              <a:t>http://www.</a:t>
            </a:r>
            <a:r>
              <a:rPr lang="cs-CZ" sz="1400" dirty="0" err="1">
                <a:latin typeface="+mn-lt"/>
                <a:cs typeface="+mn-cs"/>
                <a:hlinkClick r:id="rId7"/>
              </a:rPr>
              <a:t>youtube.com</a:t>
            </a:r>
            <a:r>
              <a:rPr lang="cs-CZ" sz="1400" dirty="0">
                <a:latin typeface="+mn-lt"/>
                <a:cs typeface="+mn-cs"/>
                <a:hlinkClick r:id="rId7"/>
              </a:rPr>
              <a:t>/</a:t>
            </a:r>
            <a:r>
              <a:rPr lang="cs-CZ" sz="1400" dirty="0" err="1">
                <a:latin typeface="+mn-lt"/>
                <a:cs typeface="+mn-cs"/>
                <a:hlinkClick r:id="rId7"/>
              </a:rPr>
              <a:t>watch</a:t>
            </a:r>
            <a:r>
              <a:rPr lang="cs-CZ" sz="1400" dirty="0">
                <a:latin typeface="+mn-lt"/>
                <a:cs typeface="+mn-cs"/>
                <a:hlinkClick r:id="rId7"/>
              </a:rPr>
              <a:t>?v=KK23BhEQVyU</a:t>
            </a: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 </a:t>
            </a:r>
            <a:r>
              <a:rPr lang="cs-CZ" sz="1400" dirty="0" err="1">
                <a:latin typeface="+mn-lt"/>
                <a:cs typeface="+mn-cs"/>
              </a:rPr>
              <a:t>Britten</a:t>
            </a:r>
            <a:r>
              <a:rPr lang="cs-CZ" sz="1400" dirty="0">
                <a:latin typeface="+mn-lt"/>
                <a:cs typeface="+mn-cs"/>
              </a:rPr>
              <a:t>      </a:t>
            </a:r>
            <a:r>
              <a:rPr lang="cs-CZ" sz="1400" dirty="0">
                <a:latin typeface="+mn-lt"/>
                <a:cs typeface="+mn-cs"/>
                <a:hlinkClick r:id="rId8"/>
              </a:rPr>
              <a:t>http://www.</a:t>
            </a:r>
            <a:r>
              <a:rPr lang="cs-CZ" sz="1400" dirty="0" err="1">
                <a:latin typeface="+mn-lt"/>
                <a:cs typeface="+mn-cs"/>
                <a:hlinkClick r:id="rId8"/>
              </a:rPr>
              <a:t>youtube.com</a:t>
            </a:r>
            <a:r>
              <a:rPr lang="cs-CZ" sz="1400" dirty="0">
                <a:latin typeface="+mn-lt"/>
                <a:cs typeface="+mn-cs"/>
                <a:hlinkClick r:id="rId8"/>
              </a:rPr>
              <a:t>/</a:t>
            </a:r>
            <a:r>
              <a:rPr lang="cs-CZ" sz="1400" dirty="0" err="1">
                <a:latin typeface="+mn-lt"/>
                <a:cs typeface="+mn-cs"/>
                <a:hlinkClick r:id="rId8"/>
              </a:rPr>
              <a:t>watch</a:t>
            </a:r>
            <a:r>
              <a:rPr lang="cs-CZ" sz="1400" dirty="0">
                <a:latin typeface="+mn-lt"/>
                <a:cs typeface="+mn-cs"/>
                <a:hlinkClick r:id="rId8"/>
              </a:rPr>
              <a:t>?v=Ku3TRcjLpyY</a:t>
            </a: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n-lt"/>
                <a:cs typeface="+mn-cs"/>
              </a:rPr>
              <a:t>Klipart obrázky jsou součástí galerie Microsoft Office volně dostupné na adrese </a:t>
            </a:r>
            <a:r>
              <a:rPr lang="cs-CZ" sz="1400" u="sng" dirty="0">
                <a:latin typeface="+mn-lt"/>
                <a:cs typeface="+mn-cs"/>
                <a:hlinkClick r:id="rId9"/>
              </a:rPr>
              <a:t>www.office.</a:t>
            </a:r>
            <a:r>
              <a:rPr lang="cs-CZ" sz="1400" u="sng" dirty="0" err="1">
                <a:latin typeface="+mn-lt"/>
                <a:cs typeface="+mn-cs"/>
                <a:hlinkClick r:id="rId9"/>
              </a:rPr>
              <a:t>microsoft.com</a:t>
            </a:r>
            <a:endParaRPr lang="cs-CZ" sz="1400" u="sng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</TotalTime>
  <Words>475</Words>
  <Application>Microsoft Office PowerPoint</Application>
  <PresentationFormat>On-screen Show (4:3)</PresentationFormat>
  <Paragraphs>109</Paragraphs>
  <Slides>14</Slides>
  <Notes>14</Notes>
  <HiddenSlides>7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Calibri</vt:lpstr>
      <vt:lpstr>Arial</vt:lpstr>
      <vt:lpstr>Motiv sady Office</vt:lpstr>
      <vt:lpstr>Snímek 1</vt:lpstr>
      <vt:lpstr>Snímek 2</vt:lpstr>
      <vt:lpstr>Hudební nástroje v symfonickém orchestru</vt:lpstr>
      <vt:lpstr>Rozmístění nástrojů v symfonickém orchestru</vt:lpstr>
      <vt:lpstr>Smyčcové nástroje</vt:lpstr>
      <vt:lpstr>Dechové dřevěné</vt:lpstr>
      <vt:lpstr>Dechové žesťové</vt:lpstr>
      <vt:lpstr>Bicí</vt:lpstr>
      <vt:lpstr>Ostatní</vt:lpstr>
      <vt:lpstr>Orchestrální partitura</vt:lpstr>
      <vt:lpstr>Snímek 11</vt:lpstr>
      <vt:lpstr>Řazení nástrojových hlasů v partituře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DUM</cp:lastModifiedBy>
  <cp:revision>53</cp:revision>
  <dcterms:created xsi:type="dcterms:W3CDTF">2013-10-30T14:53:01Z</dcterms:created>
  <dcterms:modified xsi:type="dcterms:W3CDTF">2014-04-10T16:39:49Z</dcterms:modified>
</cp:coreProperties>
</file>